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8"/>
  </p:notesMasterIdLst>
  <p:sldIdLst>
    <p:sldId id="256" r:id="rId5"/>
    <p:sldId id="257" r:id="rId6"/>
    <p:sldId id="259" r:id="rId7"/>
    <p:sldId id="271" r:id="rId8"/>
    <p:sldId id="270" r:id="rId9"/>
    <p:sldId id="261" r:id="rId10"/>
    <p:sldId id="272" r:id="rId11"/>
    <p:sldId id="273" r:id="rId12"/>
    <p:sldId id="260" r:id="rId13"/>
    <p:sldId id="262" r:id="rId14"/>
    <p:sldId id="275" r:id="rId15"/>
    <p:sldId id="276" r:id="rId16"/>
    <p:sldId id="258" r:id="rId17"/>
  </p:sldIdLst>
  <p:sldSz cx="9906000" cy="6858000" type="A4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0F51"/>
    <a:srgbClr val="00602B"/>
    <a:srgbClr val="005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985" autoAdjust="0"/>
    <p:restoredTop sz="94669" autoAdjust="0"/>
  </p:normalViewPr>
  <p:slideViewPr>
    <p:cSldViewPr>
      <p:cViewPr varScale="1">
        <p:scale>
          <a:sx n="27" d="100"/>
          <a:sy n="27" d="100"/>
        </p:scale>
        <p:origin x="54" y="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8B0EC-25E0-43D1-8D5B-4DC64BBEACAD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6740D-E02A-4C3D-8075-578F5E097D3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5362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6740D-E02A-4C3D-8075-578F5E097D3E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739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1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2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4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7" y="3429001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5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8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5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5" y="6250165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79" y="6250164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0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88504" y="908720"/>
            <a:ext cx="9417496" cy="316835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Prednáška E</a:t>
            </a:r>
            <a:r>
              <a:rPr lang="en-US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IA</a:t>
            </a: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 &amp; JASR</a:t>
            </a:r>
            <a:br>
              <a:rPr lang="en-US" sz="36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</a:br>
            <a:br>
              <a:rPr lang="sk-SK" sz="3600" b="1" i="1" dirty="0">
                <a:solidFill>
                  <a:schemeClr val="tx1"/>
                </a:solidFill>
              </a:rPr>
            </a:br>
            <a:r>
              <a:rPr lang="sk-SK" sz="3600" dirty="0">
                <a:solidFill>
                  <a:schemeClr val="tx1"/>
                </a:solidFill>
              </a:rPr>
              <a:t> </a:t>
            </a:r>
            <a:r>
              <a:rPr lang="sk-SK" sz="3600" b="1" dirty="0"/>
              <a:t>Transpozícia </a:t>
            </a:r>
            <a:r>
              <a:rPr lang="sk-SK" sz="3600" b="1" dirty="0" err="1"/>
              <a:t>požiadavek</a:t>
            </a:r>
            <a:r>
              <a:rPr lang="sk-SK" sz="3600" b="1" dirty="0"/>
              <a:t> EU na posudzovanie vplyvov na ŽP do legislatívy SR</a:t>
            </a:r>
            <a:endParaRPr lang="sk-SK" sz="3600" dirty="0">
              <a:solidFill>
                <a:schemeClr val="tx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64768" y="4509120"/>
            <a:ext cx="5627340" cy="681112"/>
          </a:xfrm>
        </p:spPr>
        <p:txBody>
          <a:bodyPr>
            <a:normAutofit/>
          </a:bodyPr>
          <a:lstStyle/>
          <a:p>
            <a:r>
              <a:rPr lang="sk-SK" b="1" dirty="0"/>
              <a:t>Omšenie</a:t>
            </a:r>
            <a:r>
              <a:rPr lang="sk-SK" dirty="0"/>
              <a:t> 10. </a:t>
            </a:r>
            <a:r>
              <a:rPr lang="en-US" dirty="0" err="1"/>
              <a:t>apr</a:t>
            </a:r>
            <a:r>
              <a:rPr lang="sk-SK" dirty="0"/>
              <a:t>íl 202</a:t>
            </a:r>
            <a:r>
              <a:rPr lang="en-US" dirty="0"/>
              <a:t>5</a:t>
            </a:r>
            <a:endParaRPr lang="sk-SK" dirty="0"/>
          </a:p>
        </p:txBody>
      </p:sp>
      <p:sp>
        <p:nvSpPr>
          <p:cNvPr id="5" name="BlokTextu 4"/>
          <p:cNvSpPr txBox="1"/>
          <p:nvPr/>
        </p:nvSpPr>
        <p:spPr>
          <a:xfrm>
            <a:off x="2288704" y="537321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Vypracoval: 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JUDr. Martina Krížovská </a:t>
            </a:r>
            <a:r>
              <a:rPr lang="sk-SK" b="1" i="1" dirty="0" err="1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Ph.D</a:t>
            </a:r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prokurátorka Krajskej prokuratúry Trenčín </a:t>
            </a:r>
          </a:p>
        </p:txBody>
      </p:sp>
    </p:spTree>
    <p:extLst>
      <p:ext uri="{BB962C8B-B14F-4D97-AF65-F5344CB8AC3E}">
        <p14:creationId xmlns:p14="http://schemas.microsoft.com/office/powerpoint/2010/main" val="2080937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OVS </a:t>
            </a:r>
            <a:r>
              <a:rPr lang="sk-SK" b="1" dirty="0" err="1"/>
              <a:t>Landesregierung</a:t>
            </a:r>
            <a:r>
              <a:rPr lang="sk-SK" b="1" dirty="0"/>
              <a:t> rozhodla, že nie je potrebné zámer posudzovať podľa EIA, nakoľko neprekračuje stanovené prahové hodnoty a nie je dôvod na použitie ustanovení §3 ods.2 UVP-G 2000 o kumulácii kritérií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b="1" u="sng" dirty="0"/>
              <a:t>Rozhodnutie o tom, že sa projekt nebude posudzovať podľa EIA napadli vlastníci susedných nehnuteľností a NGO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b="1" dirty="0" err="1">
                <a:solidFill>
                  <a:schemeClr val="tx1"/>
                </a:solidFill>
              </a:rPr>
              <a:t>Bundesverwaltungsgericht</a:t>
            </a:r>
            <a:r>
              <a:rPr lang="sk-SK" b="1" dirty="0">
                <a:solidFill>
                  <a:schemeClr val="tx1"/>
                </a:solidFill>
              </a:rPr>
              <a:t> konštatoval, že zámer podliehal posudzovaniu vplyvov na ŽP  aj keď nedosahoval  prahové hodnoty a to z dôvodu, že bolo  potrebné sledovať cieľ smernice, ktorým je vysoká úroveň ochrany ŽP vrátane ochrany kultúrneho dedičstva, čo vyžaduje bod 16 preambuly , článok 3 bod 1 </a:t>
            </a:r>
            <a:r>
              <a:rPr lang="sk-SK" b="1" dirty="0" err="1">
                <a:solidFill>
                  <a:schemeClr val="tx1"/>
                </a:solidFill>
              </a:rPr>
              <a:t>písm.d</a:t>
            </a:r>
            <a:r>
              <a:rPr lang="sk-SK" b="1" dirty="0">
                <a:solidFill>
                  <a:schemeClr val="tx1"/>
                </a:solidFill>
              </a:rPr>
              <a:t>), článok 2, 4 Smernice 2011/92/EU v znení 2014/52/EU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9505056" cy="930275"/>
          </a:xfrm>
        </p:spPr>
        <p:txBody>
          <a:bodyPr>
            <a:normAutofit fontScale="90000"/>
          </a:bodyPr>
          <a:lstStyle/>
          <a:p>
            <a:r>
              <a:rPr lang="sk-SK" dirty="0"/>
              <a:t>7</a:t>
            </a:r>
            <a:r>
              <a:rPr lang="pt-BR" dirty="0"/>
              <a:t>. </a:t>
            </a:r>
            <a:r>
              <a:rPr lang="sk-SK" dirty="0"/>
              <a:t>Uznesenie Správneho súdu mesta Viedeň</a:t>
            </a:r>
          </a:p>
        </p:txBody>
      </p:sp>
    </p:spTree>
    <p:extLst>
      <p:ext uri="{BB962C8B-B14F-4D97-AF65-F5344CB8AC3E}">
        <p14:creationId xmlns:p14="http://schemas.microsoft.com/office/powerpoint/2010/main" val="242986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sz="1800" b="1" dirty="0">
                <a:solidFill>
                  <a:schemeClr val="tx1"/>
                </a:solidFill>
              </a:rPr>
              <a:t> Správny súdny dvor odmietol obnovu konania vo vzťahu k rozhodnutiu Spolkového správneho súdu, ktorý zmenil na základe sťažností účastníkov konania rozhodnutie správneho orgánu vydaného v koncentrovanom  povoľovacom konaní, predmetom ktorého bola výstavba a prevádzka 3. pristávacej dráhy letiska Schwechat  o rozlohe najmenej 2100m</a:t>
            </a:r>
            <a:r>
              <a:rPr lang="sk-SK" sz="1800" b="1" baseline="30000" dirty="0">
                <a:solidFill>
                  <a:schemeClr val="tx1"/>
                </a:solidFill>
              </a:rPr>
              <a:t>2</a:t>
            </a:r>
            <a:r>
              <a:rPr lang="sk-SK" sz="1800" b="1" dirty="0">
                <a:solidFill>
                  <a:schemeClr val="tx1"/>
                </a:solidFill>
              </a:rPr>
              <a:t> ako i prekládka miestnej komunikácie.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800" b="1" dirty="0">
                <a:solidFill>
                  <a:schemeClr val="tx1"/>
                </a:solidFill>
              </a:rPr>
              <a:t>V predmetnom povolení boli zo strany správneho orgánu stanovené viaceré podmienky, časové obmedzenia a vedľajšie ustanovenia.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900" b="1" dirty="0"/>
              <a:t>Spolkový správny súd  zmenil rozhodnutie správneho orgánu , tak že doplnil ďalšie opatrenia, ktorými sa zabezpečí  ďalší monitoring a priebežná kontrola hluku a znečistenia ovzdušia  nad obytnými zónami v čase riadnej prevádzky 3.pristávacej a vzletovej dráhy. V pôvodom povoľovacom rozhodnutí bola posudzovaná miera  hluku a znečistenia ovzdušia pochádzajúce z lietadiel iba v obmedzenom rozsahu a to z dôvodu, že presné účinky a vplyv na životné prostredie  nebolo  možné vopred stanoviť ani predvídať a to  ani za použitia najlepších technických zariadení. Presný výpočet  sledovaných  hodnôt nebol z vedeckého ani z technického dôvodu možný. Uvedenú mieru vplyvu na životné prostredie nebolo v danom prípade možné vedecky dokázať ani posúdiť.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9664505" cy="930275"/>
          </a:xfrm>
        </p:spPr>
        <p:txBody>
          <a:bodyPr>
            <a:normAutofit fontScale="90000"/>
          </a:bodyPr>
          <a:lstStyle/>
          <a:p>
            <a:pPr algn="r"/>
            <a:r>
              <a:rPr lang="sk-SK" dirty="0"/>
              <a:t>8</a:t>
            </a:r>
            <a:r>
              <a:rPr lang="pt-BR" dirty="0"/>
              <a:t>. </a:t>
            </a:r>
            <a:r>
              <a:rPr lang="sk-SK" dirty="0"/>
              <a:t>Rozhodnutie Správneho súdneho dvora </a:t>
            </a:r>
            <a:r>
              <a:rPr lang="sk-SK" sz="4900" dirty="0" err="1"/>
              <a:t>Wien</a:t>
            </a:r>
            <a:r>
              <a:rPr lang="sk-SK" sz="4900" dirty="0"/>
              <a:t> </a:t>
            </a:r>
            <a:r>
              <a:rPr lang="sk-SK" sz="3600" dirty="0"/>
              <a:t>2019/03/0007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42290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Porušený článok 8a ods. 1 písm. b) ods. 4 Smernice 2014/52/EU , podľa ktorého rozhodnutie o udelení  povolenia zahŕňa akékoľvek environmentálne  podmienky, ktoré sú súčasťou rozhodnutia, opis vlastností projektu a navrhovaných opatrení , ktorých cieľom je zabrániť , predísť, alebo zmierniť straty na životnom prostredí ako i opatrenia na monitorovanie.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Typy parametrov , ktoré sa majú monitorovať a dĺžka  monitorovania musia byť primerané charakteru, umiestneniu a veľkosti projektu a významu jeho vplyvov na životné prostredie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9664505" cy="930275"/>
          </a:xfrm>
        </p:spPr>
        <p:txBody>
          <a:bodyPr>
            <a:normAutofit fontScale="90000"/>
          </a:bodyPr>
          <a:lstStyle/>
          <a:p>
            <a:pPr algn="r"/>
            <a:r>
              <a:rPr lang="sk-SK" dirty="0"/>
              <a:t>8</a:t>
            </a:r>
            <a:r>
              <a:rPr lang="pt-BR" dirty="0"/>
              <a:t>. </a:t>
            </a:r>
            <a:r>
              <a:rPr lang="sk-SK" dirty="0"/>
              <a:t>Rozhodnutie Správneho súdneho dvora </a:t>
            </a:r>
            <a:r>
              <a:rPr lang="sk-SK" sz="4900" dirty="0" err="1"/>
              <a:t>Wien</a:t>
            </a:r>
            <a:r>
              <a:rPr lang="sk-SK" sz="4900" dirty="0"/>
              <a:t> </a:t>
            </a:r>
            <a:r>
              <a:rPr lang="sk-SK" sz="3600" dirty="0"/>
              <a:t>2019/03/0007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28125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92960" y="338667"/>
            <a:ext cx="4529708" cy="2429934"/>
          </a:xfrm>
        </p:spPr>
        <p:txBody>
          <a:bodyPr>
            <a:normAutofit/>
          </a:bodyPr>
          <a:lstStyle/>
          <a:p>
            <a:r>
              <a:rPr lang="sk-SK" sz="3300" b="1" dirty="0"/>
              <a:t>Ďakujem za pozornosť</a:t>
            </a:r>
            <a:endParaRPr lang="sk-SK" sz="3300" dirty="0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half" idx="2"/>
          </p:nvPr>
        </p:nvSpPr>
        <p:spPr>
          <a:xfrm>
            <a:off x="4985995" y="2785533"/>
            <a:ext cx="4136673" cy="2421467"/>
          </a:xfrm>
        </p:spPr>
        <p:txBody>
          <a:bodyPr/>
          <a:lstStyle/>
          <a:p>
            <a:r>
              <a:rPr lang="sk-SK" dirty="0">
                <a:solidFill>
                  <a:schemeClr val="bg2">
                    <a:lumMod val="25000"/>
                  </a:schemeClr>
                </a:solidFill>
              </a:rPr>
              <a:t>Martina.Krizovska@genpro.gov.sk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6" name="Zástupný symbol obrázka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1" b="12141"/>
          <a:stretch>
            <a:fillRect/>
          </a:stretch>
        </p:blipFill>
        <p:spPr>
          <a:xfrm>
            <a:off x="704528" y="1371600"/>
            <a:ext cx="3863340" cy="2926080"/>
          </a:xfrm>
        </p:spPr>
      </p:pic>
    </p:spTree>
    <p:extLst>
      <p:ext uri="{BB962C8B-B14F-4D97-AF65-F5344CB8AC3E}">
        <p14:creationId xmlns:p14="http://schemas.microsoft.com/office/powerpoint/2010/main" val="3322958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44488" y="1700808"/>
            <a:ext cx="9001000" cy="48965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k-SK" b="1" dirty="0"/>
              <a:t>Transpozícia požiadaviek EÚ do legislatívy SR – </a:t>
            </a:r>
            <a:r>
              <a:rPr lang="en-US" b="1" dirty="0"/>
              <a:t>2</a:t>
            </a:r>
            <a:r>
              <a:rPr lang="sk-SK" b="1" dirty="0"/>
              <a:t>. časť – Judikatúra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4 Sžk/11/2021 z 27.2.2023- Článok 11 SMERNICE 2011/92/EU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2 Sžk/6/2019 zo dňa 24.11.2021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2 Sžk/11/2020 zo dňa 28.11.2022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1 Sžk/8/2020 zo dňa 27.5.2022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5 Svk/8/2021 zo dňa 29.11.2022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Rozsudok NSS SR </a:t>
            </a:r>
            <a:r>
              <a:rPr lang="sk-SK" b="1" dirty="0" err="1"/>
              <a:t>sp</a:t>
            </a:r>
            <a:r>
              <a:rPr lang="sk-SK" b="1" dirty="0"/>
              <a:t>. zn. 4 Sžk/5/2020 zo dňa 29.11.2021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Uznesenie Správneho súdu mesta Viedeň VWG -111/655/4533/2021</a:t>
            </a:r>
          </a:p>
          <a:p>
            <a:pPr marL="457200" indent="-457200">
              <a:buFont typeface="+mj-lt"/>
              <a:buAutoNum type="arabicPeriod"/>
            </a:pPr>
            <a:r>
              <a:rPr lang="sk-SK" b="1" dirty="0"/>
              <a:t>Rozhodnutie Správneho súdneho dvora </a:t>
            </a:r>
            <a:r>
              <a:rPr lang="sk-SK" b="1" dirty="0" err="1"/>
              <a:t>Wien</a:t>
            </a:r>
            <a:r>
              <a:rPr lang="sk-SK" b="1" dirty="0"/>
              <a:t> číslo </a:t>
            </a:r>
            <a:r>
              <a:rPr lang="sk-SK" b="1" dirty="0" err="1"/>
              <a:t>Ro</a:t>
            </a:r>
            <a:r>
              <a:rPr lang="sk-SK" b="1" dirty="0"/>
              <a:t> 2019/03/0007 </a:t>
            </a:r>
            <a:r>
              <a:rPr lang="sk-SK" b="1" dirty="0" err="1"/>
              <a:t>bis</a:t>
            </a:r>
            <a:r>
              <a:rPr lang="sk-SK" b="1" dirty="0"/>
              <a:t> 0009-6 zo dňa 6.3.2019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Obsah prednášky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416496" y="2492896"/>
            <a:ext cx="9289032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4491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1. Rozsudok NSS SR </a:t>
            </a:r>
            <a:r>
              <a:rPr lang="sk-SK" b="1" dirty="0" err="1"/>
              <a:t>sp</a:t>
            </a:r>
            <a:r>
              <a:rPr lang="sk-SK" b="1" dirty="0"/>
              <a:t>. zn. 4 Sžk/11/2021 </a:t>
            </a: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90137" y="1628800"/>
            <a:ext cx="9433048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sk-SK" b="1" dirty="0"/>
              <a:t>Nie je obmedzený rozsah dôvodov správnej žaloby podanej zainteresovanou verejnosťou</a:t>
            </a:r>
          </a:p>
          <a:p>
            <a:pPr lvl="2"/>
            <a:r>
              <a:rPr lang="sk-SK" b="1" dirty="0"/>
              <a:t>Zabezpečenie práva zainteresovanej verejnosti na prístup k spravodlivosti</a:t>
            </a:r>
          </a:p>
          <a:p>
            <a:pPr marL="1234440" lvl="4" indent="0">
              <a:buNone/>
            </a:pPr>
            <a:r>
              <a:rPr lang="sk-SK" sz="1800" b="1" dirty="0">
                <a:solidFill>
                  <a:schemeClr val="tx1"/>
                </a:solidFill>
              </a:rPr>
              <a:t>Článok 11 smernice Európskeho parlamentu a Rady2011/92/EÚ o posudzovaní vplyvov určitých verejných a súkromných projektov na ŽP, podľa ktorého ČŠ zabezpečia, aby dotknutá verejnosť mala možnosť napadnúť vecnú i procesnú zákonnosť akéhokoľvek rozhodnutia a aby bol zabezpečený široký prístup k spravodlivosti</a:t>
            </a:r>
          </a:p>
          <a:p>
            <a:pPr lvl="2"/>
            <a:r>
              <a:rPr lang="sk-SK" b="1" dirty="0"/>
              <a:t>Zainteresovaná verejnosť môže  v správnej žalobe proti rozhodnutiu podľa § 29 zákona č. 24/2006 Z. z. o posudzovaní vplyvov na ŽP</a:t>
            </a:r>
          </a:p>
          <a:p>
            <a:pPr lvl="2"/>
            <a:r>
              <a:rPr lang="sk-SK" b="1" dirty="0"/>
              <a:t>uplatniť dôvody, ktoré neuviedla v správnom konaní pred vydaním takéhoto rozhodnutia.</a:t>
            </a:r>
          </a:p>
          <a:p>
            <a:pPr lvl="2"/>
            <a:r>
              <a:rPr lang="sk-SK" b="1" dirty="0"/>
              <a:t>Ak správny súd na takýto žalobný bod neprihliadne len preto, že nebol uplatnený už v správnom konaní, porušuje tým právo žalobcu na spravodlivý proces v zmysle § 440 ods. 1písm. f) SSP.</a:t>
            </a:r>
          </a:p>
        </p:txBody>
      </p:sp>
    </p:spTree>
    <p:extLst>
      <p:ext uri="{BB962C8B-B14F-4D97-AF65-F5344CB8AC3E}">
        <p14:creationId xmlns:p14="http://schemas.microsoft.com/office/powerpoint/2010/main" val="253750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 txBox="1">
            <a:spLocks/>
          </p:cNvSpPr>
          <p:nvPr/>
        </p:nvSpPr>
        <p:spPr>
          <a:xfrm>
            <a:off x="200472" y="1412776"/>
            <a:ext cx="9433048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sk-SK" sz="1600" b="1" dirty="0">
                <a:solidFill>
                  <a:schemeClr val="bg2">
                    <a:lumMod val="25000"/>
                  </a:schemeClr>
                </a:solidFill>
              </a:rPr>
              <a:t>Článok 3, 4 SMERNICE 2011/92/EU, podľa ktorého posudzovanie priamych a nepriamych vplyvov na ŽP sa vykonáva vždy individuálne, náležitým spôsobom tak aby boli dosiahnuté ciele smernice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>
                <a:solidFill>
                  <a:schemeClr val="bg2">
                    <a:lumMod val="25000"/>
                  </a:schemeClr>
                </a:solidFill>
              </a:rPr>
              <a:t>predložený zámer navrhovanej činnosti nespĺňal náležitosti zámeru v zmysle § 22 EIA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>
                <a:solidFill>
                  <a:schemeClr val="bg2">
                    <a:lumMod val="25000"/>
                  </a:schemeClr>
                </a:solidFill>
              </a:rPr>
              <a:t>Porušenie § 29 EIA k § 22 ods.3 písm. f) EIA, podľa ktorého zámer navrhovanej činnosti musí obsahovať nulový variant stavu, ak by sa navrhovaná činnosť nerealizovala a dva realizačné varianty navrhovanej činnosti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nesplnenie podmienok pre vydanie rozhodnutia v zisťovacom konaní, </a:t>
            </a:r>
            <a:r>
              <a:rPr lang="sk-SK" sz="1600" b="1" dirty="0" err="1"/>
              <a:t>vadné</a:t>
            </a:r>
            <a:r>
              <a:rPr lang="sk-SK" sz="1600" b="1" dirty="0"/>
              <a:t> resp. absentujúce  </a:t>
            </a:r>
            <a:r>
              <a:rPr lang="sk-SK" sz="1600" b="1" dirty="0" err="1"/>
              <a:t>varientné</a:t>
            </a:r>
            <a:r>
              <a:rPr lang="sk-SK" sz="1600" b="1" dirty="0"/>
              <a:t> riešenia, predložený zámer navrhovanej činnosti nespĺňal všetky požadované náležitosti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jediný rozdiel vo variantných riešeniach zámeru navrhovanej činnosti- počet parkovacích miest 309/319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SO 1. Stupňa vydal podľa §29 EIA rozhodnutie v zisťovacom konaní, že navrhovaná činnosť sa nebude posudzovať podľa EIA. SO 2. stupňa v odvolacom konaní potvrdil rozhodnutie SO 1. stupňa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Krajský súd zrušil a vec vrátil a nové konanie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NSS SR kasačnú sťažnosť zamietol a potvrdil R KS s odôvodnením 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právny názor NSS SR: nie sú splnené podmienky pre vydanie rozhodnutia podľa § 29 EIA v zisťovacom konaní o tom, že navrhovaná činnosť nebude posudzovaná podľa EIA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/>
              <a:t>predložený zámer navrhovanej činnosti nespĺňal náležitosti zámeru v zmysle § 22 EIA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1600" b="1" dirty="0" err="1"/>
              <a:t>Kasačný</a:t>
            </a:r>
            <a:r>
              <a:rPr lang="sk-SK" sz="1600" b="1" dirty="0"/>
              <a:t> súd súhlasí s názorom krajského súdu, v zmysle ktorého: </a:t>
            </a:r>
            <a:r>
              <a:rPr lang="sk-SK" sz="1600" b="1" u="sng" dirty="0"/>
              <a:t>variantné riešenia nie sú akékoľvek formálne rozdielne sa tváriace riešenia, ale len také riešenia, z ktorých každé má odlišný vplyv na ŽP. </a:t>
            </a:r>
          </a:p>
        </p:txBody>
      </p:sp>
      <p:sp>
        <p:nvSpPr>
          <p:cNvPr id="3" name="Nadpis 2"/>
          <p:cNvSpPr txBox="1">
            <a:spLocks/>
          </p:cNvSpPr>
          <p:nvPr/>
        </p:nvSpPr>
        <p:spPr>
          <a:xfrm>
            <a:off x="200472" y="0"/>
            <a:ext cx="9433048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k-SK" b="1" dirty="0"/>
              <a:t>2. Rozsudok NSS SR </a:t>
            </a:r>
            <a:r>
              <a:rPr lang="sk-SK" b="1" dirty="0" err="1"/>
              <a:t>sp</a:t>
            </a:r>
            <a:r>
              <a:rPr lang="sk-SK" b="1" dirty="0"/>
              <a:t>. zn. 2 Sžk/6/2019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8090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3. Rozsudok NSS SR </a:t>
            </a:r>
            <a:r>
              <a:rPr lang="sk-SK" b="1" dirty="0" err="1"/>
              <a:t>sp</a:t>
            </a:r>
            <a:r>
              <a:rPr lang="sk-SK" b="1" dirty="0"/>
              <a:t>. zn. 2 Sžk/11/2020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33358" y="1268760"/>
            <a:ext cx="943304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anose="05000000000000000000" pitchFamily="2" charset="2"/>
              <a:buChar char="v"/>
            </a:pPr>
            <a:r>
              <a:rPr lang="sk-SK" sz="2000" b="1" dirty="0"/>
              <a:t>Článok 3,4  SMERNICE 2011/92/EU, podľa ktorého posudzovanie priamych a nepriamych vplyvov na ŽP sa vykonáva vždy individuálne, náležitým spôsobom tak aby boli dosiahnuté ciele smernice, s ohľadom na obyvateľstvo, ľudské zdravie,  biodiverzitu, územie, pôdu, vodu, vzduch a klímu, ako s ohľadom na vzájomné pôsobenie medzi uvedenými  faktormi – Kumulatívne vplyvy  navrhovanej činnosti 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chemeClr val="tx1"/>
                </a:solidFill>
              </a:rPr>
              <a:t>Porušenie §3 písm. a) EIA- účelu zákona – zabezpečiť  vysokú úroveň ochrany ŽP a zistiť a vyhodnotiť priame i nepriame vplyvy na ŽP a to aj v ich vzájomnom pôsobení teda kumulatívne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chemeClr val="tx1"/>
                </a:solidFill>
              </a:rPr>
              <a:t>NSS SR zamietol kasačnú sťažnosť, podanú proti R KS , ktorým KS R  OVS zrušil a vec vrátil na nové konanie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chemeClr val="tx1"/>
                </a:solidFill>
              </a:rPr>
              <a:t>NSS SR  konštatoval, že SO 1. a 2. stupňa dostatočne nevyhodnotil kumulatívne vplyvy  navrhovanej činnosti v danej lokalite, dostatočne sa nevysporiadal s ďalšími zisteniami Štátnej ochrany prírody ani so stanoviskom  Správy NP Malá Fatra z hľadiska kritérií podľa § 20 ods.3 EIA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chemeClr val="tx1"/>
                </a:solidFill>
              </a:rPr>
              <a:t>Išlo o konanie o podnete  podľa § 19 EIA „ Rekonštrukcia a prepojenie  protipožiarnych lesných ciest </a:t>
            </a:r>
            <a:r>
              <a:rPr lang="sk-SK" sz="2000" dirty="0" err="1">
                <a:solidFill>
                  <a:schemeClr val="tx1"/>
                </a:solidFill>
              </a:rPr>
              <a:t>Mikanová</a:t>
            </a:r>
            <a:r>
              <a:rPr lang="sk-SK" sz="2000" dirty="0">
                <a:solidFill>
                  <a:schemeClr val="tx1"/>
                </a:solidFill>
              </a:rPr>
              <a:t>“</a:t>
            </a:r>
          </a:p>
          <a:p>
            <a:pPr>
              <a:buFont typeface="Wingdings" panose="05000000000000000000" pitchFamily="2" charset="2"/>
              <a:buChar char="v"/>
            </a:pP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35255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484784"/>
            <a:ext cx="9433048" cy="5112568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sk-SK" sz="1800" b="1" i="1" dirty="0"/>
              <a:t>Článok 8,9 Smernice EP a Rady 2014/52/EU , podľa ktorého rozhodnutie o udelení povolenia  zahŕňa  odôvodnený záver  uvedený v článku 1 ods.2 </a:t>
            </a:r>
            <a:r>
              <a:rPr lang="sk-SK" sz="1800" b="1" i="1" dirty="0" err="1"/>
              <a:t>písm.g</a:t>
            </a:r>
            <a:r>
              <a:rPr lang="sk-SK" sz="1800" b="1" i="1" dirty="0"/>
              <a:t>) o významných vplyvoch projektu na ŽP ako i hlavné dôvody a úvahy , na ktorých sa rozhodnutie zakladá, vrátane informácií o procese účasti verejnosti . Toto odôvodnenie zahŕňa aj zhrnutie výsledkov konzultácií.</a:t>
            </a:r>
            <a:endParaRPr lang="en-US" sz="1800" b="1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NSS SR na základe </a:t>
            </a:r>
            <a:r>
              <a:rPr lang="sk-SK" sz="1800" dirty="0" err="1">
                <a:solidFill>
                  <a:schemeClr val="tx1"/>
                </a:solidFill>
              </a:rPr>
              <a:t>kasačnej</a:t>
            </a:r>
            <a:r>
              <a:rPr lang="sk-SK" sz="1800" dirty="0">
                <a:solidFill>
                  <a:schemeClr val="tx1"/>
                </a:solidFill>
              </a:rPr>
              <a:t> sťažnosti zrušil R KS z dôvodu nedostatočného odôvodnenia R KS. KS prebral kompletne argumentáciu a odôvodnenie R OVS. R  OVS taktiež nedostatočne  odôvodené.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Nedostatočné odôvodnenie R SO 1.a2. stupňa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Porušenie § 24 ods. 3 EIA- zainteresovaná verejnosť podala odôvodnené písomné stanovisko k zámeru navrhovanej činnosti, stala sa účastníkom konania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OVS ako i KS konštatovali, že písomné stanovisko je nedostatočne, iba všeobecne odôvodnené, preto odvolanie ako i žalobu zamietli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b="1" dirty="0">
                <a:solidFill>
                  <a:schemeClr val="tx1"/>
                </a:solidFill>
              </a:rPr>
              <a:t>Zákon EIA bližšie nedefinuje obsah ani rozsah odôvodnenia písomného stanoviska podľa § 24 ods. 3 EIA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b="1" dirty="0">
                <a:solidFill>
                  <a:schemeClr val="tx1"/>
                </a:solidFill>
              </a:rPr>
              <a:t>Princíp dobrej správy- OVS je povinný vyhodnotiť dôvodnosť všetkých relevantných pripomienok, tak aby R OVS bolo preskúmateľné a transparentné. Detto R KS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4. Rozsudok NSS SR </a:t>
            </a:r>
            <a:r>
              <a:rPr lang="sk-SK" b="1" dirty="0" err="1"/>
              <a:t>sp</a:t>
            </a:r>
            <a:r>
              <a:rPr lang="sk-SK" b="1" dirty="0"/>
              <a:t>. zn. 1 Sžk/8/2020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7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340768"/>
            <a:ext cx="9433048" cy="525658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sz="1800" b="1" i="1" dirty="0"/>
              <a:t>Nebolo zistené porušenie článku  6 SMERNICE 2014/52/EU , podľa ktorého dotknutej i zainteresovanej verejnosti sa poskytnú  všetky informácie o ŽP včas i v potrebnom rozsahu tak, aby mala príležitosť zúčastniť sa rozhodovacích procesov  týkajúcich  sa ŽP</a:t>
            </a:r>
            <a:endParaRPr lang="en-US" sz="1800" b="1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NSS SR zamietol kasačnú sťažnosť , potvrdil R KS ako i R SO 1.a 2. Stupňa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sk-SK" sz="1800" dirty="0">
                <a:solidFill>
                  <a:schemeClr val="tx1"/>
                </a:solidFill>
              </a:rPr>
              <a:t>NSS SR konštatoval, že v predmetnej veci </a:t>
            </a:r>
            <a:r>
              <a:rPr lang="sk-SK" sz="1800" b="1" dirty="0">
                <a:solidFill>
                  <a:schemeClr val="tx1"/>
                </a:solidFill>
              </a:rPr>
              <a:t>nebolo porušené</a:t>
            </a:r>
            <a:r>
              <a:rPr lang="sk-SK" sz="1800" dirty="0">
                <a:solidFill>
                  <a:schemeClr val="tx1"/>
                </a:solidFill>
              </a:rPr>
              <a:t>:</a:t>
            </a:r>
            <a:endParaRPr lang="en-US" sz="1800" dirty="0">
              <a:solidFill>
                <a:schemeClr val="tx1"/>
              </a:solidFill>
            </a:endParaRPr>
          </a:p>
          <a:p>
            <a:pPr marL="644843" lvl="1" indent="-342900">
              <a:buFont typeface="+mj-lt"/>
              <a:buAutoNum type="alphaLcParenR"/>
            </a:pPr>
            <a:r>
              <a:rPr lang="sk-SK" sz="1800" b="1" dirty="0">
                <a:solidFill>
                  <a:schemeClr val="tx1"/>
                </a:solidFill>
              </a:rPr>
              <a:t>právo na prístup k informáciám  o životnom prostredí</a:t>
            </a:r>
            <a:r>
              <a:rPr lang="sk-SK" sz="1800" dirty="0">
                <a:solidFill>
                  <a:schemeClr val="tx1"/>
                </a:solidFill>
              </a:rPr>
              <a:t>  v dôsledku neposkytnutia  kópií  listín z admin. spisu, nakoľko si sťažovateľ žiadne kópie spisu nežiadal, zámer navrhovanej činnosti bol zverejnený na webovom sídle  MŽP SR a tiež na webovom sídle obce- navrhovateľa, takže  prístup k informáciám mal zabezpečený elektronickou formou . Taktiež bol zo strany SO dodržaný postup podľa § 33 ods. Správneho poriadku, teda účastníci konania boli oboznámení s možnosťou  oboznámiť sa s podkladmi pred vydaním rozhodnutia vo veci samej.</a:t>
            </a:r>
            <a:endParaRPr lang="en-US" sz="1800" dirty="0">
              <a:solidFill>
                <a:schemeClr val="tx1"/>
              </a:solidFill>
            </a:endParaRPr>
          </a:p>
          <a:p>
            <a:pPr marL="644843" lvl="1" indent="-342900">
              <a:buFont typeface="+mj-lt"/>
              <a:buAutoNum type="alphaLcParenR"/>
            </a:pPr>
            <a:r>
              <a:rPr lang="sk-SK" sz="1800" b="1" dirty="0">
                <a:solidFill>
                  <a:schemeClr val="tx1"/>
                </a:solidFill>
              </a:rPr>
              <a:t>právo účasti verejnosti na rozhodovacích procesoch</a:t>
            </a:r>
            <a:r>
              <a:rPr lang="sk-SK" sz="1800" dirty="0">
                <a:solidFill>
                  <a:schemeClr val="tx1"/>
                </a:solidFill>
              </a:rPr>
              <a:t> v dôsledku toho, že správny orgán nevykonal konzultácie v zmysle § §63 EIA ústnou formou. Sťažovateľ ako zainteresovaná verejnosť mohla zaslať s poukazom na § 24 ods. 3 EIA stanovisko písomne, na ktoré by jej bolo zaslané vyjadrenie, teda konzultácie mohli byť realizované aj písomnou formou. Aj článok 6 ods. 7 </a:t>
            </a:r>
            <a:r>
              <a:rPr lang="sk-SK" sz="1800" dirty="0" err="1">
                <a:solidFill>
                  <a:schemeClr val="tx1"/>
                </a:solidFill>
              </a:rPr>
              <a:t>Aarhuského</a:t>
            </a:r>
            <a:r>
              <a:rPr lang="sk-SK" sz="1800" dirty="0">
                <a:solidFill>
                  <a:schemeClr val="tx1"/>
                </a:solidFill>
              </a:rPr>
              <a:t> dohovoru predpokladá , že forma účasti verejnosti na rozhodovacích procesoch môže byť tak ústna i písomná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5. Rozsudok NSS SR </a:t>
            </a:r>
            <a:r>
              <a:rPr lang="sk-SK" b="1" dirty="0" err="1"/>
              <a:t>sp</a:t>
            </a:r>
            <a:r>
              <a:rPr lang="sk-SK" b="1" dirty="0"/>
              <a:t>. zn. 5 Svk/8/2021 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21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484784"/>
            <a:ext cx="9433048" cy="5256584"/>
          </a:xfrm>
        </p:spPr>
        <p:txBody>
          <a:bodyPr>
            <a:noAutofit/>
          </a:bodyPr>
          <a:lstStyle/>
          <a:p>
            <a:pPr marL="360000" indent="-36000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sk-SK" sz="2100" b="1" dirty="0"/>
              <a:t>Nebol porušený článok 11Smernice EP a Rady 2011/92/EU  ani článok 4a 9 </a:t>
            </a:r>
            <a:r>
              <a:rPr lang="sk-SK" sz="2100" b="1" dirty="0" err="1"/>
              <a:t>Aarhuského</a:t>
            </a:r>
            <a:r>
              <a:rPr lang="sk-SK" sz="2100" b="1" dirty="0"/>
              <a:t> dohovoru- aplikácia opravných prostriedkov zainteresovanou verejnosťou</a:t>
            </a:r>
          </a:p>
          <a:p>
            <a:pPr marL="360000" indent="-3600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sz="2100" b="1" dirty="0">
                <a:solidFill>
                  <a:schemeClr val="tx1"/>
                </a:solidFill>
              </a:rPr>
              <a:t>NSS SR zamietol kasačnú sťažnosť a potvrdil R KS</a:t>
            </a:r>
          </a:p>
          <a:p>
            <a:pPr marL="360000" indent="-3600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sz="2100" b="1" dirty="0">
                <a:solidFill>
                  <a:schemeClr val="tx1"/>
                </a:solidFill>
              </a:rPr>
              <a:t>sťažovateľ nemal nárok na oslobodenie ani na zníženie správneho poplatku v konaní o obnove konania, preto OVS konanie o povolenie obnovy konania zastavil</a:t>
            </a:r>
          </a:p>
          <a:p>
            <a:pPr marL="360000" indent="-3600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sz="2100" b="1" dirty="0">
                <a:solidFill>
                  <a:schemeClr val="tx1"/>
                </a:solidFill>
              </a:rPr>
              <a:t>R OVS nebol porušený zákon, nakoľko podľa článku 4a 9 </a:t>
            </a:r>
            <a:r>
              <a:rPr lang="sk-SK" sz="2100" b="1" dirty="0" err="1">
                <a:solidFill>
                  <a:schemeClr val="tx1"/>
                </a:solidFill>
              </a:rPr>
              <a:t>Aarhuského</a:t>
            </a:r>
            <a:r>
              <a:rPr lang="sk-SK" sz="2100" b="1" dirty="0">
                <a:solidFill>
                  <a:schemeClr val="tx1"/>
                </a:solidFill>
              </a:rPr>
              <a:t> dohovoru možno od správneho poplatku oslobodiť alebo poplatok znížiť iba žiadateľovi  v konaní o poskytnutie informácie ale nie v konaní o povolenie obnovy konania</a:t>
            </a:r>
          </a:p>
          <a:p>
            <a:pPr marL="360000" indent="-3600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sk-SK" sz="2100" b="1" dirty="0">
                <a:solidFill>
                  <a:schemeClr val="tx1"/>
                </a:solidFill>
              </a:rPr>
              <a:t>sťažovateľ nepodal odvolanie voči R OVS ani správnu žalobu, podal iba návrh na obnovu konania, pričom napriek výzve neuhradil správny poplatok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6. Rozsudok NSS SR </a:t>
            </a:r>
            <a:r>
              <a:rPr lang="sk-SK" b="1" dirty="0" err="1"/>
              <a:t>sp</a:t>
            </a:r>
            <a:r>
              <a:rPr lang="sk-SK" b="1" dirty="0"/>
              <a:t>. zn. 4 Sžk/5/2020 </a:t>
            </a:r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3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154744" y="0"/>
            <a:ext cx="9622791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7. Uznesenie Správneho súdu mesta Viedeň  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00472" y="1340768"/>
            <a:ext cx="9433048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číslo VWG -111/655/4533/2021-14 zo dňa 14.9.2021</a:t>
            </a:r>
          </a:p>
          <a:p>
            <a:pPr marL="661943" lvl="1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000" b="1" dirty="0"/>
              <a:t>týka sa bodu 16 Preambuly Smernice a článku 2,3,4, Smernice 2011/92/EU a 2014/52/EU </a:t>
            </a:r>
          </a:p>
          <a:p>
            <a:pPr marL="661943" lvl="1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000" b="1" dirty="0"/>
              <a:t>týka sa povinnosti členského štátu chrániť kultúrne dedičstvo vrátane historických pamiatok v mestách</a:t>
            </a:r>
            <a:endParaRPr lang="sk-SK" sz="2600" b="1" dirty="0"/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en-US" sz="1600" b="1" dirty="0" err="1"/>
              <a:t>Skutková</a:t>
            </a:r>
            <a:r>
              <a:rPr lang="en-US" sz="1600" b="1" dirty="0"/>
              <a:t> </a:t>
            </a:r>
            <a:r>
              <a:rPr lang="en-US" sz="1600" b="1" dirty="0" err="1"/>
              <a:t>podstata</a:t>
            </a:r>
            <a:r>
              <a:rPr lang="en-US" sz="1600" b="1" dirty="0"/>
              <a:t>: </a:t>
            </a:r>
            <a:endParaRPr lang="sk-SK" sz="1600" b="1" dirty="0"/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pl-PL" sz="1600" dirty="0">
                <a:solidFill>
                  <a:schemeClr val="tx1"/>
                </a:solidFill>
              </a:rPr>
              <a:t>stavebný zámer na prestavbu veľkej časti historického centra zapísaného do zoznamu kultúrneho dedičstva UNESCO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pl-PL" sz="1600" dirty="0">
                <a:solidFill>
                  <a:schemeClr val="tx1"/>
                </a:solidFill>
              </a:rPr>
              <a:t>Novovybudovaný „areál“ pozostávať z dvoch nových  hotelov, ľadovej plochy, podzemných garáží 275 parkovacích miest a veľkej športovej podzemnej haly vrátane plavárne – 1000 m2 . 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pl-PL" sz="1600" dirty="0">
                <a:solidFill>
                  <a:schemeClr val="tx1"/>
                </a:solidFill>
              </a:rPr>
              <a:t>Navrhovateľ rozdelil projekt, podal žiadosť na 2 plánované hotely za účelom, aby tieto dve stavby neboli ďalej posudzované podľa EIA</a:t>
            </a:r>
            <a:endParaRPr lang="pl-PL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492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ar vlnen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var vlneni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var vlneni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4AB4B7-A027-4058-959C-553E835525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7bee4a-a801-419b-8078-88aa0861595d"/>
    <ds:schemaRef ds:uri="e9042645-366f-4cd7-9010-ab21c883e4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E530536-33D5-407D-8126-7AAB5471D485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customXml/itemProps3.xml><?xml version="1.0" encoding="utf-8"?>
<ds:datastoreItem xmlns:ds="http://schemas.openxmlformats.org/officeDocument/2006/customXml" ds:itemID="{1360180F-A103-4F51-9D43-29858F8C62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1898</Words>
  <Application>Microsoft Office PowerPoint</Application>
  <PresentationFormat>A4 Paper (210x297 mm)</PresentationFormat>
  <Paragraphs>83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Candara</vt:lpstr>
      <vt:lpstr>Symbol</vt:lpstr>
      <vt:lpstr>Wingdings</vt:lpstr>
      <vt:lpstr>Tvar vlnenia</vt:lpstr>
      <vt:lpstr>Prednáška EIA &amp; JASR   Transpozícia požiadavek EU na posudzovanie vplyvov na ŽP do legislatívy SR</vt:lpstr>
      <vt:lpstr>Obsah prednášky</vt:lpstr>
      <vt:lpstr>1. Rozsudok NSS SR sp. zn. 4 Sžk/11/2021 </vt:lpstr>
      <vt:lpstr>PowerPoint Presentation</vt:lpstr>
      <vt:lpstr>3. Rozsudok NSS SR sp. zn. 2 Sžk/11/2020</vt:lpstr>
      <vt:lpstr>4. Rozsudok NSS SR sp. zn. 1 Sžk/8/2020</vt:lpstr>
      <vt:lpstr>5. Rozsudok NSS SR sp. zn. 5 Svk/8/2021 </vt:lpstr>
      <vt:lpstr>6. Rozsudok NSS SR sp. zn. 4 Sžk/5/2020 </vt:lpstr>
      <vt:lpstr>7. Uznesenie Správneho súdu mesta Viedeň  </vt:lpstr>
      <vt:lpstr>7. Uznesenie Správneho súdu mesta Viedeň</vt:lpstr>
      <vt:lpstr>8. Rozhodnutie Správneho súdneho dvora Wien 2019/03/0007</vt:lpstr>
      <vt:lpstr>8. Rozhodnutie Správneho súdneho dvora Wien 2019/03/0007</vt:lpstr>
      <vt:lpstr>Ďakujem za pozornosť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ntb</dc:creator>
  <cp:lastModifiedBy>Framing Sabine</cp:lastModifiedBy>
  <cp:revision>152</cp:revision>
  <dcterms:created xsi:type="dcterms:W3CDTF">2019-04-23T16:15:31Z</dcterms:created>
  <dcterms:modified xsi:type="dcterms:W3CDTF">2025-04-07T11:52:18Z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</Properties>
</file>