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31"/>
  </p:notesMasterIdLst>
  <p:sldIdLst>
    <p:sldId id="256" r:id="rId5"/>
    <p:sldId id="257" r:id="rId6"/>
    <p:sldId id="259" r:id="rId7"/>
    <p:sldId id="271" r:id="rId8"/>
    <p:sldId id="270" r:id="rId9"/>
    <p:sldId id="261" r:id="rId10"/>
    <p:sldId id="272" r:id="rId11"/>
    <p:sldId id="273" r:id="rId12"/>
    <p:sldId id="260" r:id="rId13"/>
    <p:sldId id="26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58" r:id="rId30"/>
  </p:sldIdLst>
  <p:sldSz cx="9906000" cy="6858000" type="A4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0F51"/>
    <a:srgbClr val="00602B"/>
    <a:srgbClr val="005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985" autoAdjust="0"/>
    <p:restoredTop sz="94669" autoAdjust="0"/>
  </p:normalViewPr>
  <p:slideViewPr>
    <p:cSldViewPr>
      <p:cViewPr varScale="1">
        <p:scale>
          <a:sx n="27" d="100"/>
          <a:sy n="27" d="100"/>
        </p:scale>
        <p:origin x="54" y="24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8B0EC-25E0-43D1-8D5B-4DC64BBEACAD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6740D-E02A-4C3D-8075-578F5E097D3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35362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6740D-E02A-4C3D-8075-578F5E097D3E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739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600200"/>
            <a:ext cx="84201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556001"/>
            <a:ext cx="69342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1447801"/>
            <a:ext cx="222885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447800"/>
            <a:ext cx="652145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551392" y="4203592"/>
            <a:ext cx="3116131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837597" y="4075290"/>
            <a:ext cx="6006558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064455" y="4087562"/>
            <a:ext cx="5923645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6076946" y="4074174"/>
            <a:ext cx="3583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29304" y="4058555"/>
            <a:ext cx="9450324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35" y="2463560"/>
            <a:ext cx="84201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1312" y="1437449"/>
            <a:ext cx="695254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33043" y="2679192"/>
            <a:ext cx="4140708" cy="3447288"/>
          </a:xfrm>
        </p:spPr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2679192"/>
            <a:ext cx="4140708" cy="3447288"/>
          </a:xfrm>
        </p:spPr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044" y="2678114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3777" y="3429001"/>
            <a:ext cx="4138393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5550" y="2678113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3429001"/>
            <a:ext cx="4140708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3581401"/>
            <a:ext cx="36322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90600" y="2286000"/>
            <a:ext cx="36322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9625" y="1828800"/>
            <a:ext cx="422941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5" y="338667"/>
            <a:ext cx="413036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4028" y="2785533"/>
            <a:ext cx="4136673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050" y="1371600"/>
            <a:ext cx="386334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Ak chcete pridať obrázok, kliknite na ikonu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29304" y="1679429"/>
            <a:ext cx="9450324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338328"/>
            <a:ext cx="89154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3978" y="6250165"/>
            <a:ext cx="41022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775" y="6250165"/>
            <a:ext cx="41022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3679" y="6250164"/>
            <a:ext cx="12586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40" y="2675467"/>
            <a:ext cx="8025694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88504" y="908720"/>
            <a:ext cx="9417496" cy="316835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sk-SK" sz="40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  <a:t>Prednáška E</a:t>
            </a:r>
            <a:r>
              <a:rPr lang="en-US" sz="40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  <a:t>IA</a:t>
            </a:r>
            <a:r>
              <a:rPr lang="sk-SK" sz="40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  <a:t> &amp; JASR</a:t>
            </a:r>
            <a:br>
              <a:rPr lang="en-US" sz="36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</a:br>
            <a:br>
              <a:rPr lang="sk-SK" sz="3600" b="1" i="1" dirty="0">
                <a:solidFill>
                  <a:schemeClr val="tx1"/>
                </a:solidFill>
              </a:rPr>
            </a:br>
            <a:r>
              <a:rPr lang="sk-SK" sz="3600" dirty="0">
                <a:solidFill>
                  <a:schemeClr val="tx1"/>
                </a:solidFill>
              </a:rPr>
              <a:t> </a:t>
            </a:r>
            <a:r>
              <a:rPr lang="sk-SK" sz="3600" b="1" dirty="0"/>
              <a:t>Transpozícia </a:t>
            </a:r>
            <a:r>
              <a:rPr lang="sk-SK" sz="3600" b="1" dirty="0" err="1"/>
              <a:t>požiadavek</a:t>
            </a:r>
            <a:r>
              <a:rPr lang="sk-SK" sz="3600" b="1" dirty="0"/>
              <a:t> EU na posudzovanie vplyvov na ŽP do legislatívy SR</a:t>
            </a:r>
            <a:endParaRPr lang="sk-SK" sz="3600" dirty="0">
              <a:solidFill>
                <a:schemeClr val="tx1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864768" y="4509120"/>
            <a:ext cx="5627340" cy="681112"/>
          </a:xfrm>
        </p:spPr>
        <p:txBody>
          <a:bodyPr>
            <a:normAutofit/>
          </a:bodyPr>
          <a:lstStyle/>
          <a:p>
            <a:r>
              <a:rPr lang="sk-SK" b="1" dirty="0"/>
              <a:t>Omšenie</a:t>
            </a:r>
            <a:r>
              <a:rPr lang="sk-SK" dirty="0"/>
              <a:t> 10. </a:t>
            </a:r>
            <a:r>
              <a:rPr lang="en-US" dirty="0" err="1"/>
              <a:t>apr</a:t>
            </a:r>
            <a:r>
              <a:rPr lang="sk-SK" dirty="0"/>
              <a:t>íl 202</a:t>
            </a:r>
            <a:r>
              <a:rPr lang="en-US" dirty="0"/>
              <a:t>5</a:t>
            </a:r>
            <a:endParaRPr lang="sk-SK" dirty="0"/>
          </a:p>
        </p:txBody>
      </p:sp>
      <p:sp>
        <p:nvSpPr>
          <p:cNvPr id="5" name="BlokTextu 4"/>
          <p:cNvSpPr txBox="1"/>
          <p:nvPr/>
        </p:nvSpPr>
        <p:spPr>
          <a:xfrm>
            <a:off x="2288704" y="5373216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Vypracoval: </a:t>
            </a:r>
          </a:p>
          <a:p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JUDr. Martina Krížovská </a:t>
            </a:r>
            <a:r>
              <a:rPr lang="sk-SK" b="1" i="1" dirty="0" err="1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Ph.D</a:t>
            </a:r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.</a:t>
            </a:r>
          </a:p>
          <a:p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prokurátorka Krajskej prokuratúry Trenčín </a:t>
            </a:r>
          </a:p>
        </p:txBody>
      </p:sp>
    </p:spTree>
    <p:extLst>
      <p:ext uri="{BB962C8B-B14F-4D97-AF65-F5344CB8AC3E}">
        <p14:creationId xmlns:p14="http://schemas.microsoft.com/office/powerpoint/2010/main" val="2080937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628800"/>
            <a:ext cx="9433048" cy="49685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vo vertikálnom smere</a:t>
            </a:r>
          </a:p>
          <a:p>
            <a:endParaRPr lang="sk-SK" sz="1200" b="1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sk-SK" sz="2400" dirty="0"/>
              <a:t>zákon číslo 24/2006 Z.z. o posudzovaní vplyvov na životné prostredie „ EIA“</a:t>
            </a:r>
          </a:p>
          <a:p>
            <a:pPr marL="301943" lvl="1" indent="0">
              <a:buNone/>
            </a:pPr>
            <a:endParaRPr lang="sk-SK" sz="2400" dirty="0">
              <a:solidFill>
                <a:srgbClr val="002060"/>
              </a:solidFill>
            </a:endParaRPr>
          </a:p>
          <a:p>
            <a:pPr marL="274320" lvl="1">
              <a:buFont typeface="Wingdings" panose="05000000000000000000" pitchFamily="2" charset="2"/>
              <a:buChar char="v"/>
            </a:pPr>
            <a:r>
              <a:rPr lang="sk-SK" sz="2400" b="1" dirty="0"/>
              <a:t> v horizontálnom smere - prierezovo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k-SK" sz="2400" dirty="0"/>
              <a:t>novelizácia rôznych zákonov: stavebného banského, vodného, o integrovanej prevencii a kontrole znečisťovania ŽP atď.</a:t>
            </a: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dirty="0"/>
              <a:t>6</a:t>
            </a:r>
            <a:r>
              <a:rPr lang="pt-BR" dirty="0"/>
              <a:t>. </a:t>
            </a:r>
            <a:r>
              <a:rPr lang="sk-SK" dirty="0"/>
              <a:t>Transpozícia smerníc</a:t>
            </a:r>
          </a:p>
        </p:txBody>
      </p:sp>
    </p:spTree>
    <p:extLst>
      <p:ext uri="{BB962C8B-B14F-4D97-AF65-F5344CB8AC3E}">
        <p14:creationId xmlns:p14="http://schemas.microsoft.com/office/powerpoint/2010/main" val="2429867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628800"/>
            <a:ext cx="9433048" cy="49685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harmonizáciou/ zosúladením zásad  a postupov posudzovania vplyvov na životné prostredie a to:</a:t>
            </a:r>
            <a:endParaRPr lang="en-US" sz="1200" b="1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err="1"/>
              <a:t>Zavedením</a:t>
            </a:r>
            <a:r>
              <a:rPr lang="en-US" sz="2400" dirty="0"/>
              <a:t> </a:t>
            </a:r>
            <a:r>
              <a:rPr lang="en-US" sz="2400" dirty="0" err="1"/>
              <a:t>minimálnych</a:t>
            </a:r>
            <a:r>
              <a:rPr lang="en-US" sz="2400" dirty="0"/>
              <a:t>  </a:t>
            </a:r>
            <a:r>
              <a:rPr lang="en-US" sz="2400" dirty="0" err="1"/>
              <a:t>požiadaviek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:</a:t>
            </a:r>
            <a:endParaRPr lang="sk-SK" sz="2400" dirty="0"/>
          </a:p>
          <a:p>
            <a:pPr marL="301943" lvl="1" indent="0">
              <a:buNone/>
            </a:pPr>
            <a:endParaRPr lang="sk-SK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a/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typy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projektov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podliehajúcich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posudzovaniu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b/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hlavné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povinnosti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navrhovateľov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projektov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c/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obsah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rozsah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posudzovania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d/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účasť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príslušných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orgánov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verejnosti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e/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posúdenie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aspektov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ako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sú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biodiverzita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zmena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klímy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/>
          </a:bodyPr>
          <a:lstStyle/>
          <a:p>
            <a:r>
              <a:rPr lang="sk-SK" dirty="0"/>
              <a:t>7</a:t>
            </a:r>
            <a:r>
              <a:rPr lang="pt-BR" dirty="0"/>
              <a:t>. </a:t>
            </a:r>
            <a:r>
              <a:rPr lang="sk-SK" dirty="0"/>
              <a:t>Spôsoby realizácie transpozície</a:t>
            </a:r>
          </a:p>
        </p:txBody>
      </p:sp>
    </p:spTree>
    <p:extLst>
      <p:ext uri="{BB962C8B-B14F-4D97-AF65-F5344CB8AC3E}">
        <p14:creationId xmlns:p14="http://schemas.microsoft.com/office/powerpoint/2010/main" val="2917260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628800"/>
            <a:ext cx="9433048" cy="4968552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 </a:t>
            </a:r>
            <a:r>
              <a:rPr lang="sk-SK" sz="2600" b="1" dirty="0"/>
              <a:t>Transpozíciou Smerníc EIA došlo k novelizácii právnych noriem:</a:t>
            </a:r>
          </a:p>
          <a:p>
            <a:endParaRPr lang="en-US" sz="1200" b="1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sk-SK" sz="2400" b="1" dirty="0"/>
              <a:t>Zákona číslo 24/2006 Z.z. o posudzovaní vplyvov na životné prostredie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k-SK" sz="2400" b="1" dirty="0"/>
              <a:t>Zákona číslo 50/1976 Zb. o územnom plánovaní a stavebnom konaní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k-SK" sz="2400" b="1" dirty="0"/>
              <a:t>Zákona číslo 44/1988 Zb. o ochrane a využívaní  nerastného bohatstva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k-SK" sz="2400" b="1" dirty="0"/>
              <a:t>Zákona číslo 51/1988 Zb. o banskej činnosti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k-SK" sz="2400" b="1" dirty="0"/>
              <a:t>Zákona číslo 543/2002 Z.z. o ochrane prírody a krajiny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k-SK" sz="2400" b="1" dirty="0"/>
              <a:t>Zákon číslo 541/2004 Z.z. o mierovom využívaní jadrovej energie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k-SK" sz="2400" b="1" dirty="0"/>
              <a:t>Zákon číslo 245/2003 Z.z. o integrovanej prevencii a kontrole znečisťovania životného prostredia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k-SK" sz="2400" b="1" dirty="0"/>
              <a:t>Zákon číslo 129/1996 Z.z. o niektorých opatreniach na urýchlenie prípravy výstavby diaľnic a ciest pre motorové vozidlá</a:t>
            </a:r>
            <a:endParaRPr lang="sk-SK" sz="1200" b="1" dirty="0"/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332656"/>
            <a:ext cx="8915400" cy="930275"/>
          </a:xfrm>
        </p:spPr>
        <p:txBody>
          <a:bodyPr>
            <a:normAutofit fontScale="90000"/>
          </a:bodyPr>
          <a:lstStyle/>
          <a:p>
            <a:r>
              <a:rPr lang="sk-SK" dirty="0"/>
              <a:t>8</a:t>
            </a:r>
            <a:r>
              <a:rPr lang="pt-BR" dirty="0"/>
              <a:t>. </a:t>
            </a:r>
            <a:r>
              <a:rPr lang="sk-SK" dirty="0"/>
              <a:t>Oblasti právnej úpravy dotknuté 						transpozíciou</a:t>
            </a:r>
          </a:p>
        </p:txBody>
      </p:sp>
    </p:spTree>
    <p:extLst>
      <p:ext uri="{BB962C8B-B14F-4D97-AF65-F5344CB8AC3E}">
        <p14:creationId xmlns:p14="http://schemas.microsoft.com/office/powerpoint/2010/main" val="1842290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18457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1. Článok 1 ods.2 Smernice</a:t>
            </a:r>
            <a:r>
              <a:rPr lang="en-US" b="1" dirty="0"/>
              <a:t> </a:t>
            </a:r>
            <a:r>
              <a:rPr lang="sk-SK" b="1" dirty="0"/>
              <a:t>2014/52/EU</a:t>
            </a:r>
            <a:r>
              <a:rPr lang="en-US" b="1" dirty="0"/>
              <a:t> </a:t>
            </a:r>
            <a:r>
              <a:rPr lang="en-US" b="1" dirty="0" err="1"/>
              <a:t>transponovan</a:t>
            </a:r>
            <a:r>
              <a:rPr lang="sk-SK" b="1" dirty="0"/>
              <a:t>ý do § 3 písm. d) zákona číslo 24/2006 Z.z.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 err="1"/>
              <a:t>posudzovanie</a:t>
            </a:r>
            <a:r>
              <a:rPr lang="en-US" b="1" dirty="0"/>
              <a:t> </a:t>
            </a:r>
            <a:r>
              <a:rPr lang="en-US" b="1" dirty="0" err="1"/>
              <a:t>vplyvov</a:t>
            </a:r>
            <a:r>
              <a:rPr lang="en-US" b="1" dirty="0"/>
              <a:t> </a:t>
            </a:r>
            <a:r>
              <a:rPr lang="en-US" b="1" dirty="0" err="1"/>
              <a:t>na</a:t>
            </a:r>
            <a:r>
              <a:rPr lang="en-US" b="1" dirty="0"/>
              <a:t> ŽP je </a:t>
            </a:r>
            <a:r>
              <a:rPr lang="en-US" b="1" dirty="0" err="1"/>
              <a:t>proces</a:t>
            </a:r>
            <a:r>
              <a:rPr lang="en-US" b="1" dirty="0"/>
              <a:t>, </a:t>
            </a:r>
            <a:r>
              <a:rPr lang="en-US" b="1" dirty="0" err="1"/>
              <a:t>ktorý</a:t>
            </a:r>
            <a:r>
              <a:rPr lang="en-US" b="1" dirty="0"/>
              <a:t> </a:t>
            </a:r>
            <a:r>
              <a:rPr lang="en-US" b="1" dirty="0" err="1"/>
              <a:t>pozostáva</a:t>
            </a:r>
            <a:r>
              <a:rPr lang="en-US" b="1" dirty="0"/>
              <a:t>:</a:t>
            </a:r>
            <a:r>
              <a:rPr lang="en-US" dirty="0"/>
              <a:t> 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dirty="0" err="1"/>
              <a:t>i</a:t>
            </a:r>
            <a:r>
              <a:rPr lang="en-US" dirty="0"/>
              <a:t>) z </a:t>
            </a:r>
            <a:r>
              <a:rPr lang="en-US" dirty="0" err="1"/>
              <a:t>prípravy</a:t>
            </a:r>
            <a:r>
              <a:rPr lang="en-US" dirty="0"/>
              <a:t> </a:t>
            </a:r>
            <a:r>
              <a:rPr lang="en-US" dirty="0" err="1"/>
              <a:t>správy</a:t>
            </a:r>
            <a:r>
              <a:rPr lang="en-US" dirty="0"/>
              <a:t> o </a:t>
            </a:r>
            <a:r>
              <a:rPr lang="en-US" dirty="0" err="1"/>
              <a:t>hodnotení</a:t>
            </a:r>
            <a:r>
              <a:rPr lang="en-US" dirty="0"/>
              <a:t> </a:t>
            </a:r>
            <a:r>
              <a:rPr lang="en-US" dirty="0" err="1"/>
              <a:t>vplyvov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ŽP </a:t>
            </a:r>
            <a:r>
              <a:rPr lang="en-US" dirty="0" err="1"/>
              <a:t>navrhovateľom</a:t>
            </a:r>
            <a:r>
              <a:rPr lang="en-US" dirty="0"/>
              <a:t> v </a:t>
            </a:r>
            <a:r>
              <a:rPr lang="en-US" dirty="0" err="1"/>
              <a:t>zmysle</a:t>
            </a:r>
            <a:r>
              <a:rPr lang="en-US" dirty="0"/>
              <a:t> </a:t>
            </a:r>
            <a:r>
              <a:rPr lang="en-US" dirty="0" err="1"/>
              <a:t>článku</a:t>
            </a:r>
            <a:r>
              <a:rPr lang="en-US" dirty="0"/>
              <a:t> 5,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dirty="0"/>
              <a:t>ii) z </a:t>
            </a:r>
            <a:r>
              <a:rPr lang="en-US" dirty="0" err="1"/>
              <a:t>vykonania</a:t>
            </a:r>
            <a:r>
              <a:rPr lang="en-US" dirty="0"/>
              <a:t> </a:t>
            </a:r>
            <a:r>
              <a:rPr lang="en-US" dirty="0" err="1"/>
              <a:t>konzultácií</a:t>
            </a:r>
            <a:r>
              <a:rPr lang="en-US" dirty="0"/>
              <a:t> v </a:t>
            </a:r>
            <a:r>
              <a:rPr lang="en-US" dirty="0" err="1"/>
              <a:t>zmysle</a:t>
            </a:r>
            <a:r>
              <a:rPr lang="en-US" dirty="0"/>
              <a:t> </a:t>
            </a:r>
            <a:r>
              <a:rPr lang="en-US" dirty="0" err="1"/>
              <a:t>článku</a:t>
            </a:r>
            <a:r>
              <a:rPr lang="en-US" dirty="0"/>
              <a:t> 6 a 7, 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dirty="0"/>
              <a:t>iii)</a:t>
            </a:r>
            <a:r>
              <a:rPr lang="sk-SK" dirty="0"/>
              <a:t> </a:t>
            </a:r>
            <a:r>
              <a:rPr lang="en-US" dirty="0"/>
              <a:t>z </a:t>
            </a:r>
            <a:r>
              <a:rPr lang="en-US" dirty="0" err="1"/>
              <a:t>preskúmania</a:t>
            </a:r>
            <a:r>
              <a:rPr lang="en-US" dirty="0"/>
              <a:t> </a:t>
            </a:r>
            <a:r>
              <a:rPr lang="en-US" dirty="0" err="1"/>
              <a:t>informácií</a:t>
            </a:r>
            <a:r>
              <a:rPr lang="en-US" dirty="0"/>
              <a:t> </a:t>
            </a:r>
            <a:r>
              <a:rPr lang="en-US" dirty="0" err="1"/>
              <a:t>uvedených</a:t>
            </a:r>
            <a:r>
              <a:rPr lang="en-US" dirty="0"/>
              <a:t> v </a:t>
            </a:r>
            <a:r>
              <a:rPr lang="en-US" dirty="0" err="1"/>
              <a:t>správe</a:t>
            </a:r>
            <a:r>
              <a:rPr lang="en-US" dirty="0"/>
              <a:t> o </a:t>
            </a:r>
            <a:r>
              <a:rPr lang="en-US" dirty="0" err="1"/>
              <a:t>hodnotení</a:t>
            </a:r>
            <a:r>
              <a:rPr lang="en-US" dirty="0"/>
              <a:t> </a:t>
            </a:r>
            <a:r>
              <a:rPr lang="en-US" dirty="0" err="1"/>
              <a:t>vplyvov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ŽP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dirty="0"/>
              <a:t>iv) z </a:t>
            </a:r>
            <a:r>
              <a:rPr lang="en-US" dirty="0" err="1"/>
              <a:t>odôvodnených</a:t>
            </a:r>
            <a:r>
              <a:rPr lang="en-US" dirty="0"/>
              <a:t> </a:t>
            </a:r>
            <a:r>
              <a:rPr lang="en-US" dirty="0" err="1"/>
              <a:t>záverov</a:t>
            </a:r>
            <a:r>
              <a:rPr lang="en-US" dirty="0"/>
              <a:t> o </a:t>
            </a:r>
            <a:r>
              <a:rPr lang="en-US" dirty="0" err="1"/>
              <a:t>významných</a:t>
            </a:r>
            <a:r>
              <a:rPr lang="en-US" dirty="0"/>
              <a:t> </a:t>
            </a:r>
            <a:r>
              <a:rPr lang="en-US" dirty="0" err="1"/>
              <a:t>vplyvoch</a:t>
            </a:r>
            <a:r>
              <a:rPr lang="en-US" dirty="0"/>
              <a:t> </a:t>
            </a:r>
            <a:r>
              <a:rPr lang="en-US" dirty="0" err="1"/>
              <a:t>projektu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ŽP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dirty="0"/>
              <a:t>v)</a:t>
            </a:r>
            <a:r>
              <a:rPr lang="sk-SK" dirty="0"/>
              <a:t> </a:t>
            </a:r>
            <a:r>
              <a:rPr lang="en-US" dirty="0"/>
              <a:t>z </a:t>
            </a:r>
            <a:r>
              <a:rPr lang="en-US" dirty="0" err="1"/>
              <a:t>integrácie</a:t>
            </a:r>
            <a:r>
              <a:rPr lang="en-US" dirty="0"/>
              <a:t> </a:t>
            </a:r>
            <a:r>
              <a:rPr lang="en-US" dirty="0" err="1"/>
              <a:t>odôvodnených</a:t>
            </a:r>
            <a:r>
              <a:rPr lang="en-US" dirty="0"/>
              <a:t> </a:t>
            </a:r>
            <a:r>
              <a:rPr lang="en-US" dirty="0" err="1"/>
              <a:t>záverov</a:t>
            </a:r>
            <a:r>
              <a:rPr lang="en-US" dirty="0"/>
              <a:t> do </a:t>
            </a:r>
            <a:r>
              <a:rPr lang="en-US" dirty="0" err="1"/>
              <a:t>akýchkoľvek</a:t>
            </a:r>
            <a:r>
              <a:rPr lang="en-US" dirty="0"/>
              <a:t> </a:t>
            </a:r>
            <a:r>
              <a:rPr lang="en-US" dirty="0" err="1"/>
              <a:t>rozhodnutí</a:t>
            </a:r>
            <a:r>
              <a:rPr lang="en-US" dirty="0"/>
              <a:t> </a:t>
            </a:r>
            <a:r>
              <a:rPr lang="en-US" dirty="0" err="1"/>
              <a:t>uvedených</a:t>
            </a:r>
            <a:r>
              <a:rPr lang="en-US" dirty="0"/>
              <a:t> v </a:t>
            </a:r>
            <a:r>
              <a:rPr lang="en-US" dirty="0" err="1"/>
              <a:t>článku</a:t>
            </a:r>
            <a:r>
              <a:rPr lang="en-US" dirty="0"/>
              <a:t> 8a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sk-SK" sz="1200" dirty="0"/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2834698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18457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§ 3 písm. d) zákona číslo 24/2006 Z.z. 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 err="1"/>
              <a:t>posudzovanie</a:t>
            </a:r>
            <a:r>
              <a:rPr lang="en-US" b="1" dirty="0"/>
              <a:t> </a:t>
            </a:r>
            <a:r>
              <a:rPr lang="en-US" b="1" dirty="0" err="1"/>
              <a:t>vplyvov</a:t>
            </a:r>
            <a:r>
              <a:rPr lang="en-US" b="1" dirty="0"/>
              <a:t> </a:t>
            </a:r>
            <a:r>
              <a:rPr lang="en-US" b="1" dirty="0" err="1"/>
              <a:t>navrhovanej</a:t>
            </a:r>
            <a:r>
              <a:rPr lang="en-US" b="1" dirty="0"/>
              <a:t>  </a:t>
            </a:r>
            <a:r>
              <a:rPr lang="en-US" b="1" dirty="0" err="1"/>
              <a:t>činnosti</a:t>
            </a:r>
            <a:r>
              <a:rPr lang="en-US" b="1" dirty="0"/>
              <a:t> </a:t>
            </a:r>
            <a:r>
              <a:rPr lang="en-US" b="1" dirty="0" err="1"/>
              <a:t>alebo</a:t>
            </a:r>
            <a:r>
              <a:rPr lang="en-US" b="1" dirty="0"/>
              <a:t> </a:t>
            </a:r>
            <a:r>
              <a:rPr lang="en-US" b="1" dirty="0" err="1"/>
              <a:t>zmeny</a:t>
            </a:r>
            <a:r>
              <a:rPr lang="en-US" b="1" dirty="0"/>
              <a:t> </a:t>
            </a:r>
            <a:r>
              <a:rPr lang="en-US" b="1" dirty="0" err="1"/>
              <a:t>navrhovanej</a:t>
            </a:r>
            <a:r>
              <a:rPr lang="en-US" b="1" dirty="0"/>
              <a:t> </a:t>
            </a:r>
            <a:r>
              <a:rPr lang="en-US" b="1" dirty="0" err="1"/>
              <a:t>činnosti</a:t>
            </a:r>
            <a:r>
              <a:rPr lang="en-US" b="1" dirty="0"/>
              <a:t> </a:t>
            </a:r>
            <a:r>
              <a:rPr lang="en-US" b="1" dirty="0" err="1"/>
              <a:t>na</a:t>
            </a:r>
            <a:r>
              <a:rPr lang="en-US" b="1" dirty="0"/>
              <a:t> ŽP je </a:t>
            </a:r>
            <a:r>
              <a:rPr lang="en-US" b="1" dirty="0" err="1"/>
              <a:t>postup</a:t>
            </a:r>
            <a:r>
              <a:rPr lang="en-US" b="1" dirty="0"/>
              <a:t>, </a:t>
            </a:r>
            <a:r>
              <a:rPr lang="en-US" b="1" dirty="0" err="1"/>
              <a:t>ktorý</a:t>
            </a:r>
            <a:r>
              <a:rPr lang="en-US" b="1" dirty="0"/>
              <a:t> </a:t>
            </a:r>
            <a:r>
              <a:rPr lang="en-US" b="1" dirty="0" err="1"/>
              <a:t>pozostáva</a:t>
            </a:r>
            <a:r>
              <a:rPr lang="en-US" b="1" dirty="0"/>
              <a:t> z:</a:t>
            </a:r>
            <a:r>
              <a:rPr lang="en-US" dirty="0"/>
              <a:t> 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/>
              <a:t>1. prípravy správy o hodnotení vplyvov na ŽP navrhovateľom 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/>
              <a:t>2. konzultácií  s povoľujúcim orgánom, dotknutými orgánmi, dotknutou verejnosťou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/>
              <a:t>3. preskúmania informácií uvedených v správe o hodnotení vplyvov na ŽP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/>
              <a:t>4. formulácie odôvodnených záverov o významných vplyvoch projektu na ŽP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/>
              <a:t>5. integrácie odôvodnených záverov do akýchkoľvek rozhodnutí o povolení navrhovanej činnosti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sk-SK" sz="1200" dirty="0"/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1506288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18457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2. Článok 1 ods. 3 Smernice</a:t>
            </a:r>
            <a:r>
              <a:rPr lang="en-US" b="1" dirty="0"/>
              <a:t> </a:t>
            </a:r>
            <a:r>
              <a:rPr lang="sk-SK" b="1" dirty="0"/>
              <a:t>2014/52/EU</a:t>
            </a:r>
            <a:r>
              <a:rPr lang="en-US" b="1" dirty="0"/>
              <a:t> </a:t>
            </a:r>
            <a:r>
              <a:rPr lang="en-US" b="1" dirty="0" err="1"/>
              <a:t>transponovan</a:t>
            </a:r>
            <a:r>
              <a:rPr lang="sk-SK" b="1" dirty="0"/>
              <a:t>ý do § 1 ods. 2 písm. b) zákona číslo 24/2006 Z.z.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 err="1"/>
              <a:t>výnimky</a:t>
            </a:r>
            <a:r>
              <a:rPr lang="en-US" b="1" dirty="0"/>
              <a:t> zo </a:t>
            </a:r>
            <a:r>
              <a:rPr lang="en-US" b="1" dirty="0" err="1"/>
              <a:t>smernice</a:t>
            </a:r>
            <a:r>
              <a:rPr lang="en-US" b="1" dirty="0"/>
              <a:t>:</a:t>
            </a:r>
            <a:r>
              <a:rPr lang="en-US" dirty="0"/>
              <a:t> 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„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3.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Členské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štáty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sa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môžu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rozhodnúť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pri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každom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jednotlivom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prípade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ak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to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ustanovujú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vnútroštátne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právne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predpisy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neuplatňovať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túto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smernicu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na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projekty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alebo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časti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projektov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ktorých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jediným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účelom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je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obrana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alebo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na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projekty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ktorých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jediným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účelom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je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reakcia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na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mimoriadne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udalosti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ak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sa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domnievajú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že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takéto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uplatňovanie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by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malo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nepriaznivé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účinky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na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tieto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</a:rPr>
              <a:t>účely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.</a:t>
            </a: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“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Uvedené znenie Článku 1 ods.3 Smernice2014/52/EU bolo doslovne prevzaté do ustanovenia § 1ods. 2 písm. b) zákona číslo 24/2006Z.z., v znení účinnom k 31.3.2025, podľa ktorého  sa tento zákon nevzťahuje na navrhované činnosti alebo ich zmeny, ktorých jediným účelom je obrana alebo reakcia na mimoriadnu udalosť podľa osobitného predpisu</a:t>
            </a: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382351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328592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3. Článok 3 Smernice</a:t>
            </a:r>
            <a:r>
              <a:rPr lang="en-US" b="1" dirty="0"/>
              <a:t> </a:t>
            </a:r>
            <a:r>
              <a:rPr lang="sk-SK" b="1" dirty="0"/>
              <a:t>2014/52/EU</a:t>
            </a:r>
            <a:r>
              <a:rPr lang="en-US" b="1" dirty="0"/>
              <a:t> </a:t>
            </a:r>
            <a:r>
              <a:rPr lang="en-US" b="1" dirty="0" err="1"/>
              <a:t>doplnil</a:t>
            </a:r>
            <a:r>
              <a:rPr lang="en-US" b="1" dirty="0"/>
              <a:t> </a:t>
            </a:r>
            <a:r>
              <a:rPr lang="en-US" b="1" dirty="0" err="1"/>
              <a:t>Smernicu</a:t>
            </a:r>
            <a:r>
              <a:rPr lang="en-US" b="1" dirty="0"/>
              <a:t> 2011/92/EU</a:t>
            </a:r>
            <a:r>
              <a:rPr lang="sk-SK" b="1" dirty="0"/>
              <a:t>: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/>
              <a:t>„</a:t>
            </a:r>
            <a:r>
              <a:rPr lang="en-US" b="1" dirty="0" err="1"/>
              <a:t>rozsah</a:t>
            </a:r>
            <a:r>
              <a:rPr lang="en-US" b="1" dirty="0"/>
              <a:t> </a:t>
            </a:r>
            <a:r>
              <a:rPr lang="en-US" b="1" dirty="0" err="1"/>
              <a:t>posudzovania</a:t>
            </a:r>
            <a:r>
              <a:rPr lang="en-US" b="1" dirty="0"/>
              <a:t> </a:t>
            </a:r>
            <a:r>
              <a:rPr lang="en-US" b="1" dirty="0" err="1"/>
              <a:t>vplyvov</a:t>
            </a:r>
            <a:r>
              <a:rPr lang="en-US" b="1" dirty="0"/>
              <a:t>“</a:t>
            </a:r>
            <a:endParaRPr lang="en-US" dirty="0"/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1. Posudzovanie vplyvov na životné prostredie identifikuje, opíše a posúdi náležitým spôsobom, pri každom prípade jednotlivo, priame a nepriame významné vplyvy projektu na tieto faktory:</a:t>
            </a:r>
          </a:p>
          <a:p>
            <a:pPr lvl="2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a) obyvateľstvo a ľudské zdravie;</a:t>
            </a:r>
          </a:p>
          <a:p>
            <a:pPr lvl="2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b) biodiverzitu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</a:rPr>
              <a:t>;</a:t>
            </a: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  <a:p>
            <a:pPr lvl="2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c) územie, pôdu, vodu, vzduch a klímu;</a:t>
            </a:r>
          </a:p>
          <a:p>
            <a:pPr lvl="2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d) hmotný majetok, kultúrne dedičstvo a krajinu;</a:t>
            </a:r>
          </a:p>
          <a:p>
            <a:pPr lvl="2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e) vzájomné pôsobenie medzi faktormi uvedenými v písmenách a) až d).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Uvedené znenie článku 3 smernice je obsiahnuté v § 3 </a:t>
            </a:r>
            <a:r>
              <a:rPr lang="sk-SK" dirty="0" err="1">
                <a:solidFill>
                  <a:srgbClr val="002060"/>
                </a:solidFill>
                <a:latin typeface="Arial Narrow" panose="020B0606020202030204" pitchFamily="34" charset="0"/>
              </a:rPr>
              <a:t>písm.a</a:t>
            </a: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) zákona 24/2006 Z.z., podľa ktorého vplyv na ŽP je akýkoľvek priamy a nepriamy vplyv na ŽP vrátane  vplyvu na zdravie ľudí, flóru, faunu, biodiverzitu, pôdu, klímu, ovzdušie, krajinu, prírodné lokality, hmotný majetok, kultúrne dedičstvo, a vzájomné pôsobenie medzi týmito faktormi.</a:t>
            </a: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1395393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32859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4. Článok 4 ods. 6 Smernice</a:t>
            </a:r>
            <a:r>
              <a:rPr lang="en-US" b="1" dirty="0"/>
              <a:t> </a:t>
            </a:r>
            <a:r>
              <a:rPr lang="sk-SK" b="1" dirty="0"/>
              <a:t>2014/52/EU</a:t>
            </a:r>
            <a:r>
              <a:rPr lang="en-US" b="1" dirty="0"/>
              <a:t> </a:t>
            </a:r>
            <a:r>
              <a:rPr lang="en-US" b="1" dirty="0" err="1"/>
              <a:t>doplnil</a:t>
            </a:r>
            <a:r>
              <a:rPr lang="en-US" b="1" dirty="0"/>
              <a:t> </a:t>
            </a:r>
            <a:r>
              <a:rPr lang="en-US" b="1" dirty="0" err="1"/>
              <a:t>Smernicu</a:t>
            </a:r>
            <a:r>
              <a:rPr lang="en-US" b="1" dirty="0"/>
              <a:t> 2011/92/EU</a:t>
            </a:r>
            <a:r>
              <a:rPr lang="sk-SK" b="1" dirty="0"/>
              <a:t>: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/>
              <a:t>„</a:t>
            </a:r>
            <a:r>
              <a:rPr lang="en-US" b="1" dirty="0" err="1"/>
              <a:t>lehota</a:t>
            </a:r>
            <a:r>
              <a:rPr lang="en-US" b="1" dirty="0"/>
              <a:t> </a:t>
            </a:r>
            <a:r>
              <a:rPr lang="en-US" b="1" dirty="0" err="1"/>
              <a:t>na</a:t>
            </a:r>
            <a:r>
              <a:rPr lang="en-US" b="1" dirty="0"/>
              <a:t> </a:t>
            </a:r>
            <a:r>
              <a:rPr lang="en-US" b="1" dirty="0" err="1"/>
              <a:t>vydanie</a:t>
            </a:r>
            <a:r>
              <a:rPr lang="en-US" b="1" dirty="0"/>
              <a:t> </a:t>
            </a:r>
            <a:r>
              <a:rPr lang="en-US" b="1" dirty="0" err="1"/>
              <a:t>záväzného</a:t>
            </a:r>
            <a:r>
              <a:rPr lang="en-US" b="1" dirty="0"/>
              <a:t> </a:t>
            </a:r>
            <a:r>
              <a:rPr lang="en-US" b="1" dirty="0" err="1"/>
              <a:t>stanoviska</a:t>
            </a:r>
            <a:r>
              <a:rPr lang="en-US" b="1" dirty="0"/>
              <a:t>“</a:t>
            </a:r>
            <a:endParaRPr lang="en-US" dirty="0"/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Členské štáty zabezpečia, že príslušný orgán vypracuje svoje rozhodnutie čo najskôr a v lehote neprekračujúcej 90 dní od dátumu, kedy navrhovateľ predložil všetky požadované informácie podľa odseku 4. Vo výnimočných prípadoch, napríklad v závislosti od charakteru, zložitosti, umiestnenia alebo veľkosti projektu, môže príslušný orgán túto lehotu na účely prijatia rozhodnutia predĺžiť. V takomto prípade príslušný orgán písomne informuje navrhovateľa o dôvodoch tohto predĺženia a o očakávanom dátume prijatia jeho rozhodnutia.“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Uvedené znenie článku 4 smernice je obsiahnuté v § 29 ods. 11) zákona 24/2006 Z.z., podľa ktorého príslušný orgán vydá záväzné stanovisko zo zisťovacieho konania v lehote 15 dní odo dňa ústneho pojednávania, najneskôr v lehote do 60 dní odo dňa doručenia zámeru alebo oznámenia o zmene navrhovanej činnosti. Vo zvlášť zložitých prípadoch vydá záväzné stanovisko v lehote do 90 dní.</a:t>
            </a: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501339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32859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5. Článok 5 ods. 1  Smernice2014/52/EU doplnil Smernicu 2011/92/EU: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/>
              <a:t>„</a:t>
            </a:r>
            <a:r>
              <a:rPr lang="en-US" b="1" dirty="0" err="1"/>
              <a:t>obsah</a:t>
            </a:r>
            <a:r>
              <a:rPr lang="en-US" b="1" dirty="0"/>
              <a:t> </a:t>
            </a:r>
            <a:r>
              <a:rPr lang="en-US" b="1" dirty="0" err="1"/>
              <a:t>správy</a:t>
            </a:r>
            <a:r>
              <a:rPr lang="en-US" b="1" dirty="0"/>
              <a:t> o </a:t>
            </a:r>
            <a:r>
              <a:rPr lang="en-US" b="1" dirty="0" err="1"/>
              <a:t>hodnotení</a:t>
            </a:r>
            <a:r>
              <a:rPr lang="en-US" b="1" dirty="0"/>
              <a:t> </a:t>
            </a:r>
            <a:r>
              <a:rPr lang="en-US" b="1" dirty="0" err="1"/>
              <a:t>vplyvov</a:t>
            </a:r>
            <a:r>
              <a:rPr lang="en-US" b="1" dirty="0"/>
              <a:t> “</a:t>
            </a:r>
            <a:endParaRPr lang="en-US" dirty="0"/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Ak sa vyžaduje posudzovanie vplyvov na životné prostredie, navrhovateľ vypracuje a predloží správu o hodnotení vplyvov na životné prostredie. Informácie, ktoré má poskytnúť navrhovateľ, musia obsahovať aspoň: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a) opis projektu obsahujúci informáciu o mieste, projektovom riešení, veľkosti projektu  a ďalších podstatných vlastnostiach projektu;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b) opis pravdepodobných významných vplyvov projektu na životné prostredie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Uvedené znenie článku 5 ods. 1 smernice je obsiahnuté v § 31 zákona 24/2006 Z.z., podľa ktorého v správe o hodnotení vplyvov navrhovanej činnosti navrhovateľ opíše priame i nepriame vplyvy na obyvateľstvo, na ľudské zdravie, biodiverzitu,  územie, pôdu, vodu, vzduch a klímu ako aj ich vzájomné pôsobenie.</a:t>
            </a: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4044020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32859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6. Článok 5 ods. 3 Smernice 2014/52/EU stanovuje požiadavku na: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/>
              <a:t>„</a:t>
            </a:r>
            <a:r>
              <a:rPr lang="sk-SK" b="1" dirty="0"/>
              <a:t>odbornosť osôb, ktoré vypracovávajú správu o hodnotení</a:t>
            </a:r>
            <a:r>
              <a:rPr lang="en-US" b="1" dirty="0"/>
              <a:t>“</a:t>
            </a:r>
            <a:endParaRPr lang="en-US" dirty="0"/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Aby správu o hodnotení vplyvov vypracovali odborníci 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čo bolo v § 31 ods. 3 zákona číslo 24/2006 Z.z. splnené, nakoľko toto ustanovenie zákona požaduje, že „na vypracovanie správy o hodnotení vplyvov sa vyžaduje vysokoškolské vzdelanie druhého stupňa...“</a:t>
            </a: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1854075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44488" y="1700808"/>
            <a:ext cx="9001000" cy="48965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k-SK" b="1" dirty="0"/>
              <a:t>Transpozícia požiadaviek EÚ do legislatívy SR – 1. časť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Ciele EÚ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Požiadavky EÚ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Environmentálne politiky EÚ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Právna úprava požiadaviek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Smernica – nástroj regulácie práva členských štátov EÚ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Transpozícia smerníc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Spôsoby realizácie transpozície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Oblasti právnej úpravy dotknuté transpozíciou smernice EIA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Transpozícia vybratých článkov smernice EIA do legislatívy SR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b="1" dirty="0"/>
              <a:t>Obsah prednášky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416496" y="2492896"/>
            <a:ext cx="9289032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449155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32859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7. Článok 6 ods. 5 Smernice 2014/52/EU doplnil smernicu 2011/92/EU :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/>
              <a:t>„</a:t>
            </a:r>
            <a:r>
              <a:rPr lang="sk-SK" b="1" dirty="0"/>
              <a:t>Doručovanie</a:t>
            </a:r>
            <a:r>
              <a:rPr lang="en-US" b="1" dirty="0"/>
              <a:t>“</a:t>
            </a:r>
            <a:endParaRPr lang="en-US" dirty="0"/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Podrobné pravidlá pre informovanie verejnosti, napríklad vyvesením oznamov v určitom okruhu alebo zverejnením v miestnej tlači, a konzultácie s dotknutou verejnosťou, napríklad písomnými podaniami alebo prostredníctvom verejnej ankety, určia členské štáty. Členské štáty prijmú potrebné opatrenia s cieľom zabezpečiť, aby boli dôležité informácie dostupné pre verejnosť v elektronickej forme aspoň prostredníctvom centrálneho portálu alebo ľahko dostupných prístupových bodov na príslušnej správnej úrovni.“ 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Uvedený článok Smernice 2014/52/EU bol transponovaný do §25 zákona číslo 24/2006 Z.z., podľa ktorého sa doručovanie realizuje prostredníctvom verenej vyhlášky, okrem doručovania dotknutým orgánom, povoľujúcemu orgánu, dotknutej obci, a navrhovateľovi, kedy sa doručuje elektronickým doručovaním.</a:t>
            </a: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24996423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328592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8. Článok 6 ods. 6 Smernice 2014/52/EU doplnil smernicu 2011/92/EU :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/>
              <a:t>„</a:t>
            </a:r>
            <a:r>
              <a:rPr lang="pl-PL" b="1" dirty="0"/>
              <a:t>stanovenie lehôt na realizáciu procesných úkonov</a:t>
            </a:r>
            <a:r>
              <a:rPr lang="en-US" b="1" dirty="0"/>
              <a:t>“</a:t>
            </a:r>
            <a:endParaRPr lang="en-US" dirty="0"/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Ustanovia sa primerané časové rámce pre rozličné fázy poskytujúce dostatočný čas:</a:t>
            </a:r>
          </a:p>
          <a:p>
            <a:pPr marL="627063" lvl="2" indent="0">
              <a:spcBef>
                <a:spcPts val="600"/>
              </a:spcBef>
              <a:buNone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a) na informovanie orgánov uvedených v odseku 1 a verejnosti a</a:t>
            </a:r>
          </a:p>
          <a:p>
            <a:pPr marL="627063" lvl="2" indent="0">
              <a:spcBef>
                <a:spcPts val="600"/>
              </a:spcBef>
              <a:buNone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b) pre orgány uvedené v odseku 1 a dotknutú verejnosť na prípravu a efektívnu účasť na environmentálnom rozhodovaní, ktoré podlieha ustanoveniam tohto článku.“;</a:t>
            </a:r>
          </a:p>
          <a:p>
            <a:pPr marL="627063" lvl="2" indent="0">
              <a:spcBef>
                <a:spcPts val="600"/>
              </a:spcBef>
              <a:buNone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e) dopĺňa sa tento odsek: 7. Časové rámce na konzultácie s dotknutou verejnosťou o správe o hodnotení vplyvov na životné prostredie uvedenej v článku 5 ods. 1 nesmú byť kratšie ako 30 dní. 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Zákon číslo 24/2006Z.z. v § 29 ods. 3, 4 alebo v § 33,§35 stanovujú konkrétne lehoty na :</a:t>
            </a:r>
          </a:p>
          <a:p>
            <a:pPr marL="627063" lvl="2" indent="0">
              <a:spcBef>
                <a:spcPts val="600"/>
              </a:spcBef>
              <a:buNone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- zaslanie   zámeru povoľujúcemu orgánu, dotknutej obci – do 20 dní od doručenia zámeru príslušnému orgánu</a:t>
            </a:r>
          </a:p>
          <a:p>
            <a:pPr marL="627063" lvl="2" indent="0">
              <a:spcBef>
                <a:spcPts val="600"/>
              </a:spcBef>
              <a:buNone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- zverejnenie zámeru  v centrálnom informačnom systéme- na dobu  najmenej 21 dní </a:t>
            </a:r>
          </a:p>
          <a:p>
            <a:pPr marL="627063" lvl="2" indent="0">
              <a:spcBef>
                <a:spcPts val="600"/>
              </a:spcBef>
              <a:buNone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- termín ústneho pojednávania- najneskôr do 10 dní od uplynutia lehoty podľa odseku 4- od doručenia písomného stanoviska dotknutých orgánov</a:t>
            </a:r>
          </a:p>
          <a:p>
            <a:pPr marL="627063" lvl="2" indent="0">
              <a:spcBef>
                <a:spcPts val="600"/>
              </a:spcBef>
              <a:buNone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- lehotu na doručenie písomného stanoviska dotknutej obce,  povoľujúceho orgánu – do 21 dní od doručenia zámeru </a:t>
            </a:r>
          </a:p>
          <a:p>
            <a:pPr marL="627063" lvl="2" indent="0">
              <a:spcBef>
                <a:spcPts val="600"/>
              </a:spcBef>
              <a:buNone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- lehotu na rozhodnutie o odvolaní podanom proti záväznému stanovisku vydanom v zisťovacom konaní – do 21 dní od doručenia odvolania</a:t>
            </a:r>
          </a:p>
          <a:p>
            <a:pPr marL="627063" lvl="2" indent="0">
              <a:spcBef>
                <a:spcPts val="600"/>
              </a:spcBef>
              <a:buNone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Podľa § 35  ods. 2 zákona číslo 24/2006  verejnosť  môže doručiť  písomné stanovisko  príslušnému orgánu  najneskôr do 30 dní odo dňa zverejnenia správy o hodnotení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sk-SK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5951893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328592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9. Článok 8a ods. 4 Smernice 2014/52/EU: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/>
              <a:t>„</a:t>
            </a:r>
            <a:r>
              <a:rPr lang="pl-PL" b="1" dirty="0"/>
              <a:t>priebežný a následný monitoring</a:t>
            </a:r>
            <a:r>
              <a:rPr lang="en-US" b="1" dirty="0"/>
              <a:t>“</a:t>
            </a:r>
            <a:endParaRPr lang="en-US" dirty="0"/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členské štáty zabezpečia, že vlastnosti projektu alebo opatrenia navrhované s cieľom zabrániť, predísť alebo zmierniť, a ak je to možné, nahradiť straty spôsobené pravdepodobne významnými nepriaznivými vplyvmi na životné prostredie, sú realizované navrhovateľom, a stanovia postupy týkajúce sa monitorovania významných nepriaznivých vplyvov na životné prostredie.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Typ parametrov, ktoré sa majú monitorovať a dĺžka monitorovania musia byť primerané charakteru, umiestneniu a veľkosti projektu a významu jeho vplyvov na životné prostredie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Uvedený článok smernice bol transponovaný do § 39 ods. 2 zákona číslo 24/2006Z.z., podľa ktorého navrhovateľ je povinný zabezpečiť poprojektovú  analýzu spočívajúcu:</a:t>
            </a:r>
          </a:p>
          <a:p>
            <a:pPr lvl="2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v systematickom sledovaní  a meraní vplyvov navrhovanej činnosti, </a:t>
            </a:r>
          </a:p>
          <a:p>
            <a:pPr lvl="2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v kontrole  plnenia  a vyhodnocovania  účinnosti požiadaviek</a:t>
            </a:r>
          </a:p>
          <a:p>
            <a:pPr lvl="2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v zabezpečení odborného porovnania predpokladaných vplyvov uvedených v správe o hodnotení  vplyvov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sk-SK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20918203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328592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10. Článok 9 ods.1 Smernice 2014/52/EU nahrádza článok 9 ods. 1 Smernice: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/>
              <a:t>„</a:t>
            </a:r>
            <a:r>
              <a:rPr lang="pl-PL" b="1" dirty="0"/>
              <a:t>zverejnenie a obsah rozhodnutia o povolení alebo nepovolení navrhovanej činnosti </a:t>
            </a:r>
            <a:r>
              <a:rPr lang="en-US" b="1" dirty="0"/>
              <a:t>“</a:t>
            </a:r>
            <a:endParaRPr lang="en-US" dirty="0"/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Ak sa rozhodlo o udelení alebo zamietnutí povolenia, príslušný orgán alebo orgány o tom čo najskôr informujú verejnosť a orgány uvedené v článku 6 ods. 1 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a) obsah rozhodnutia a akékoľvek súvisiace podmienky uvedené v článku 8a ods. 1 a 2;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chemeClr val="tx1"/>
                </a:solidFill>
                <a:latin typeface="Arial Narrow" panose="020B0606020202030204" pitchFamily="34" charset="0"/>
              </a:rPr>
              <a:t>b) hlavné dôvody a úvahy, na ktorých sa rozhodnutie zakladá, vrátane informácií o procese účasti verejnosti. Toto zahŕňa aj zhrnutie výsledkov konzultácií a informácií získaných podľa článkov 5 až 7. 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Podľa § 38 ods. 6 zákona číslo 24/2006 Z.z. rozhodnutie povoľujúceho orgánu  musí obsahovať podmienky, ktoré určil príslušný orgán  v rozhodnutí zo zisťovacieho konania, v záväznom stanovisku zo zisťovacieho konania alebo v záverečnom stanovisku alebo spôsob, akým sa s uvedenými  podmienkami navrhovateľ v rámci prípravy dokumentácie </a:t>
            </a:r>
            <a:r>
              <a:rPr lang="sk-SK" dirty="0" err="1">
                <a:solidFill>
                  <a:srgbClr val="002060"/>
                </a:solidFill>
                <a:latin typeface="Arial Narrow" panose="020B0606020202030204" pitchFamily="34" charset="0"/>
              </a:rPr>
              <a:t>vysporiadal</a:t>
            </a:r>
            <a:r>
              <a:rPr lang="sk-SK" dirty="0">
                <a:solidFill>
                  <a:srgbClr val="002060"/>
                </a:solidFill>
                <a:latin typeface="Arial Narrow" panose="020B060602020203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9458480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32859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11. </a:t>
            </a:r>
            <a:r>
              <a:rPr lang="pt-BR" b="1" dirty="0"/>
              <a:t>Ďalšie novelizované zákony v dôsledku transpozície Smernice</a:t>
            </a:r>
            <a:r>
              <a:rPr lang="sk-SK" b="1" dirty="0"/>
              <a:t>:</a:t>
            </a:r>
            <a:endParaRPr lang="en-US" sz="1200" b="1" dirty="0"/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 err="1"/>
              <a:t>Okrem</a:t>
            </a:r>
            <a:r>
              <a:rPr lang="en-US" b="1" dirty="0"/>
              <a:t> </a:t>
            </a:r>
            <a:r>
              <a:rPr lang="en-US" b="1" dirty="0" err="1"/>
              <a:t>zákona</a:t>
            </a:r>
            <a:r>
              <a:rPr lang="en-US" b="1" dirty="0"/>
              <a:t> č. 24/2006 Z. z. </a:t>
            </a:r>
            <a:r>
              <a:rPr lang="en-US" b="1" dirty="0" err="1"/>
              <a:t>novela</a:t>
            </a:r>
            <a:r>
              <a:rPr lang="en-US" b="1" dirty="0"/>
              <a:t> </a:t>
            </a:r>
            <a:r>
              <a:rPr lang="en-US" b="1" dirty="0" err="1"/>
              <a:t>ovplyvnila</a:t>
            </a:r>
            <a:r>
              <a:rPr lang="en-US" b="1" dirty="0"/>
              <a:t> </a:t>
            </a:r>
            <a:r>
              <a:rPr lang="en-US" b="1" dirty="0" err="1"/>
              <a:t>aj</a:t>
            </a:r>
            <a:r>
              <a:rPr lang="en-US" b="1" dirty="0"/>
              <a:t> </a:t>
            </a:r>
            <a:r>
              <a:rPr lang="en-US" b="1" dirty="0" err="1"/>
              <a:t>ďalšie</a:t>
            </a:r>
            <a:r>
              <a:rPr lang="en-US" b="1" dirty="0"/>
              <a:t> </a:t>
            </a:r>
            <a:r>
              <a:rPr lang="en-US" b="1" dirty="0" err="1"/>
              <a:t>zákony</a:t>
            </a:r>
            <a:r>
              <a:rPr lang="en-US" b="1" dirty="0"/>
              <a:t>, </a:t>
            </a:r>
            <a:r>
              <a:rPr lang="en-US" b="1" dirty="0" err="1"/>
              <a:t>ako</a:t>
            </a:r>
            <a:r>
              <a:rPr lang="en-US" b="1" dirty="0"/>
              <a:t> </a:t>
            </a:r>
            <a:r>
              <a:rPr lang="en-US" b="1" dirty="0" err="1"/>
              <a:t>napríklad</a:t>
            </a:r>
            <a:r>
              <a:rPr lang="en-US" b="1" dirty="0"/>
              <a:t>:</a:t>
            </a:r>
          </a:p>
          <a:p>
            <a:pPr marL="644843" lvl="1" indent="-342900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b="1" dirty="0" err="1"/>
              <a:t>Zákon</a:t>
            </a:r>
            <a:r>
              <a:rPr lang="en-US" b="1" dirty="0"/>
              <a:t> č. 50/1976 </a:t>
            </a:r>
            <a:r>
              <a:rPr lang="en-US" b="1" dirty="0" err="1"/>
              <a:t>Zb</a:t>
            </a:r>
            <a:r>
              <a:rPr lang="en-US" b="1" dirty="0"/>
              <a:t>. (</a:t>
            </a:r>
            <a:r>
              <a:rPr lang="en-US" b="1" dirty="0" err="1"/>
              <a:t>Stavebný</a:t>
            </a:r>
            <a:r>
              <a:rPr lang="en-US" b="1" dirty="0"/>
              <a:t> </a:t>
            </a:r>
            <a:r>
              <a:rPr lang="en-US" b="1" dirty="0" err="1"/>
              <a:t>zákon</a:t>
            </a:r>
            <a:r>
              <a:rPr lang="en-US" b="1" dirty="0"/>
              <a:t>): </a:t>
            </a:r>
            <a:r>
              <a:rPr lang="en-US" b="1" dirty="0" err="1"/>
              <a:t>Boli</a:t>
            </a:r>
            <a:r>
              <a:rPr lang="en-US" b="1" dirty="0"/>
              <a:t> </a:t>
            </a:r>
            <a:r>
              <a:rPr lang="en-US" b="1" dirty="0" err="1"/>
              <a:t>upravené</a:t>
            </a:r>
            <a:r>
              <a:rPr lang="en-US" b="1" dirty="0"/>
              <a:t> </a:t>
            </a:r>
            <a:r>
              <a:rPr lang="en-US" b="1" dirty="0" err="1"/>
              <a:t>ustanovenia</a:t>
            </a:r>
            <a:r>
              <a:rPr lang="en-US" b="1" dirty="0"/>
              <a:t> </a:t>
            </a:r>
            <a:r>
              <a:rPr lang="en-US" b="1" dirty="0" err="1"/>
              <a:t>týkajúce</a:t>
            </a:r>
            <a:r>
              <a:rPr lang="en-US" b="1" dirty="0"/>
              <a:t> </a:t>
            </a:r>
            <a:r>
              <a:rPr lang="en-US" b="1" dirty="0" err="1"/>
              <a:t>sa</a:t>
            </a:r>
            <a:r>
              <a:rPr lang="en-US" b="1" dirty="0"/>
              <a:t> </a:t>
            </a:r>
            <a:r>
              <a:rPr lang="en-US" b="1" dirty="0" err="1"/>
              <a:t>povoľovacích</a:t>
            </a:r>
            <a:r>
              <a:rPr lang="en-US" b="1" dirty="0"/>
              <a:t> </a:t>
            </a:r>
            <a:r>
              <a:rPr lang="en-US" b="1" dirty="0" err="1"/>
              <a:t>konaní</a:t>
            </a:r>
            <a:r>
              <a:rPr lang="en-US" b="1" dirty="0"/>
              <a:t> a </a:t>
            </a:r>
            <a:r>
              <a:rPr lang="en-US" b="1" dirty="0" err="1"/>
              <a:t>posudzovania</a:t>
            </a:r>
            <a:r>
              <a:rPr lang="en-US" b="1" dirty="0"/>
              <a:t> </a:t>
            </a:r>
            <a:r>
              <a:rPr lang="en-US" b="1" dirty="0" err="1"/>
              <a:t>vplyvov</a:t>
            </a:r>
            <a:r>
              <a:rPr lang="en-US" b="1" dirty="0"/>
              <a:t> </a:t>
            </a:r>
            <a:r>
              <a:rPr lang="en-US" b="1" dirty="0" err="1"/>
              <a:t>na</a:t>
            </a:r>
            <a:r>
              <a:rPr lang="en-US" b="1" dirty="0"/>
              <a:t> </a:t>
            </a:r>
            <a:r>
              <a:rPr lang="en-US" b="1" dirty="0" err="1"/>
              <a:t>životné</a:t>
            </a:r>
            <a:r>
              <a:rPr lang="en-US" b="1" dirty="0"/>
              <a:t> </a:t>
            </a:r>
            <a:r>
              <a:rPr lang="en-US" b="1" dirty="0" err="1"/>
              <a:t>prostredie</a:t>
            </a:r>
            <a:r>
              <a:rPr lang="en-US" b="1" dirty="0"/>
              <a:t>.</a:t>
            </a:r>
          </a:p>
          <a:p>
            <a:pPr marL="644843" lvl="1" indent="-342900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b="1" dirty="0" err="1"/>
              <a:t>Zákon</a:t>
            </a:r>
            <a:r>
              <a:rPr lang="en-US" b="1" dirty="0"/>
              <a:t> č. 543/2002 Z. z. o </a:t>
            </a:r>
            <a:r>
              <a:rPr lang="en-US" b="1" dirty="0" err="1"/>
              <a:t>ochrane</a:t>
            </a:r>
            <a:r>
              <a:rPr lang="en-US" b="1" dirty="0"/>
              <a:t> </a:t>
            </a:r>
            <a:r>
              <a:rPr lang="en-US" b="1" dirty="0" err="1"/>
              <a:t>prírody</a:t>
            </a:r>
            <a:r>
              <a:rPr lang="en-US" b="1" dirty="0"/>
              <a:t> a </a:t>
            </a:r>
            <a:r>
              <a:rPr lang="en-US" b="1" dirty="0" err="1"/>
              <a:t>krajiny</a:t>
            </a:r>
            <a:r>
              <a:rPr lang="en-US" b="1" dirty="0"/>
              <a:t>: </a:t>
            </a:r>
            <a:r>
              <a:rPr lang="en-US" b="1" dirty="0" err="1"/>
              <a:t>Boli</a:t>
            </a:r>
            <a:r>
              <a:rPr lang="en-US" b="1" dirty="0"/>
              <a:t> </a:t>
            </a:r>
            <a:r>
              <a:rPr lang="en-US" b="1" dirty="0" err="1"/>
              <a:t>zavedené</a:t>
            </a:r>
            <a:r>
              <a:rPr lang="en-US" b="1" dirty="0"/>
              <a:t> </a:t>
            </a:r>
            <a:r>
              <a:rPr lang="en-US" b="1" dirty="0" err="1"/>
              <a:t>zmeny</a:t>
            </a:r>
            <a:r>
              <a:rPr lang="en-US" b="1" dirty="0"/>
              <a:t> </a:t>
            </a:r>
            <a:r>
              <a:rPr lang="en-US" b="1" dirty="0" err="1"/>
              <a:t>týkajúce</a:t>
            </a:r>
            <a:r>
              <a:rPr lang="en-US" b="1" dirty="0"/>
              <a:t> </a:t>
            </a:r>
            <a:r>
              <a:rPr lang="en-US" b="1" dirty="0" err="1"/>
              <a:t>sa</a:t>
            </a:r>
            <a:r>
              <a:rPr lang="en-US" b="1" dirty="0"/>
              <a:t> </a:t>
            </a:r>
            <a:r>
              <a:rPr lang="en-US" b="1" dirty="0" err="1"/>
              <a:t>ochrany</a:t>
            </a:r>
            <a:r>
              <a:rPr lang="en-US" b="1" dirty="0"/>
              <a:t> </a:t>
            </a:r>
            <a:r>
              <a:rPr lang="en-US" b="1" dirty="0" err="1"/>
              <a:t>biotopov</a:t>
            </a:r>
            <a:r>
              <a:rPr lang="en-US" b="1" dirty="0"/>
              <a:t> a </a:t>
            </a:r>
            <a:r>
              <a:rPr lang="en-US" b="1" dirty="0" err="1"/>
              <a:t>druhov</a:t>
            </a:r>
            <a:r>
              <a:rPr lang="en-US" b="1" dirty="0"/>
              <a:t> </a:t>
            </a:r>
            <a:r>
              <a:rPr lang="en-US" b="1" dirty="0" err="1"/>
              <a:t>pri</a:t>
            </a:r>
            <a:r>
              <a:rPr lang="en-US" b="1" dirty="0"/>
              <a:t> </a:t>
            </a:r>
            <a:r>
              <a:rPr lang="en-US" b="1" dirty="0" err="1"/>
              <a:t>posudzovaní</a:t>
            </a:r>
            <a:r>
              <a:rPr lang="en-US" b="1" dirty="0"/>
              <a:t> </a:t>
            </a:r>
            <a:r>
              <a:rPr lang="en-US" b="1" dirty="0" err="1"/>
              <a:t>vplyvov</a:t>
            </a:r>
            <a:r>
              <a:rPr lang="en-US" b="1" dirty="0"/>
              <a:t>.</a:t>
            </a:r>
          </a:p>
          <a:p>
            <a:pPr marL="301943" lvl="1" indent="0">
              <a:spcBef>
                <a:spcPts val="1200"/>
              </a:spcBef>
              <a:buNone/>
            </a:pPr>
            <a:r>
              <a:rPr lang="en-US" b="1" dirty="0" err="1"/>
              <a:t>Transpozícia</a:t>
            </a:r>
            <a:r>
              <a:rPr lang="en-US" b="1" dirty="0"/>
              <a:t> </a:t>
            </a:r>
            <a:r>
              <a:rPr lang="en-US" b="1" dirty="0" err="1"/>
              <a:t>smernice</a:t>
            </a:r>
            <a:r>
              <a:rPr lang="en-US" b="1" dirty="0"/>
              <a:t> 2011/92/EÚ (</a:t>
            </a:r>
            <a:r>
              <a:rPr lang="en-US" b="1" dirty="0" err="1"/>
              <a:t>ktorá</a:t>
            </a:r>
            <a:r>
              <a:rPr lang="en-US" b="1" dirty="0"/>
              <a:t> </a:t>
            </a:r>
            <a:r>
              <a:rPr lang="en-US" b="1" dirty="0" err="1"/>
              <a:t>neskôr</a:t>
            </a:r>
            <a:r>
              <a:rPr lang="en-US" b="1" dirty="0"/>
              <a:t> bola </a:t>
            </a:r>
            <a:r>
              <a:rPr lang="en-US" b="1" dirty="0" err="1"/>
              <a:t>novelizovaná</a:t>
            </a:r>
            <a:r>
              <a:rPr lang="en-US" b="1" dirty="0"/>
              <a:t> </a:t>
            </a:r>
            <a:r>
              <a:rPr lang="en-US" b="1" dirty="0" err="1"/>
              <a:t>smernicou</a:t>
            </a:r>
            <a:r>
              <a:rPr lang="en-US" b="1" dirty="0"/>
              <a:t> 2014/52/EÚ) </a:t>
            </a:r>
            <a:r>
              <a:rPr lang="en-US" b="1" dirty="0" err="1"/>
              <a:t>sa</a:t>
            </a:r>
            <a:r>
              <a:rPr lang="en-US" b="1" dirty="0"/>
              <a:t> v </a:t>
            </a:r>
            <a:r>
              <a:rPr lang="en-US" b="1" dirty="0" err="1"/>
              <a:t>rámci</a:t>
            </a:r>
            <a:r>
              <a:rPr lang="en-US" b="1" dirty="0"/>
              <a:t> </a:t>
            </a:r>
            <a:r>
              <a:rPr lang="en-US" b="1" dirty="0" err="1"/>
              <a:t>úprav</a:t>
            </a:r>
            <a:r>
              <a:rPr lang="en-US" b="1" dirty="0"/>
              <a:t> </a:t>
            </a:r>
            <a:r>
              <a:rPr lang="en-US" b="1" dirty="0" err="1"/>
              <a:t>zákona</a:t>
            </a:r>
            <a:r>
              <a:rPr lang="en-US" b="1" dirty="0"/>
              <a:t> č. 50/1976 </a:t>
            </a:r>
            <a:r>
              <a:rPr lang="en-US" b="1" dirty="0" err="1"/>
              <a:t>Zb</a:t>
            </a:r>
            <a:r>
              <a:rPr lang="en-US" b="1" dirty="0"/>
              <a:t>. o </a:t>
            </a:r>
            <a:r>
              <a:rPr lang="en-US" b="1" dirty="0" err="1"/>
              <a:t>územnom</a:t>
            </a:r>
            <a:r>
              <a:rPr lang="en-US" b="1" dirty="0"/>
              <a:t> </a:t>
            </a:r>
            <a:r>
              <a:rPr lang="en-US" b="1" dirty="0" err="1"/>
              <a:t>plánovaní</a:t>
            </a:r>
            <a:r>
              <a:rPr lang="en-US" b="1" dirty="0"/>
              <a:t> a </a:t>
            </a:r>
            <a:r>
              <a:rPr lang="en-US" b="1" dirty="0" err="1"/>
              <a:t>stavebnom</a:t>
            </a:r>
            <a:r>
              <a:rPr lang="en-US" b="1" dirty="0"/>
              <a:t> </a:t>
            </a:r>
            <a:r>
              <a:rPr lang="en-US" b="1" dirty="0" err="1"/>
              <a:t>poriadku</a:t>
            </a:r>
            <a:r>
              <a:rPr lang="en-US" b="1" dirty="0"/>
              <a:t> </a:t>
            </a:r>
            <a:r>
              <a:rPr lang="en-US" b="1" dirty="0" err="1"/>
              <a:t>prejavila</a:t>
            </a:r>
            <a:r>
              <a:rPr lang="en-US" b="1" dirty="0"/>
              <a:t> </a:t>
            </a:r>
            <a:r>
              <a:rPr lang="en-US" b="1" dirty="0" err="1"/>
              <a:t>najmä</a:t>
            </a:r>
            <a:r>
              <a:rPr lang="en-US" b="1" dirty="0"/>
              <a:t> </a:t>
            </a:r>
            <a:r>
              <a:rPr lang="en-US" b="1" dirty="0" err="1"/>
              <a:t>úpravami</a:t>
            </a:r>
            <a:r>
              <a:rPr lang="en-US" b="1" dirty="0"/>
              <a:t> v § 21 </a:t>
            </a:r>
            <a:r>
              <a:rPr lang="en-US" b="1" dirty="0" err="1"/>
              <a:t>stavebného</a:t>
            </a:r>
            <a:r>
              <a:rPr lang="en-US" b="1" dirty="0"/>
              <a:t> </a:t>
            </a:r>
            <a:r>
              <a:rPr lang="en-US" b="1" dirty="0" err="1"/>
              <a:t>zákona</a:t>
            </a:r>
            <a:r>
              <a:rPr lang="en-US" b="1" dirty="0"/>
              <a:t>. </a:t>
            </a: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33953519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32859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Transpozícia Smernice – úplná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sk-SK" sz="2400" b="1" dirty="0"/>
              <a:t>Postupuje sa podľa zákona SR</a:t>
            </a:r>
          </a:p>
          <a:p>
            <a:pPr marL="627063" lvl="2" indent="0">
              <a:buNone/>
            </a:pPr>
            <a:endParaRPr lang="sk-SK" sz="2400" b="1" dirty="0"/>
          </a:p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Transpozícia Smernice – neúplná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sk-SK" sz="2800" b="1" dirty="0"/>
              <a:t> </a:t>
            </a:r>
            <a:r>
              <a:rPr lang="sk-SK" sz="2400" b="1" dirty="0"/>
              <a:t>Priamy účinok Smernice – postupuje sa podľa Smernice</a:t>
            </a:r>
          </a:p>
          <a:p>
            <a:pPr marL="627063" lvl="2" indent="0">
              <a:buNone/>
            </a:pPr>
            <a:r>
              <a:rPr lang="sk-SK" sz="2400" b="1" dirty="0"/>
              <a:t>      za splnenia 3 podmienok:</a:t>
            </a:r>
          </a:p>
          <a:p>
            <a:pPr marL="1691640" lvl="4" indent="-457200">
              <a:buFont typeface="+mj-lt"/>
              <a:buAutoNum type="arabicPeriod"/>
            </a:pPr>
            <a:r>
              <a:rPr lang="sk-SK" sz="2400" b="1" dirty="0">
                <a:solidFill>
                  <a:schemeClr val="tx1"/>
                </a:solidFill>
              </a:rPr>
              <a:t>Uplynutie lehoty na transpozíciu</a:t>
            </a:r>
          </a:p>
          <a:p>
            <a:pPr marL="1691640" lvl="4" indent="-457200">
              <a:buFont typeface="+mj-lt"/>
              <a:buAutoNum type="arabicPeriod"/>
            </a:pPr>
            <a:r>
              <a:rPr lang="sk-SK" sz="2400" b="1" dirty="0">
                <a:solidFill>
                  <a:schemeClr val="tx1"/>
                </a:solidFill>
              </a:rPr>
              <a:t>Vo verejnom záujme</a:t>
            </a:r>
          </a:p>
          <a:p>
            <a:pPr marL="1691640" lvl="4" indent="-457200">
              <a:buFont typeface="+mj-lt"/>
              <a:buAutoNum type="arabicPeriod"/>
            </a:pPr>
            <a:r>
              <a:rPr lang="sk-SK" sz="2400" b="1" dirty="0">
                <a:solidFill>
                  <a:schemeClr val="tx1"/>
                </a:solidFill>
              </a:rPr>
              <a:t>Konkrétne právo vyplývajúce zo Smernice</a:t>
            </a:r>
            <a:endParaRPr lang="sk-SK" sz="2800" b="1" dirty="0">
              <a:solidFill>
                <a:schemeClr val="tx1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42203" y="188640"/>
            <a:ext cx="9863797" cy="648072"/>
          </a:xfrm>
        </p:spPr>
        <p:txBody>
          <a:bodyPr>
            <a:normAutofit fontScale="90000"/>
          </a:bodyPr>
          <a:lstStyle/>
          <a:p>
            <a:r>
              <a:rPr lang="sk-SK" dirty="0"/>
              <a:t>9</a:t>
            </a:r>
            <a:r>
              <a:rPr lang="pt-BR" dirty="0"/>
              <a:t>. </a:t>
            </a:r>
            <a:r>
              <a:rPr lang="sk-SK" dirty="0"/>
              <a:t>Transpozícia článkov EIA do legislatívy SR</a:t>
            </a:r>
          </a:p>
        </p:txBody>
      </p:sp>
    </p:spTree>
    <p:extLst>
      <p:ext uri="{BB962C8B-B14F-4D97-AF65-F5344CB8AC3E}">
        <p14:creationId xmlns:p14="http://schemas.microsoft.com/office/powerpoint/2010/main" val="25222267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92960" y="338667"/>
            <a:ext cx="4529708" cy="2429934"/>
          </a:xfrm>
        </p:spPr>
        <p:txBody>
          <a:bodyPr>
            <a:normAutofit/>
          </a:bodyPr>
          <a:lstStyle/>
          <a:p>
            <a:r>
              <a:rPr lang="sk-SK" sz="3300" b="1" dirty="0"/>
              <a:t>Ďakujem za pozornosť</a:t>
            </a:r>
            <a:endParaRPr lang="sk-SK" sz="3300" dirty="0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half" idx="2"/>
          </p:nvPr>
        </p:nvSpPr>
        <p:spPr>
          <a:xfrm>
            <a:off x="4985995" y="2785533"/>
            <a:ext cx="4136673" cy="2421467"/>
          </a:xfrm>
        </p:spPr>
        <p:txBody>
          <a:bodyPr/>
          <a:lstStyle/>
          <a:p>
            <a:r>
              <a:rPr lang="sk-SK" dirty="0">
                <a:solidFill>
                  <a:schemeClr val="bg2">
                    <a:lumMod val="25000"/>
                  </a:schemeClr>
                </a:solidFill>
              </a:rPr>
              <a:t>Martina.Krizovska@genpro.gov.sk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6" name="Zástupný symbol obrázka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1" b="12141"/>
          <a:stretch>
            <a:fillRect/>
          </a:stretch>
        </p:blipFill>
        <p:spPr>
          <a:xfrm>
            <a:off x="704528" y="1371600"/>
            <a:ext cx="3863340" cy="2926080"/>
          </a:xfrm>
        </p:spPr>
      </p:pic>
    </p:spTree>
    <p:extLst>
      <p:ext uri="{BB962C8B-B14F-4D97-AF65-F5344CB8AC3E}">
        <p14:creationId xmlns:p14="http://schemas.microsoft.com/office/powerpoint/2010/main" val="3322958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b="1" dirty="0"/>
              <a:t>1. Ciele EÚ</a:t>
            </a:r>
            <a:endParaRPr lang="sk-SK" dirty="0"/>
          </a:p>
        </p:txBody>
      </p:sp>
      <p:sp>
        <p:nvSpPr>
          <p:cNvPr id="5" name="Zástupný symbol obsahu 1"/>
          <p:cNvSpPr txBox="1">
            <a:spLocks/>
          </p:cNvSpPr>
          <p:nvPr/>
        </p:nvSpPr>
        <p:spPr>
          <a:xfrm>
            <a:off x="90137" y="1628800"/>
            <a:ext cx="9433048" cy="40003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sk-SK" sz="3600" b="1" dirty="0"/>
              <a:t>Zjednotiť</a:t>
            </a:r>
            <a:endParaRPr lang="en-US" sz="3600" dirty="0"/>
          </a:p>
          <a:p>
            <a:pPr lvl="2"/>
            <a:r>
              <a:rPr lang="sk-SK" sz="3600" b="1" dirty="0"/>
              <a:t>Zjednodušiť</a:t>
            </a:r>
            <a:endParaRPr lang="en-US" sz="3600" dirty="0"/>
          </a:p>
          <a:p>
            <a:pPr lvl="2"/>
            <a:r>
              <a:rPr lang="sk-SK" sz="3600" b="1" dirty="0"/>
              <a:t>Zrýchliť</a:t>
            </a:r>
            <a:r>
              <a:rPr lang="sk-SK" sz="3600" dirty="0"/>
              <a:t>                        	</a:t>
            </a:r>
          </a:p>
          <a:p>
            <a:pPr lvl="2"/>
            <a:r>
              <a:rPr lang="sk-SK" sz="3600" b="1" dirty="0" err="1"/>
              <a:t>Zprehľadniť</a:t>
            </a:r>
            <a:endParaRPr lang="en-US" sz="3600" dirty="0"/>
          </a:p>
          <a:p>
            <a:pPr lvl="2"/>
            <a:r>
              <a:rPr lang="sk-SK" sz="3600" b="1" dirty="0"/>
              <a:t>Zefektívniť</a:t>
            </a:r>
          </a:p>
          <a:p>
            <a:pPr marL="301943" lvl="1" indent="0">
              <a:buNone/>
            </a:pPr>
            <a:r>
              <a:rPr lang="sk-SK" sz="3200" b="1" dirty="0"/>
              <a:t>Proces a postup pri posudzovaní vplyvov ŽP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37506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 txBox="1">
            <a:spLocks/>
          </p:cNvSpPr>
          <p:nvPr/>
        </p:nvSpPr>
        <p:spPr>
          <a:xfrm>
            <a:off x="200472" y="1988840"/>
            <a:ext cx="9433048" cy="45763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3600" b="1" dirty="0"/>
              <a:t>POŽIADAVKY EU:</a:t>
            </a:r>
          </a:p>
          <a:p>
            <a:pPr marL="0" indent="0">
              <a:buNone/>
            </a:pPr>
            <a:endParaRPr lang="en-US" sz="2800" b="1" dirty="0"/>
          </a:p>
          <a:p>
            <a:pPr lvl="3"/>
            <a:r>
              <a:rPr lang="sk-SK" sz="3200" b="1" dirty="0"/>
              <a:t>V ENVIRONMENTÁLNYCH POLITIKÁCH</a:t>
            </a:r>
            <a:endParaRPr lang="en-US" sz="3200" b="1" dirty="0"/>
          </a:p>
          <a:p>
            <a:pPr lvl="3"/>
            <a:r>
              <a:rPr lang="sk-SK" sz="3200" b="1" dirty="0"/>
              <a:t>V PRÁVNEJ ÚPRAVE</a:t>
            </a:r>
            <a:endParaRPr lang="en-US" sz="3200" b="1" dirty="0"/>
          </a:p>
        </p:txBody>
      </p:sp>
      <p:sp>
        <p:nvSpPr>
          <p:cNvPr id="3" name="Nadpis 2"/>
          <p:cNvSpPr txBox="1">
            <a:spLocks/>
          </p:cNvSpPr>
          <p:nvPr/>
        </p:nvSpPr>
        <p:spPr>
          <a:xfrm>
            <a:off x="200472" y="0"/>
            <a:ext cx="89154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sk-SK" b="1" dirty="0"/>
              <a:t>2. Požiadavky EÚ 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880903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b="1" dirty="0"/>
              <a:t>3. Environmentálne politiky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-663624" y="4653136"/>
            <a:ext cx="9289032" cy="324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/>
          </a:p>
        </p:txBody>
      </p:sp>
      <p:sp>
        <p:nvSpPr>
          <p:cNvPr id="5" name="Zástupný symbol obsahu 1"/>
          <p:cNvSpPr txBox="1">
            <a:spLocks/>
          </p:cNvSpPr>
          <p:nvPr/>
        </p:nvSpPr>
        <p:spPr>
          <a:xfrm>
            <a:off x="33358" y="1124744"/>
            <a:ext cx="9433048" cy="54404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sk-SK" sz="3200" dirty="0"/>
              <a:t>Stratégie, akčné plány, opatrenia, nariadenia a faktické kroky za účelom ochrany a zlepšenia ŽP</a:t>
            </a:r>
            <a:endParaRPr lang="en-US" sz="3200" dirty="0"/>
          </a:p>
          <a:p>
            <a:pPr lvl="0"/>
            <a:r>
              <a:rPr lang="sk-SK" sz="3200" b="1" dirty="0"/>
              <a:t>V oblastiach</a:t>
            </a:r>
            <a:r>
              <a:rPr lang="sk-SK" sz="3200" dirty="0"/>
              <a:t>:</a:t>
            </a:r>
            <a:endParaRPr lang="en-US" sz="3200" dirty="0"/>
          </a:p>
          <a:p>
            <a:pPr lvl="1"/>
            <a:r>
              <a:rPr lang="sk-SK" sz="2400" b="1" dirty="0"/>
              <a:t>Dopravy</a:t>
            </a:r>
            <a:r>
              <a:rPr lang="sk-SK" sz="2400" dirty="0"/>
              <a:t> - prechod na </a:t>
            </a:r>
            <a:r>
              <a:rPr lang="sk-SK" sz="2400" dirty="0" err="1"/>
              <a:t>e-autá</a:t>
            </a:r>
            <a:r>
              <a:rPr lang="sk-SK" sz="2400" dirty="0"/>
              <a:t>, rozšírenie verejnej hromadnej dopravy</a:t>
            </a:r>
            <a:endParaRPr lang="en-US" sz="2400" dirty="0"/>
          </a:p>
          <a:p>
            <a:pPr lvl="1"/>
            <a:r>
              <a:rPr lang="sk-SK" sz="2400" b="1" dirty="0"/>
              <a:t>Odpadového hospodárstva</a:t>
            </a:r>
            <a:r>
              <a:rPr lang="sk-SK" sz="2400" dirty="0"/>
              <a:t>- recyklácia, čistenie ovzdušia, vôd, </a:t>
            </a:r>
            <a:endParaRPr lang="en-US" sz="2400" dirty="0"/>
          </a:p>
          <a:p>
            <a:pPr lvl="1"/>
            <a:r>
              <a:rPr lang="sk-SK" sz="2400" b="1" dirty="0"/>
              <a:t>Hospodárstva</a:t>
            </a:r>
            <a:r>
              <a:rPr lang="sk-SK" sz="2400" dirty="0"/>
              <a:t>- inštalácia a vývoj čistých technológií, zariadení s nulovými emisiami, využívania obnoviteľných zdrojov energií</a:t>
            </a:r>
            <a:endParaRPr lang="en-US" sz="2400" dirty="0"/>
          </a:p>
          <a:p>
            <a:pPr lvl="1"/>
            <a:r>
              <a:rPr lang="sk-SK" sz="2400" b="1" dirty="0"/>
              <a:t>Energetike</a:t>
            </a:r>
            <a:r>
              <a:rPr lang="sk-SK" sz="2400" dirty="0"/>
              <a:t>- „zelené energie“ zákaz a obmedzenie  fosílnych palív, technológie na zníženie  spotreby  vody, kúrenia, </a:t>
            </a:r>
            <a:endParaRPr lang="en-US" sz="2400" dirty="0"/>
          </a:p>
          <a:p>
            <a:pPr lvl="1"/>
            <a:r>
              <a:rPr lang="sk-SK" sz="2400" b="1" dirty="0"/>
              <a:t>Výstavby</a:t>
            </a:r>
            <a:r>
              <a:rPr lang="sk-SK" sz="2400" dirty="0"/>
              <a:t>- stavebné materiály s tepelno-izolačnými a klima-neutrálnymi vlastnosťami, zdraviu nezávadné </a:t>
            </a:r>
            <a:endParaRPr lang="en-US" sz="2400" dirty="0"/>
          </a:p>
          <a:p>
            <a:pPr marL="0" indent="0">
              <a:buNone/>
            </a:pPr>
            <a:endParaRPr lang="sk-SK" sz="3200" dirty="0"/>
          </a:p>
        </p:txBody>
      </p:sp>
    </p:spTree>
    <p:extLst>
      <p:ext uri="{BB962C8B-B14F-4D97-AF65-F5344CB8AC3E}">
        <p14:creationId xmlns:p14="http://schemas.microsoft.com/office/powerpoint/2010/main" val="2352558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272480" y="1484784"/>
            <a:ext cx="9433048" cy="5112568"/>
          </a:xfrm>
        </p:spPr>
        <p:txBody>
          <a:bodyPr>
            <a:noAutofit/>
          </a:bodyPr>
          <a:lstStyle/>
          <a:p>
            <a:pPr marL="36000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b="1" dirty="0"/>
              <a:t>1. Požiadavky posudzovania vplyvov na medzinárodnej úrovni</a:t>
            </a:r>
          </a:p>
          <a:p>
            <a:pPr marL="924243" lvl="2" indent="-34290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sk-SK" sz="2400" dirty="0">
                <a:solidFill>
                  <a:schemeClr val="tx1"/>
                </a:solidFill>
              </a:rPr>
              <a:t>Konvencia Európskej hospodárskej komisie OSN o posudzovaní vplyvov na životné prostredie presahujúcich štátne hranice     </a:t>
            </a:r>
            <a:r>
              <a:rPr lang="sk-SK" sz="2400" dirty="0"/>
              <a:t>(ďalej iba Dohovor ESPOO).</a:t>
            </a:r>
          </a:p>
          <a:p>
            <a:pPr marL="924243" lvl="2" indent="-34290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sk-SK" sz="2400" dirty="0">
                <a:solidFill>
                  <a:schemeClr val="tx1"/>
                </a:solidFill>
              </a:rPr>
              <a:t>Protokol o strategickom environmentálnom hodnotení k Dohovoru ESPOO </a:t>
            </a:r>
            <a:r>
              <a:rPr lang="sk-SK" sz="2400" dirty="0"/>
              <a:t>(Kyjev 2003, Ukrajina).</a:t>
            </a:r>
            <a:endParaRPr lang="sk-SK" sz="2400" dirty="0">
              <a:solidFill>
                <a:schemeClr val="tx1"/>
              </a:solidFill>
            </a:endParaRPr>
          </a:p>
          <a:p>
            <a:pPr marL="924243" lvl="2" indent="-34290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sk-SK" sz="2400" dirty="0">
                <a:solidFill>
                  <a:schemeClr val="tx1"/>
                </a:solidFill>
              </a:rPr>
              <a:t>Dohovor o prístupe k informáciám, účasti verejnosti na rozhodovacom procese a prístupe k spravodlivosti v záležitostiach životného prostredia </a:t>
            </a:r>
            <a:r>
              <a:rPr lang="sk-SK" sz="2400" dirty="0"/>
              <a:t>(</a:t>
            </a:r>
            <a:r>
              <a:rPr lang="sk-SK" sz="2400" dirty="0" err="1"/>
              <a:t>Aarhus</a:t>
            </a:r>
            <a:r>
              <a:rPr lang="sk-SK" sz="2400" dirty="0"/>
              <a:t> 998, Dánsko)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/>
          </a:bodyPr>
          <a:lstStyle/>
          <a:p>
            <a:r>
              <a:rPr lang="sk-SK" b="1" dirty="0"/>
              <a:t>4. Právna úprava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272480" y="2492896"/>
            <a:ext cx="9505056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>
              <a:solidFill>
                <a:srgbClr val="006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870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272480" y="1340768"/>
            <a:ext cx="9433048" cy="5256584"/>
          </a:xfrm>
        </p:spPr>
        <p:txBody>
          <a:bodyPr>
            <a:noAutofit/>
          </a:bodyPr>
          <a:lstStyle/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Požiadavky posudzovania vplyvov na úrovni EÚ </a:t>
            </a:r>
          </a:p>
          <a:p>
            <a:pPr marL="661943" lvl="1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400" b="1" dirty="0"/>
              <a:t>Smernica EP a Rady EÚ o posudzovaní vplyvov určitých verejných a súkromných projektov na ŽP – Smernica EIA novelizovaná:</a:t>
            </a:r>
          </a:p>
          <a:p>
            <a:pPr lvl="2"/>
            <a:r>
              <a:rPr lang="sk-SK" b="1" dirty="0"/>
              <a:t>Smernica Rady 85/337/ES zo dňa 27.6.1985</a:t>
            </a:r>
            <a:endParaRPr lang="en-US" sz="1600" dirty="0"/>
          </a:p>
          <a:p>
            <a:pPr marL="1188720" lvl="4" indent="0">
              <a:buNone/>
            </a:pPr>
            <a:r>
              <a:rPr lang="sk-SK" sz="2000" dirty="0">
                <a:solidFill>
                  <a:schemeClr val="tx1"/>
                </a:solidFill>
              </a:rPr>
              <a:t>Minimálne požiadavky na proces posudzovania, ktoré musia ČŠ uplatňovať</a:t>
            </a:r>
            <a:endParaRPr lang="en-US" sz="1400" dirty="0">
              <a:solidFill>
                <a:schemeClr val="tx1"/>
              </a:solidFill>
            </a:endParaRPr>
          </a:p>
          <a:p>
            <a:pPr lvl="2"/>
            <a:r>
              <a:rPr lang="sk-SK" b="1" dirty="0"/>
              <a:t>Smernica Rady 97/11/ES – rok 1997</a:t>
            </a:r>
            <a:endParaRPr lang="en-US" sz="1600" dirty="0"/>
          </a:p>
          <a:p>
            <a:pPr lvl="2"/>
            <a:r>
              <a:rPr lang="sk-SK" b="1" dirty="0"/>
              <a:t>Smernica Rady 2003/35/ES-rok 2003</a:t>
            </a:r>
            <a:endParaRPr lang="en-US" sz="1600" dirty="0"/>
          </a:p>
          <a:p>
            <a:pPr lvl="2"/>
            <a:r>
              <a:rPr lang="sk-SK" b="1" dirty="0"/>
              <a:t>Smernica 2011/92/EU zo dňa 13.12.2011 </a:t>
            </a:r>
            <a:endParaRPr lang="en-US" sz="1600" dirty="0"/>
          </a:p>
          <a:p>
            <a:pPr lvl="2"/>
            <a:r>
              <a:rPr lang="sk-SK" b="1" dirty="0"/>
              <a:t>Smernica 2014/52/EU</a:t>
            </a:r>
            <a:endParaRPr lang="en-US" sz="1600" dirty="0"/>
          </a:p>
          <a:p>
            <a:pPr marL="301943" lvl="1" indent="0">
              <a:lnSpc>
                <a:spcPct val="110000"/>
              </a:lnSpc>
              <a:buNone/>
            </a:pPr>
            <a:r>
              <a:rPr lang="sk-SK" sz="2800" b="1" dirty="0"/>
              <a:t>Smernicou Európskeho parlamentu a Rady 00/4/ES o posudzovaní vplyvov určitých plánov a programov na životné prostredie (ďalej len smernica SEA).</a:t>
            </a:r>
            <a:endParaRPr lang="sk-SK" sz="2600" b="1" dirty="0"/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/>
          </a:bodyPr>
          <a:lstStyle/>
          <a:p>
            <a:r>
              <a:rPr lang="sk-SK" b="1" dirty="0"/>
              <a:t>4. Právna úprava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272480" y="2492896"/>
            <a:ext cx="9505056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>
              <a:solidFill>
                <a:srgbClr val="006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621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272480" y="1628800"/>
            <a:ext cx="9433048" cy="4968552"/>
          </a:xfrm>
        </p:spPr>
        <p:txBody>
          <a:bodyPr>
            <a:noAutofit/>
          </a:bodyPr>
          <a:lstStyle/>
          <a:p>
            <a:pPr marL="360000" indent="-360000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sk-SK" sz="2800" b="1" dirty="0"/>
              <a:t>Smernica Európskeho parlamentu a Rady 00/4/ES o posudzovaní vplyvov určitých plánov a programov na ŽP </a:t>
            </a:r>
            <a:r>
              <a:rPr lang="sk-SK" b="1" dirty="0">
                <a:solidFill>
                  <a:schemeClr val="tx1"/>
                </a:solidFill>
              </a:rPr>
              <a:t>(ďalej len smernica SEA)</a:t>
            </a:r>
            <a:endParaRPr lang="sk-SK" sz="2800" b="1" dirty="0">
              <a:solidFill>
                <a:schemeClr val="tx1"/>
              </a:solidFill>
            </a:endParaRPr>
          </a:p>
          <a:p>
            <a:pPr marL="360000" indent="-360000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sk-SK" sz="2800" b="1" dirty="0"/>
              <a:t>Smernica EP a Rady 00/5/ES, zabezpečujúca účasť verejnosti pri navrhovaní plánov a programov týkajúcich sa ŽP a účasť a prístup verejnosti k spravodlivosti a dopĺňajúca smernice Rady 85/7/EHS a 96/6/ES.</a:t>
            </a:r>
          </a:p>
          <a:p>
            <a:pPr marL="360000" indent="-360000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2800" b="1" dirty="0" err="1"/>
              <a:t>Smernicou</a:t>
            </a:r>
            <a:r>
              <a:rPr lang="en-US" sz="2800" b="1" dirty="0"/>
              <a:t> </a:t>
            </a:r>
            <a:r>
              <a:rPr lang="en-US" sz="2800" b="1" dirty="0" err="1"/>
              <a:t>Európskeho</a:t>
            </a:r>
            <a:r>
              <a:rPr lang="en-US" sz="2800" b="1" dirty="0"/>
              <a:t> </a:t>
            </a:r>
            <a:r>
              <a:rPr lang="en-US" sz="2800" b="1" dirty="0" err="1"/>
              <a:t>parlamentu</a:t>
            </a:r>
            <a:r>
              <a:rPr lang="en-US" sz="2800" b="1" dirty="0"/>
              <a:t> a </a:t>
            </a:r>
            <a:r>
              <a:rPr lang="en-US" sz="2800" b="1" dirty="0" err="1"/>
              <a:t>Rady</a:t>
            </a:r>
            <a:r>
              <a:rPr lang="en-US" sz="2800" b="1" dirty="0"/>
              <a:t> 00/4/ES o </a:t>
            </a:r>
            <a:r>
              <a:rPr lang="en-US" sz="2800" b="1" dirty="0" err="1"/>
              <a:t>prístupe</a:t>
            </a:r>
            <a:r>
              <a:rPr lang="en-US" sz="2800" b="1" dirty="0"/>
              <a:t> </a:t>
            </a:r>
            <a:r>
              <a:rPr lang="en-US" sz="2800" b="1" dirty="0" err="1"/>
              <a:t>verejnosti</a:t>
            </a:r>
            <a:r>
              <a:rPr lang="en-US" sz="2800" b="1" dirty="0"/>
              <a:t> k </a:t>
            </a:r>
            <a:r>
              <a:rPr lang="en-US" sz="2800" b="1" dirty="0" err="1"/>
              <a:t>informáciám</a:t>
            </a:r>
            <a:r>
              <a:rPr lang="en-US" sz="2800" b="1" dirty="0"/>
              <a:t> o </a:t>
            </a:r>
            <a:r>
              <a:rPr lang="en-US" sz="2800" b="1" dirty="0" err="1"/>
              <a:t>životnom</a:t>
            </a:r>
            <a:r>
              <a:rPr lang="en-US" sz="2800" b="1" dirty="0"/>
              <a:t> </a:t>
            </a:r>
            <a:r>
              <a:rPr lang="en-US" sz="2800" b="1" dirty="0" err="1"/>
              <a:t>prostredí</a:t>
            </a:r>
            <a:r>
              <a:rPr lang="en-US" sz="2800" b="1" dirty="0"/>
              <a:t>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/>
          </a:bodyPr>
          <a:lstStyle/>
          <a:p>
            <a:r>
              <a:rPr lang="sk-SK" b="1" dirty="0"/>
              <a:t>4. Právna úprava</a:t>
            </a:r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272480" y="2492896"/>
            <a:ext cx="9505056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>
              <a:solidFill>
                <a:srgbClr val="006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835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9217024" cy="930275"/>
          </a:xfrm>
        </p:spPr>
        <p:txBody>
          <a:bodyPr>
            <a:normAutofit fontScale="90000"/>
          </a:bodyPr>
          <a:lstStyle/>
          <a:p>
            <a:r>
              <a:rPr lang="sk-SK" b="1" dirty="0"/>
              <a:t>5. Smernica – nástroj regulácie práva ČŠ  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-663624" y="4653136"/>
            <a:ext cx="9289032" cy="324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/>
          </a:p>
        </p:txBody>
      </p:sp>
      <p:sp>
        <p:nvSpPr>
          <p:cNvPr id="5" name="Zástupný symbol obsahu 1"/>
          <p:cNvSpPr txBox="1">
            <a:spLocks/>
          </p:cNvSpPr>
          <p:nvPr/>
        </p:nvSpPr>
        <p:spPr>
          <a:xfrm>
            <a:off x="200472" y="1340768"/>
            <a:ext cx="9433048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sk-SK" sz="2800" b="1" dirty="0"/>
              <a:t>koncepčný nástroj</a:t>
            </a:r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sk-SK" sz="2800" dirty="0">
                <a:solidFill>
                  <a:schemeClr val="tx1"/>
                </a:solidFill>
              </a:rPr>
              <a:t>stanovuje cieľ, rámec, minimálne požiadavky   a zásady  právnej úpravy</a:t>
            </a:r>
          </a:p>
          <a:p>
            <a:pPr marL="360000" lvl="0" indent="-360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en-US" sz="2800" b="1" dirty="0" err="1"/>
              <a:t>administratívny</a:t>
            </a:r>
            <a:r>
              <a:rPr lang="en-US" sz="2800" b="1" dirty="0"/>
              <a:t> </a:t>
            </a:r>
            <a:r>
              <a:rPr lang="en-US" sz="2800" b="1" dirty="0" err="1"/>
              <a:t>nástroj</a:t>
            </a:r>
            <a:r>
              <a:rPr lang="en-US" sz="2800" b="1" dirty="0"/>
              <a:t> </a:t>
            </a:r>
            <a:endParaRPr lang="sk-SK" sz="2800" b="1" dirty="0"/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pl-PL" sz="2800" dirty="0">
                <a:solidFill>
                  <a:schemeClr val="tx1"/>
                </a:solidFill>
              </a:rPr>
              <a:t>stanovuje kritéria, definície,  postupy, lehoty na rozhodnutie</a:t>
            </a:r>
            <a:endParaRPr lang="en-US" sz="2800" dirty="0">
              <a:solidFill>
                <a:schemeClr val="tx1"/>
              </a:solidFill>
            </a:endParaRPr>
          </a:p>
          <a:p>
            <a:pPr marL="360000" lvl="0" indent="-360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sk-SK" sz="2800" b="1" dirty="0"/>
              <a:t>ekonomický nástroj </a:t>
            </a:r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sk-SK" sz="2800" dirty="0">
                <a:solidFill>
                  <a:schemeClr val="tx1"/>
                </a:solidFill>
              </a:rPr>
              <a:t>umožňuje zavedenie poplatkov, pokút. </a:t>
            </a:r>
          </a:p>
          <a:p>
            <a:pPr marL="360000" lvl="0" indent="-360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sk-SK" sz="2800" b="1" dirty="0"/>
              <a:t>sankčný nástroj </a:t>
            </a:r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sk-SK" sz="2800" dirty="0">
                <a:solidFill>
                  <a:schemeClr val="tx1"/>
                </a:solidFill>
              </a:rPr>
              <a:t>zabezpečuje vyvodenie  priestupkovej a trestnoprávnej zodpovednosti a umožňuje zavedenie sankcií. </a:t>
            </a:r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endParaRPr lang="sk-SK" sz="2800" dirty="0"/>
          </a:p>
        </p:txBody>
      </p:sp>
    </p:spTree>
    <p:extLst>
      <p:ext uri="{BB962C8B-B14F-4D97-AF65-F5344CB8AC3E}">
        <p14:creationId xmlns:p14="http://schemas.microsoft.com/office/powerpoint/2010/main" val="22474926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var vlnenia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var vlneni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var vlneni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BB642DDCC2EE498ECA4F26A8220958" ma:contentTypeVersion="15" ma:contentTypeDescription="Create a new document." ma:contentTypeScope="" ma:versionID="989890c6f4c2b46c83425858767ff162">
  <xsd:schema xmlns:xsd="http://www.w3.org/2001/XMLSchema" xmlns:xs="http://www.w3.org/2001/XMLSchema" xmlns:p="http://schemas.microsoft.com/office/2006/metadata/properties" xmlns:ns2="0c7bee4a-a801-419b-8078-88aa0861595d" xmlns:ns3="e9042645-366f-4cd7-9010-ab21c883e422" targetNamespace="http://schemas.microsoft.com/office/2006/metadata/properties" ma:root="true" ma:fieldsID="7e35fea299dca3e406bc53c138263d41" ns2:_="" ns3:_="">
    <xsd:import namespace="0c7bee4a-a801-419b-8078-88aa0861595d"/>
    <xsd:import namespace="e9042645-366f-4cd7-9010-ab21c883e4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7bee4a-a801-419b-8078-88aa086159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096bbf-04ee-4fab-bae0-f87aa84162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042645-366f-4cd7-9010-ab21c883e42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9d1d1cd-c2c6-40c4-af9a-b4dfdff86c2e}" ma:internalName="TaxCatchAll" ma:showField="CatchAllData" ma:web="e9042645-366f-4cd7-9010-ab21c883e4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c7bee4a-a801-419b-8078-88aa0861595d">
      <Terms xmlns="http://schemas.microsoft.com/office/infopath/2007/PartnerControls"/>
    </lcf76f155ced4ddcb4097134ff3c332f>
    <TaxCatchAll xmlns="e9042645-366f-4cd7-9010-ab21c883e422" xsi:nil="true"/>
  </documentManagement>
</p:properties>
</file>

<file path=customXml/itemProps1.xml><?xml version="1.0" encoding="utf-8"?>
<ds:datastoreItem xmlns:ds="http://schemas.openxmlformats.org/officeDocument/2006/customXml" ds:itemID="{39442B07-6AE5-42A2-B49E-FE3804E5D66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33AC9A8-0CA4-4811-80A8-959110A4E8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7bee4a-a801-419b-8078-88aa0861595d"/>
    <ds:schemaRef ds:uri="e9042645-366f-4cd7-9010-ab21c883e4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D334E2-0187-4145-9FBF-4E21B1DE901A}">
  <ds:schemaRefs>
    <ds:schemaRef ds:uri="http://schemas.microsoft.com/office/2006/metadata/properties"/>
    <ds:schemaRef ds:uri="http://schemas.microsoft.com/office/infopath/2007/PartnerControls"/>
    <ds:schemaRef ds:uri="0c7bee4a-a801-419b-8078-88aa0861595d"/>
    <ds:schemaRef ds:uri="e9042645-366f-4cd7-9010-ab21c883e4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2638</Words>
  <Application>Microsoft Office PowerPoint</Application>
  <PresentationFormat>A4 Paper (210x297 mm)</PresentationFormat>
  <Paragraphs>194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Arial Narrow</vt:lpstr>
      <vt:lpstr>Calibri</vt:lpstr>
      <vt:lpstr>Candara</vt:lpstr>
      <vt:lpstr>Symbol</vt:lpstr>
      <vt:lpstr>Wingdings</vt:lpstr>
      <vt:lpstr>Tvar vlnenia</vt:lpstr>
      <vt:lpstr>Prednáška EIA &amp; JASR   Transpozícia požiadavek EU na posudzovanie vplyvov na ŽP do legislatívy SR</vt:lpstr>
      <vt:lpstr>Obsah prednášky</vt:lpstr>
      <vt:lpstr>1. Ciele EÚ</vt:lpstr>
      <vt:lpstr>PowerPoint Presentation</vt:lpstr>
      <vt:lpstr>3. Environmentálne politiky</vt:lpstr>
      <vt:lpstr>4. Právna úprava</vt:lpstr>
      <vt:lpstr>4. Právna úprava</vt:lpstr>
      <vt:lpstr>4. Právna úprava</vt:lpstr>
      <vt:lpstr>5. Smernica – nástroj regulácie práva ČŠ  </vt:lpstr>
      <vt:lpstr>6. Transpozícia smerníc</vt:lpstr>
      <vt:lpstr>7. Spôsoby realizácie transpozície</vt:lpstr>
      <vt:lpstr>8. Oblasti právnej úpravy dotknuté       transpozíciou</vt:lpstr>
      <vt:lpstr>9. Transpozícia článkov EIA do legislatívy SR</vt:lpstr>
      <vt:lpstr>9. Transpozícia článkov EIA do legislatívy SR</vt:lpstr>
      <vt:lpstr>9. Transpozícia článkov EIA do legislatívy SR</vt:lpstr>
      <vt:lpstr>9. Transpozícia článkov EIA do legislatívy SR</vt:lpstr>
      <vt:lpstr>9. Transpozícia článkov EIA do legislatívy SR</vt:lpstr>
      <vt:lpstr>9. Transpozícia článkov EIA do legislatívy SR</vt:lpstr>
      <vt:lpstr>9. Transpozícia článkov EIA do legislatívy SR</vt:lpstr>
      <vt:lpstr>9. Transpozícia článkov EIA do legislatívy SR</vt:lpstr>
      <vt:lpstr>9. Transpozícia článkov EIA do legislatívy SR</vt:lpstr>
      <vt:lpstr>9. Transpozícia článkov EIA do legislatívy SR</vt:lpstr>
      <vt:lpstr>9. Transpozícia článkov EIA do legislatívy SR</vt:lpstr>
      <vt:lpstr>9. Transpozícia článkov EIA do legislatívy SR</vt:lpstr>
      <vt:lpstr>9. Transpozícia článkov EIA do legislatívy SR</vt:lpstr>
      <vt:lpstr>Ďakujem za pozornosť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ntb</dc:creator>
  <cp:lastModifiedBy>Framing Sabine</cp:lastModifiedBy>
  <cp:revision>140</cp:revision>
  <dcterms:created xsi:type="dcterms:W3CDTF">2019-04-23T16:15:31Z</dcterms:created>
  <dcterms:modified xsi:type="dcterms:W3CDTF">2025-04-07T11:50:35Z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0x01010013BB642DDCC2EE498ECA4F26A8220958</vt:lpwstr>
  </property>
  <property fmtid="{D5CDD505-2E9C-101B-9397-08002B2CF9AE}" pid="3" name="MediaServiceImageTags">
    <vt:lpwstr/>
  </property>
</Properties>
</file>