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4" r:id="rId2"/>
  </p:sldMasterIdLst>
  <p:notesMasterIdLst>
    <p:notesMasterId r:id="rId14"/>
  </p:notesMasterIdLst>
  <p:handoutMasterIdLst>
    <p:handoutMasterId r:id="rId15"/>
  </p:handoutMasterIdLst>
  <p:sldIdLst>
    <p:sldId id="291" r:id="rId3"/>
    <p:sldId id="354" r:id="rId4"/>
    <p:sldId id="386" r:id="rId5"/>
    <p:sldId id="762" r:id="rId6"/>
    <p:sldId id="770" r:id="rId7"/>
    <p:sldId id="360" r:id="rId8"/>
    <p:sldId id="772" r:id="rId9"/>
    <p:sldId id="776" r:id="rId10"/>
    <p:sldId id="774" r:id="rId11"/>
    <p:sldId id="775" r:id="rId12"/>
    <p:sldId id="765" r:id="rId13"/>
  </p:sldIdLst>
  <p:sldSz cx="9144000" cy="6858000" type="screen4x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717"/>
    <a:srgbClr val="133C8B"/>
    <a:srgbClr val="976F45"/>
    <a:srgbClr val="88827E"/>
    <a:srgbClr val="00003E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64" autoAdjust="0"/>
    <p:restoredTop sz="94624" autoAdjust="0"/>
  </p:normalViewPr>
  <p:slideViewPr>
    <p:cSldViewPr>
      <p:cViewPr varScale="1">
        <p:scale>
          <a:sx n="21" d="100"/>
          <a:sy n="21" d="100"/>
        </p:scale>
        <p:origin x="65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customXml" Target="../customXml/item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765" y="0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F34FAD-C920-4DC6-9266-E2680C680626}" type="datetimeFigureOut">
              <a:rPr lang="de-DE"/>
              <a:pPr>
                <a:defRPr/>
              </a:pPr>
              <a:t>01.04.2025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76441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765" y="9176441"/>
            <a:ext cx="2981409" cy="48354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16F4E459-B0A5-46AC-8209-1EEC953B9062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98765" y="0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DBBC5F-69ED-4050-8C04-43534A43E545}" type="datetimeFigureOut">
              <a:rPr lang="de-DE"/>
              <a:pPr>
                <a:defRPr/>
              </a:pPr>
              <a:t>01.04.2025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30763" cy="3622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018" y="4589766"/>
            <a:ext cx="5505778" cy="4347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176441"/>
            <a:ext cx="2981409" cy="4835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98765" y="9176441"/>
            <a:ext cx="2981409" cy="48354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470CF82-7630-4ECC-8913-3B5DEFF1C8A2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rtfolie mit große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draußen, Himmel, Gelände, Kolonnade enthält.&#10;&#10;Automatisch generierte Beschreibung">
            <a:extLst>
              <a:ext uri="{FF2B5EF4-FFF2-40B4-BE49-F238E27FC236}">
                <a16:creationId xmlns:a16="http://schemas.microsoft.com/office/drawing/2014/main" id="{AA7EE78F-9D9C-7DEF-FBB7-E544ADAA64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18" t="10547" r="23846" b="13843"/>
          <a:stretch/>
        </p:blipFill>
        <p:spPr>
          <a:xfrm>
            <a:off x="0" y="-1"/>
            <a:ext cx="9144000" cy="644312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0453" y="5419917"/>
            <a:ext cx="7413788" cy="488578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50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4/1/2025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453" y="4587814"/>
            <a:ext cx="7413788" cy="82296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Grafik 2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B476B81E-9D0D-BCBC-251D-B2A6654BF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7864"/>
            <a:ext cx="9144000" cy="159305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DBBA013-65D9-A207-856F-D26FA35CA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3302" y="414876"/>
            <a:ext cx="1573444" cy="10692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5DA0D86-664A-DA14-8E1D-77D865651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453" y="6422884"/>
            <a:ext cx="1635722" cy="332379"/>
          </a:xfrm>
          <a:prstGeom prst="rect">
            <a:avLst/>
          </a:prstGeom>
        </p:spPr>
      </p:pic>
      <p:pic>
        <p:nvPicPr>
          <p:cNvPr id="13" name="Grafik 12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00C73D34-EE32-78EB-95D4-975A63B992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9176" y="6417838"/>
            <a:ext cx="1267570" cy="20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17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euer Abschnitt_blau_Schlussfolie">
    <p:bg>
      <p:bgPr>
        <a:solidFill>
          <a:srgbClr val="21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00E55D9F-53BF-28B1-225B-B3C9A1C9E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88688"/>
            <a:ext cx="9144000" cy="1702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452" y="764679"/>
            <a:ext cx="740664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453" y="4472739"/>
            <a:ext cx="7413788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150" baseline="0">
                <a:solidFill>
                  <a:schemeClr val="accent6">
                    <a:lumMod val="85000"/>
                  </a:schemeClr>
                </a:solidFill>
                <a:latin typeface="Trebuchet MS" panose="020B0603020202020204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09032" y="4385978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k 5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02503C92-E314-43B9-BDB9-C33BBB9E51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549" y="714801"/>
            <a:ext cx="990580" cy="496337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ABA0851-1BB5-4E71-B634-B5681A76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453" y="6464722"/>
            <a:ext cx="1854203" cy="365125"/>
          </a:xfrm>
        </p:spPr>
        <p:txBody>
          <a:bodyPr/>
          <a:lstStyle>
            <a:lvl1pPr>
              <a:defRPr>
                <a:solidFill>
                  <a:srgbClr val="212B55"/>
                </a:solidFill>
              </a:defRPr>
            </a:lvl1pPr>
          </a:lstStyle>
          <a:p>
            <a:fld id="{20EBB0C4-6273-4C6E-B9BD-2EDC30F1CD52}" type="datetimeFigureOut">
              <a:rPr lang="en-US" smtClean="0"/>
              <a:pPr/>
              <a:t>4/1/2025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DE9C422-9F71-4C5F-8DB2-82CF7C36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4639" y="6459786"/>
            <a:ext cx="3617103" cy="365125"/>
          </a:xfrm>
        </p:spPr>
        <p:txBody>
          <a:bodyPr/>
          <a:lstStyle>
            <a:lvl1pPr>
              <a:defRPr>
                <a:solidFill>
                  <a:srgbClr val="212B55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6A072C4-2B13-48A4-BE87-DAF49D4B3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0222" y="6451095"/>
            <a:ext cx="984019" cy="365125"/>
          </a:xfrm>
        </p:spPr>
        <p:txBody>
          <a:bodyPr/>
          <a:lstStyle>
            <a:lvl1pPr>
              <a:defRPr>
                <a:solidFill>
                  <a:srgbClr val="212B55"/>
                </a:solidFill>
              </a:defRPr>
            </a:lvl1pPr>
          </a:lstStyle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08971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euer Abschnitt_Textfolie weiß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BA559CD0-2B56-DA6B-6246-5003BB860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33" y="5326916"/>
            <a:ext cx="9144000" cy="1564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453" y="764679"/>
            <a:ext cx="7413788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452" y="4472739"/>
            <a:ext cx="740664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4/1/2025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609032" y="4385978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DF8CC5CD-BF12-45E2-B040-A06EF1379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746" y="664344"/>
            <a:ext cx="1065068" cy="54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21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89645BF8-E870-E6A1-A77B-3C9B7BDA6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33" y="5326916"/>
            <a:ext cx="9144000" cy="1564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2048" y="705468"/>
            <a:ext cx="7432193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5400" spc="-38" baseline="0">
                <a:solidFill>
                  <a:srgbClr val="5454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2048" y="4485301"/>
            <a:ext cx="7432193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500" cap="all" spc="150" baseline="0">
                <a:solidFill>
                  <a:srgbClr val="123D8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049" y="6446838"/>
            <a:ext cx="1854203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02.12.2021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578576" y="4368919"/>
            <a:ext cx="7296074" cy="466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8DB1AD69-F54D-4319-986B-E14A2895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746" y="664344"/>
            <a:ext cx="1065068" cy="54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0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886" y="585926"/>
            <a:ext cx="7438355" cy="1122426"/>
          </a:xfrm>
        </p:spPr>
        <p:txBody>
          <a:bodyPr/>
          <a:lstStyle>
            <a:lvl1pPr marL="0"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886" y="1905000"/>
            <a:ext cx="7438355" cy="4087427"/>
          </a:xfrm>
        </p:spPr>
        <p:txBody>
          <a:bodyPr/>
          <a:lstStyle>
            <a:lvl2pPr marL="288036" indent="-137160">
              <a:buFont typeface="Wingdings" panose="05000000000000000000" pitchFamily="2" charset="2"/>
              <a:buChar char="§"/>
              <a:defRPr/>
            </a:lvl2pPr>
            <a:lvl3pPr marL="425196" indent="-13716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4/1/2025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81512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alt auf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40453" y="523783"/>
            <a:ext cx="7413788" cy="11726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2996" y="1958604"/>
            <a:ext cx="3703320" cy="398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0933" y="1958604"/>
            <a:ext cx="3573308" cy="398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4/1/2025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01916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Inhalt Vergleich auf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40453" y="514905"/>
            <a:ext cx="7413788" cy="12088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2995" y="2036697"/>
            <a:ext cx="3551846" cy="545636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453" y="2582334"/>
            <a:ext cx="3554389" cy="35644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52" y="2036698"/>
            <a:ext cx="3554389" cy="554407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7310" y="2582334"/>
            <a:ext cx="3556931" cy="35644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4/1/2025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4445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halt mit Überschrift -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FCCE766-5E8A-C903-BB36-DB9A12676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80"/>
          <a:stretch/>
        </p:blipFill>
        <p:spPr>
          <a:xfrm>
            <a:off x="1" y="0"/>
            <a:ext cx="2626242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3267" y="731520"/>
            <a:ext cx="6777192" cy="5257800"/>
          </a:xfrm>
        </p:spPr>
        <p:txBody>
          <a:bodyPr/>
          <a:lstStyle>
            <a:lvl2pPr marL="288036" indent="-137160">
              <a:buFont typeface="Wingdings" panose="05000000000000000000" pitchFamily="2" charset="2"/>
              <a:buChar char="§"/>
              <a:defRPr/>
            </a:lvl2pPr>
            <a:lvl3pPr marL="425196" indent="-13716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4/1/2025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73736" y="6459786"/>
            <a:ext cx="3912864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86601" y="6459786"/>
            <a:ext cx="893859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B057C7B-2311-DBEE-031E-D6A71E079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6477" y="674930"/>
            <a:ext cx="894445" cy="60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65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6C9E223E-C91E-9BCF-4F7F-719F3D0BF3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419917"/>
            <a:ext cx="9144000" cy="1471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5886" y="570066"/>
            <a:ext cx="7475220" cy="11382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453" y="1850252"/>
            <a:ext cx="7450654" cy="415105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453" y="6464722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02.12.2021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0222" y="6451095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172020D-B537-4845-BA08-624A8196CC52}" type="slidenum">
              <a:rPr lang="de-DE" altLang="de-DE" smtClean="0"/>
              <a:pPr/>
              <a:t>‹#›</a:t>
            </a:fld>
            <a:endParaRPr lang="de-DE" alt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515886" y="1740227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9CBD3469-899F-832E-A890-E6E1679E68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16477" y="674930"/>
            <a:ext cx="894445" cy="60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1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000" kern="1200" spc="-38" baseline="0">
          <a:solidFill>
            <a:srgbClr val="123D8C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3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•"/>
        <a:defRPr sz="10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Trebuchet MS" panose="020B0603020202020204" pitchFamily="34" charset="0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60B69B8E-7302-03E4-1535-4DB4F3613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33" y="5326916"/>
            <a:ext cx="9144000" cy="1564002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8650" y="665825"/>
            <a:ext cx="7354062" cy="5317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47FEE-3083-4C7E-A4DB-3EF8F9CD7984}" type="datetimeFigureOut">
              <a:rPr lang="de-DE" smtClean="0"/>
              <a:t>01.04.2025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0BB16-85B7-4008-A68C-BDF450E37703}" type="slidenum">
              <a:rPr lang="de-DE" smtClean="0"/>
              <a:t>‹#›</a:t>
            </a:fld>
            <a:endParaRPr lang="de-DE"/>
          </a:p>
        </p:txBody>
      </p:sp>
      <p:sp>
        <p:nvSpPr>
          <p:cNvPr id="16" name="Date Placeholder 3"/>
          <p:cNvSpPr txBox="1">
            <a:spLocks/>
          </p:cNvSpPr>
          <p:nvPr/>
        </p:nvSpPr>
        <p:spPr>
          <a:xfrm>
            <a:off x="540453" y="6464722"/>
            <a:ext cx="1854203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624D31-43A5-475A-80CF-332C9F6DCF35}" type="datetimeFigureOut">
              <a:rPr kumimoji="0" lang="en-US" sz="675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4/1/2025</a:t>
            </a:fld>
            <a:endParaRPr kumimoji="0" lang="en-US" sz="67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788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8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125F7E1-FE45-E659-2D4C-FDC0F0DD8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6477" y="674930"/>
            <a:ext cx="894445" cy="60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6755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1500" b="0" kern="1200">
          <a:solidFill>
            <a:srgbClr val="545454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§"/>
        <a:defRPr sz="13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9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de-DE" sz="1800" dirty="0"/>
              <a:t>How to Handle Court Proceedings Invoking </a:t>
            </a:r>
            <a:br>
              <a:rPr lang="en-US" altLang="de-DE" sz="1800" dirty="0"/>
            </a:br>
            <a:r>
              <a:rPr lang="en-US" altLang="de-DE" sz="1800" dirty="0"/>
              <a:t>Non-Compliance with EU Environmental Assessment Law</a:t>
            </a:r>
          </a:p>
        </p:txBody>
      </p:sp>
      <p:sp>
        <p:nvSpPr>
          <p:cNvPr id="2051" name="Inhaltsplatzhalter 4"/>
          <p:cNvSpPr>
            <a:spLocks noGrp="1"/>
          </p:cNvSpPr>
          <p:nvPr>
            <p:ph idx="1"/>
          </p:nvPr>
        </p:nvSpPr>
        <p:spPr>
          <a:xfrm>
            <a:off x="755576" y="1989138"/>
            <a:ext cx="8064896" cy="41148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de-DE" dirty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de-DE" b="1" dirty="0"/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de-DE" sz="2400" b="1" u="sng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de-DE" sz="2400" b="1" u="sng" dirty="0"/>
              <a:t>Case study on the implementation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de-DE" sz="2400" b="1" u="sng" dirty="0"/>
              <a:t> of the SEA Directive</a:t>
            </a:r>
          </a:p>
          <a:p>
            <a:pPr algn="ctr" eaLnBrk="1" hangingPunct="1">
              <a:buNone/>
            </a:pPr>
            <a:endParaRPr lang="en-GB" altLang="de-DE" sz="1400" b="1" dirty="0"/>
          </a:p>
          <a:p>
            <a:pPr algn="ctr" eaLnBrk="1" hangingPunct="1">
              <a:buNone/>
            </a:pPr>
            <a:endParaRPr lang="en-GB" altLang="de-DE" sz="1400" b="1" dirty="0"/>
          </a:p>
          <a:p>
            <a:pPr algn="ctr" eaLnBrk="1" hangingPunct="1">
              <a:buNone/>
            </a:pPr>
            <a:endParaRPr lang="en-GB" altLang="de-DE" sz="1400" b="1" dirty="0"/>
          </a:p>
          <a:p>
            <a:pPr algn="ctr" eaLnBrk="1" hangingPunct="1">
              <a:buNone/>
            </a:pPr>
            <a:r>
              <a:rPr lang="en-GB" altLang="de-DE" sz="1400" b="1" dirty="0"/>
              <a:t>Dr Matthias Keller,</a:t>
            </a:r>
          </a:p>
          <a:p>
            <a:pPr algn="ctr" eaLnBrk="1" hangingPunct="1">
              <a:buNone/>
            </a:pPr>
            <a:r>
              <a:rPr lang="en-GB" altLang="de-DE" sz="1400" b="1" dirty="0"/>
              <a:t>  Presiding Judge, Administrative Court Aachen</a:t>
            </a:r>
            <a:endParaRPr lang="en-US" altLang="de-DE" sz="1400" b="1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de-DE" sz="3200" b="1" dirty="0"/>
              <a:t> </a:t>
            </a:r>
            <a:endParaRPr lang="en-GB" altLang="de-DE" sz="3200" b="1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de-DE" sz="1400" b="1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de-DE" sz="1400" b="1" dirty="0"/>
              <a:t>	</a:t>
            </a:r>
            <a:endParaRPr lang="de-DE" altLang="de-DE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0E0E4-0C86-8A36-0BAC-1B7E16178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71E15D5-B06F-2A5D-3B49-B0DF465DAA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705352" cy="838200"/>
          </a:xfrm>
        </p:spPr>
        <p:txBody>
          <a:bodyPr/>
          <a:lstStyle/>
          <a:p>
            <a:r>
              <a:rPr lang="en-GB" altLang="de-DE" sz="2800" b="1" dirty="0">
                <a:latin typeface="+mj-lt"/>
                <a:ea typeface="+mj-ea"/>
                <a:cs typeface="+mj-cs"/>
              </a:rPr>
              <a:t>B. Merits</a:t>
            </a:r>
            <a:br>
              <a:rPr lang="en-GB" altLang="de-DE" sz="2800" b="1" dirty="0">
                <a:latin typeface="+mj-lt"/>
                <a:ea typeface="+mj-ea"/>
                <a:cs typeface="+mj-cs"/>
              </a:rPr>
            </a:br>
            <a:r>
              <a:rPr lang="en-GB" altLang="de-DE" sz="2800" b="1" dirty="0">
                <a:latin typeface="+mj-lt"/>
                <a:ea typeface="+mj-ea"/>
                <a:cs typeface="+mj-cs"/>
              </a:rPr>
              <a:t>b) The urban plan is materially illegal.</a:t>
            </a:r>
            <a:endParaRPr lang="de-DE" altLang="de-DE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B6EBD5F-D944-F085-850D-12B9689377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5025" y="1981200"/>
            <a:ext cx="8129463" cy="4114800"/>
          </a:xfrm>
        </p:spPr>
        <p:txBody>
          <a:bodyPr/>
          <a:lstStyle/>
          <a:p>
            <a:pPr marL="0" indent="0">
              <a:buNone/>
            </a:pPr>
            <a:endParaRPr lang="en-GB" altLang="de-DE" dirty="0"/>
          </a:p>
          <a:p>
            <a:pPr marL="0" indent="0">
              <a:buNone/>
            </a:pPr>
            <a:r>
              <a:rPr lang="en-GB" altLang="de-DE" sz="2400" dirty="0"/>
              <a:t>	As a rule,</a:t>
            </a:r>
          </a:p>
          <a:p>
            <a:pPr marL="0" indent="0">
              <a:buNone/>
            </a:pPr>
            <a:endParaRPr lang="en-GB" altLang="de-DE" sz="2400" dirty="0"/>
          </a:p>
          <a:p>
            <a:pPr marL="0" indent="0">
              <a:buNone/>
            </a:pPr>
            <a:r>
              <a:rPr lang="en-GB" altLang="de-DE" sz="2400" dirty="0"/>
              <a:t>	</a:t>
            </a:r>
            <a:r>
              <a:rPr lang="en-GB" altLang="de-DE" sz="2400" b="1" dirty="0">
                <a:solidFill>
                  <a:srgbClr val="00B050"/>
                </a:solidFill>
              </a:rPr>
              <a:t>planning acts must be “problem solvers”.</a:t>
            </a:r>
          </a:p>
          <a:p>
            <a:pPr marL="0" indent="0">
              <a:buNone/>
            </a:pPr>
            <a:endParaRPr lang="en-GB" altLang="de-DE" sz="2400" dirty="0"/>
          </a:p>
          <a:p>
            <a:pPr marL="0" indent="0">
              <a:buNone/>
            </a:pPr>
            <a:r>
              <a:rPr lang="en-GB" altLang="de-DE" sz="2400" dirty="0"/>
              <a:t>	Therefore, </a:t>
            </a:r>
          </a:p>
          <a:p>
            <a:pPr marL="0" indent="0">
              <a:buNone/>
            </a:pPr>
            <a:r>
              <a:rPr lang="en-GB" altLang="de-DE" sz="2400" dirty="0"/>
              <a:t>	it is normally a </a:t>
            </a:r>
            <a:r>
              <a:rPr lang="en-GB" altLang="de-DE" sz="2400" dirty="0">
                <a:solidFill>
                  <a:srgbClr val="FF0000"/>
                </a:solidFill>
              </a:rPr>
              <a:t>case of illegality</a:t>
            </a:r>
            <a:r>
              <a:rPr lang="en-GB" altLang="de-DE" sz="2400" dirty="0"/>
              <a:t>, </a:t>
            </a:r>
          </a:p>
          <a:p>
            <a:pPr marL="0" indent="0">
              <a:buNone/>
            </a:pPr>
            <a:r>
              <a:rPr lang="en-GB" altLang="de-DE" sz="2400" dirty="0"/>
              <a:t>	if the plan provides for activities  </a:t>
            </a:r>
          </a:p>
          <a:p>
            <a:pPr marL="0" indent="0">
              <a:buNone/>
            </a:pPr>
            <a:r>
              <a:rPr lang="en-GB" altLang="de-DE" sz="2400" dirty="0"/>
              <a:t>	that later </a:t>
            </a:r>
            <a:r>
              <a:rPr lang="en-GB" altLang="de-DE" sz="2400"/>
              <a:t>on will </a:t>
            </a:r>
            <a:r>
              <a:rPr lang="en-GB" altLang="de-DE" sz="2400" dirty="0">
                <a:solidFill>
                  <a:srgbClr val="FF0000"/>
                </a:solidFill>
              </a:rPr>
              <a:t>harm residents</a:t>
            </a:r>
            <a:r>
              <a:rPr lang="en-GB" altLang="de-DE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6185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0CAA4817-FF0E-4812-8DA4-80AC9EDB3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8711C001-B7B2-4C11-942A-72B8928B8F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de-DE" altLang="de-DE"/>
          </a:p>
          <a:p>
            <a:pPr>
              <a:buFont typeface="Wingdings" panose="05000000000000000000" pitchFamily="2" charset="2"/>
              <a:buNone/>
            </a:pPr>
            <a:endParaRPr lang="de-DE" altLang="de-DE"/>
          </a:p>
          <a:p>
            <a:pPr algn="ctr">
              <a:buFont typeface="Wingdings" panose="05000000000000000000" pitchFamily="2" charset="2"/>
              <a:buNone/>
            </a:pPr>
            <a:r>
              <a:rPr lang="de-DE" altLang="de-DE" sz="3600"/>
              <a:t>Thank you </a:t>
            </a:r>
          </a:p>
          <a:p>
            <a:pPr algn="ctr">
              <a:buFont typeface="Wingdings" panose="05000000000000000000" pitchFamily="2" charset="2"/>
              <a:buNone/>
            </a:pPr>
            <a:endParaRPr lang="de-DE" altLang="de-DE" sz="3600"/>
          </a:p>
          <a:p>
            <a:pPr algn="ctr">
              <a:buFont typeface="Wingdings" panose="05000000000000000000" pitchFamily="2" charset="2"/>
              <a:buNone/>
            </a:pPr>
            <a:r>
              <a:rPr lang="de-DE" altLang="de-DE" sz="3600"/>
              <a:t>for your kind attention! </a:t>
            </a:r>
          </a:p>
        </p:txBody>
      </p:sp>
    </p:spTree>
    <p:extLst>
      <p:ext uri="{BB962C8B-B14F-4D97-AF65-F5344CB8AC3E}">
        <p14:creationId xmlns:p14="http://schemas.microsoft.com/office/powerpoint/2010/main" val="3475664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48600" cy="838200"/>
          </a:xfrm>
        </p:spPr>
        <p:txBody>
          <a:bodyPr/>
          <a:lstStyle/>
          <a:p>
            <a:r>
              <a:rPr lang="en-US" altLang="de-DE" sz="1200" b="1" dirty="0"/>
              <a:t>Case Study by </a:t>
            </a:r>
            <a:r>
              <a:rPr lang="en-GB" altLang="de-DE" sz="1200" b="1" dirty="0"/>
              <a:t>Dr Matthias Keller, Aachen</a:t>
            </a:r>
            <a:br>
              <a:rPr lang="en-GB" altLang="de-DE" sz="1200" b="1" dirty="0"/>
            </a:br>
            <a:br>
              <a:rPr lang="en-GB" altLang="de-DE" sz="1200" b="1" dirty="0"/>
            </a:br>
            <a:r>
              <a:rPr lang="en-GB" altLang="de-DE" sz="1200" b="1" dirty="0"/>
              <a:t> 	</a:t>
            </a:r>
            <a:r>
              <a:rPr lang="de-DE" altLang="de-DE" dirty="0"/>
              <a:t>Case: „Super Supermarket“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65E3AB1-4DF7-4ADE-90B5-30FFAA501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448" y="2205264"/>
            <a:ext cx="4968552" cy="2430488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BEE026CA-5D18-4E63-A3F8-3074EC9CEA76}"/>
              </a:ext>
            </a:extLst>
          </p:cNvPr>
          <p:cNvSpPr/>
          <p:nvPr/>
        </p:nvSpPr>
        <p:spPr>
          <a:xfrm>
            <a:off x="2286000" y="4725144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©</a:t>
            </a:r>
            <a:r>
              <a:rPr lang="en-US" sz="1000" dirty="0" err="1"/>
              <a:t>CopyrightSuper</a:t>
            </a:r>
            <a:r>
              <a:rPr lang="en-US" sz="1000" dirty="0"/>
              <a:t> Supermarkets. All rights reserved.</a:t>
            </a:r>
            <a:endParaRPr lang="de-DE" sz="10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A9FD801-D904-46D1-A0FE-1E7079DDA67F}"/>
              </a:ext>
            </a:extLst>
          </p:cNvPr>
          <p:cNvSpPr txBox="1"/>
          <p:nvPr/>
        </p:nvSpPr>
        <p:spPr>
          <a:xfrm>
            <a:off x="1619672" y="5237641"/>
            <a:ext cx="5545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err="1"/>
              <a:t>Notice</a:t>
            </a:r>
            <a:r>
              <a:rPr lang="de-DE" sz="1200" b="1" dirty="0"/>
              <a:t>:</a:t>
            </a:r>
          </a:p>
          <a:p>
            <a:r>
              <a:rPr lang="de-DE" sz="1200" dirty="0"/>
              <a:t>The </a:t>
            </a:r>
            <a:r>
              <a:rPr lang="de-DE" sz="1200" dirty="0" err="1"/>
              <a:t>case</a:t>
            </a:r>
            <a:r>
              <a:rPr lang="de-DE" sz="1200" dirty="0"/>
              <a:t> </a:t>
            </a:r>
            <a:r>
              <a:rPr lang="de-DE" sz="1200" dirty="0" err="1"/>
              <a:t>scenario</a:t>
            </a:r>
            <a:r>
              <a:rPr lang="de-DE" sz="1200" dirty="0"/>
              <a:t> </a:t>
            </a:r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nothing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do </a:t>
            </a:r>
            <a:r>
              <a:rPr lang="de-DE" sz="1200" dirty="0" err="1"/>
              <a:t>with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above</a:t>
            </a:r>
            <a:r>
              <a:rPr lang="de-DE" sz="1200" dirty="0"/>
              <a:t> </a:t>
            </a:r>
            <a:r>
              <a:rPr lang="de-DE" sz="1200" dirty="0" err="1"/>
              <a:t>shown</a:t>
            </a:r>
            <a:r>
              <a:rPr lang="de-DE" sz="1200" dirty="0"/>
              <a:t> US </a:t>
            </a:r>
            <a:r>
              <a:rPr lang="de-DE" sz="1200" dirty="0" err="1"/>
              <a:t>chain</a:t>
            </a:r>
            <a:endParaRPr lang="de-DE" sz="1200" dirty="0"/>
          </a:p>
          <a:p>
            <a:r>
              <a:rPr lang="de-DE" sz="1200" dirty="0" err="1"/>
              <a:t>of</a:t>
            </a:r>
            <a:r>
              <a:rPr lang="de-DE" sz="1200" dirty="0"/>
              <a:t> „Super Supermarkets“ but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drawn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a German </a:t>
            </a:r>
            <a:r>
              <a:rPr lang="de-DE" sz="1200" dirty="0" err="1"/>
              <a:t>case</a:t>
            </a:r>
            <a:r>
              <a:rPr lang="de-DE" sz="1200" dirty="0"/>
              <a:t> I </a:t>
            </a:r>
            <a:r>
              <a:rPr lang="de-DE" sz="1200" dirty="0" err="1"/>
              <a:t>had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decide</a:t>
            </a:r>
            <a:r>
              <a:rPr lang="de-DE" sz="1200" dirty="0"/>
              <a:t>.</a:t>
            </a:r>
          </a:p>
          <a:p>
            <a:r>
              <a:rPr lang="de-DE" sz="12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62526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/>
              <a:t>Structure of the Case Study </a:t>
            </a:r>
          </a:p>
        </p:txBody>
      </p:sp>
      <p:sp>
        <p:nvSpPr>
          <p:cNvPr id="512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altLang="de-DE" dirty="0"/>
          </a:p>
          <a:p>
            <a:pPr>
              <a:buFont typeface="Wingdings" panose="05000000000000000000" pitchFamily="2" charset="2"/>
              <a:buNone/>
            </a:pPr>
            <a:endParaRPr lang="en-GB" altLang="de-DE" dirty="0"/>
          </a:p>
          <a:p>
            <a:r>
              <a:rPr lang="en-GB" altLang="de-DE" sz="4000" dirty="0"/>
              <a:t> Admissibility</a:t>
            </a:r>
          </a:p>
          <a:p>
            <a:pPr>
              <a:buFont typeface="Wingdings" panose="05000000000000000000" pitchFamily="2" charset="2"/>
              <a:buNone/>
            </a:pPr>
            <a:endParaRPr lang="en-GB" altLang="de-DE" sz="4000" dirty="0"/>
          </a:p>
          <a:p>
            <a:r>
              <a:rPr lang="en-GB" altLang="de-DE" sz="4000" dirty="0"/>
              <a:t> On the Merits</a:t>
            </a:r>
          </a:p>
          <a:p>
            <a:pPr lvl="1"/>
            <a:endParaRPr lang="en-GB" altLang="de-DE" dirty="0"/>
          </a:p>
          <a:p>
            <a:pPr lvl="1">
              <a:buFontTx/>
              <a:buNone/>
            </a:pPr>
            <a:endParaRPr lang="de-DE" altLang="de-DE" dirty="0"/>
          </a:p>
          <a:p>
            <a:pPr lvl="1"/>
            <a:endParaRPr lang="de-DE" altLang="de-DE" dirty="0"/>
          </a:p>
          <a:p>
            <a:pPr lvl="1"/>
            <a:endParaRPr lang="de-DE" altLang="de-DE" dirty="0"/>
          </a:p>
          <a:p>
            <a:pPr lvl="1"/>
            <a:endParaRPr lang="de-DE" altLang="de-DE" dirty="0"/>
          </a:p>
          <a:p>
            <a:pPr lvl="1">
              <a:buFontTx/>
              <a:buNone/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446871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0BF35C-F8AC-4AC0-9088-C7D3A5388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6A94E72-7538-40EF-A563-3E8FFBCCE2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en-GB" altLang="de-DE" sz="4000" dirty="0"/>
              <a:t>A. Admissibility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201740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72C7E4A-6EDC-4CEA-8968-F83B12EF0C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777162" cy="838200"/>
          </a:xfrm>
        </p:spPr>
        <p:txBody>
          <a:bodyPr/>
          <a:lstStyle/>
          <a:p>
            <a:r>
              <a:rPr lang="de-DE" altLang="de-DE" sz="2400" dirty="0"/>
              <a:t>A. </a:t>
            </a:r>
            <a:r>
              <a:rPr lang="de-DE" altLang="de-DE" sz="2400" dirty="0" err="1"/>
              <a:t>Admissibility</a:t>
            </a:r>
            <a:r>
              <a:rPr lang="de-DE" altLang="de-DE" sz="2400" dirty="0"/>
              <a:t> </a:t>
            </a:r>
            <a:br>
              <a:rPr lang="de-DE" altLang="de-DE" sz="2400" dirty="0"/>
            </a:br>
            <a:r>
              <a:rPr lang="de-DE" altLang="de-DE" sz="2400" b="1" dirty="0"/>
              <a:t>a) Urban plan = a </a:t>
            </a:r>
            <a:r>
              <a:rPr lang="de-DE" altLang="de-DE" sz="2400" b="1" dirty="0" err="1"/>
              <a:t>reviewable</a:t>
            </a:r>
            <a:r>
              <a:rPr lang="de-DE" altLang="de-DE" sz="2400" b="1" dirty="0"/>
              <a:t> administrative </a:t>
            </a:r>
            <a:r>
              <a:rPr lang="de-DE" altLang="de-DE" sz="2400" b="1" dirty="0" err="1"/>
              <a:t>act</a:t>
            </a:r>
            <a:r>
              <a:rPr lang="de-DE" altLang="de-DE" sz="2400" b="1" dirty="0"/>
              <a:t>?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EA6004E-CB05-4E7A-9749-08C9BBDF39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9553" y="1844824"/>
            <a:ext cx="7848872" cy="4251176"/>
          </a:xfrm>
        </p:spPr>
        <p:txBody>
          <a:bodyPr>
            <a:normAutofit fontScale="85000" lnSpcReduction="20000"/>
          </a:bodyPr>
          <a:lstStyle/>
          <a:p>
            <a:pPr marL="381000" indent="-38100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In all Member States and the EU “administrative acts” are subject judicial review. A commonly used definition in this context would be: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	“Administrative act means any measure of individual scope 	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	taken by a public authority and 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	having legally binding and external effects.” 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de-DE" sz="1800" dirty="0"/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My opinion: 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In the light of Art  9 Aarhus Convention (Access to Justice)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and Art 47 of the EU Charta (Right to an effective Remedy) </a:t>
            </a:r>
          </a:p>
          <a:p>
            <a:pPr marL="381000" indent="-3810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the challenged urban plan must be categorized as an</a:t>
            </a:r>
          </a:p>
          <a:p>
            <a:pPr marL="381000" indent="-381000"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</a:t>
            </a:r>
            <a:r>
              <a:rPr lang="en-GB" altLang="de-DE" sz="1800" b="1" dirty="0"/>
              <a:t>“administrative act”</a:t>
            </a:r>
          </a:p>
          <a:p>
            <a:pPr marL="381000" indent="-38100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GB" altLang="de-DE" sz="1800" dirty="0"/>
              <a:t>	if </a:t>
            </a:r>
            <a:r>
              <a:rPr lang="en-GB" altLang="de-DE" sz="1800" b="1" dirty="0"/>
              <a:t>otherwise there will be no judicial review </a:t>
            </a:r>
            <a:r>
              <a:rPr lang="en-GB" altLang="de-DE" sz="1800" dirty="0"/>
              <a:t>as regards to urban plans that contradict the SEA-Directive.</a:t>
            </a:r>
            <a:r>
              <a:rPr lang="en-GB" altLang="de-DE" sz="1800" b="1" dirty="0"/>
              <a:t> 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60209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8D804D4B-51E6-4363-A812-C390F62CB1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332656"/>
            <a:ext cx="6702425" cy="1270719"/>
          </a:xfrm>
        </p:spPr>
        <p:txBody>
          <a:bodyPr/>
          <a:lstStyle/>
          <a:p>
            <a:pPr marL="457200" indent="-457200"/>
            <a:r>
              <a:rPr lang="de-DE" altLang="de-DE" sz="2400" dirty="0"/>
              <a:t>	A. </a:t>
            </a:r>
            <a:r>
              <a:rPr lang="en-GB" altLang="de-DE" sz="2400" dirty="0"/>
              <a:t>Admissibility:</a:t>
            </a:r>
            <a:br>
              <a:rPr lang="en-GB" altLang="de-DE" sz="2400" dirty="0"/>
            </a:br>
            <a:r>
              <a:rPr lang="en-GB" altLang="de-DE" sz="2400" dirty="0"/>
              <a:t>b)</a:t>
            </a:r>
            <a:r>
              <a:rPr lang="de-DE" altLang="de-DE" sz="2400" dirty="0"/>
              <a:t> S</a:t>
            </a:r>
            <a:r>
              <a:rPr lang="en-GB" altLang="de-DE" sz="2400" dirty="0" err="1"/>
              <a:t>tanding</a:t>
            </a:r>
            <a:r>
              <a:rPr lang="en-GB" altLang="de-DE" sz="2400" dirty="0"/>
              <a:t> of Mr. Will Sleep</a:t>
            </a:r>
            <a:endParaRPr lang="de-DE" altLang="de-DE" sz="2400" dirty="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FD98647F-0549-4D85-AB0B-790FA11CA1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1916113"/>
            <a:ext cx="8208962" cy="446563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de-DE" altLang="de-DE" dirty="0"/>
              <a:t>	</a:t>
            </a:r>
            <a:r>
              <a:rPr lang="de-DE" altLang="de-DE" sz="1800" dirty="0" err="1"/>
              <a:t>Typical</a:t>
            </a:r>
            <a:r>
              <a:rPr lang="de-DE" altLang="de-DE" sz="1800" dirty="0"/>
              <a:t> </a:t>
            </a:r>
            <a:r>
              <a:rPr lang="de-DE" altLang="de-DE" sz="1800" dirty="0" err="1"/>
              <a:t>problem</a:t>
            </a:r>
            <a:r>
              <a:rPr lang="de-DE" altLang="de-DE" sz="1800" dirty="0"/>
              <a:t> in Central Europe</a:t>
            </a:r>
            <a:r>
              <a:rPr lang="de-DE" dirty="0"/>
              <a:t>:</a:t>
            </a:r>
            <a:endParaRPr lang="de-DE" altLang="de-DE" sz="1800" dirty="0"/>
          </a:p>
          <a:p>
            <a:pPr>
              <a:buFont typeface="Wingdings" panose="05000000000000000000" pitchFamily="2" charset="2"/>
              <a:buNone/>
            </a:pPr>
            <a:r>
              <a:rPr lang="de-DE" altLang="de-DE" sz="1800" dirty="0"/>
              <a:t>	</a:t>
            </a:r>
            <a:r>
              <a:rPr lang="de-DE" altLang="de-DE" sz="1800" dirty="0" err="1"/>
              <a:t>Ordinary</a:t>
            </a:r>
            <a:r>
              <a:rPr lang="de-DE" altLang="de-DE" sz="1800" dirty="0"/>
              <a:t> </a:t>
            </a:r>
            <a:r>
              <a:rPr lang="de-DE" altLang="de-DE" sz="1800" dirty="0" err="1"/>
              <a:t>standing</a:t>
            </a:r>
            <a:r>
              <a:rPr lang="de-DE" altLang="de-DE" sz="1800" dirty="0"/>
              <a:t> </a:t>
            </a:r>
            <a:r>
              <a:rPr lang="de-DE" altLang="de-DE" sz="1800" dirty="0" err="1"/>
              <a:t>requires</a:t>
            </a:r>
            <a:r>
              <a:rPr lang="de-DE" altLang="de-DE" sz="1800" dirty="0"/>
              <a:t> a</a:t>
            </a:r>
          </a:p>
          <a:p>
            <a:pPr>
              <a:buFont typeface="Wingdings" panose="05000000000000000000" pitchFamily="2" charset="2"/>
              <a:buNone/>
            </a:pPr>
            <a:r>
              <a:rPr lang="de-DE" altLang="de-DE" sz="1800" dirty="0"/>
              <a:t> </a:t>
            </a:r>
          </a:p>
          <a:p>
            <a:pPr>
              <a:buFont typeface="Wingdings" panose="05000000000000000000" pitchFamily="2" charset="2"/>
              <a:buNone/>
            </a:pPr>
            <a:r>
              <a:rPr lang="de-DE" altLang="de-DE" sz="1800" dirty="0"/>
              <a:t>			„possible </a:t>
            </a:r>
            <a:r>
              <a:rPr lang="de-DE" altLang="de-DE" sz="1800" dirty="0" err="1"/>
              <a:t>violation</a:t>
            </a:r>
            <a:r>
              <a:rPr lang="de-DE" altLang="de-DE" sz="1800" dirty="0"/>
              <a:t> </a:t>
            </a:r>
            <a:r>
              <a:rPr lang="de-DE" altLang="de-DE" sz="1800" dirty="0" err="1"/>
              <a:t>of</a:t>
            </a:r>
            <a:r>
              <a:rPr lang="de-DE" altLang="de-DE" sz="1800" dirty="0"/>
              <a:t> an </a:t>
            </a:r>
            <a:r>
              <a:rPr lang="de-DE" altLang="de-DE" sz="1800" b="1" dirty="0"/>
              <a:t>individual</a:t>
            </a:r>
            <a:r>
              <a:rPr lang="de-DE" altLang="de-DE" sz="1800" dirty="0"/>
              <a:t> </a:t>
            </a:r>
            <a:r>
              <a:rPr lang="de-DE" altLang="de-DE" sz="1800" dirty="0" err="1"/>
              <a:t>public-law</a:t>
            </a:r>
            <a:r>
              <a:rPr lang="de-DE" altLang="de-DE" sz="1800" dirty="0"/>
              <a:t> </a:t>
            </a:r>
            <a:r>
              <a:rPr lang="de-DE" altLang="de-DE" sz="1800" b="1" dirty="0" err="1"/>
              <a:t>right</a:t>
            </a:r>
            <a:r>
              <a:rPr lang="de-DE" altLang="de-DE" sz="1800" dirty="0"/>
              <a:t>.“</a:t>
            </a:r>
          </a:p>
          <a:p>
            <a:pPr>
              <a:buFont typeface="Wingdings" panose="05000000000000000000" pitchFamily="2" charset="2"/>
              <a:buNone/>
            </a:pPr>
            <a:endParaRPr lang="de-DE" altLang="de-DE" sz="1800" dirty="0"/>
          </a:p>
          <a:p>
            <a:pPr>
              <a:buFont typeface="Wingdings" panose="05000000000000000000" pitchFamily="2" charset="2"/>
              <a:buNone/>
            </a:pPr>
            <a:r>
              <a:rPr lang="de-DE" altLang="de-DE" sz="1800" dirty="0"/>
              <a:t>	Mr. Will Sleep </a:t>
            </a:r>
            <a:r>
              <a:rPr lang="de-DE" altLang="de-DE" sz="1800" dirty="0" err="1"/>
              <a:t>is</a:t>
            </a:r>
            <a:r>
              <a:rPr lang="de-DE" altLang="de-DE" sz="1800" dirty="0"/>
              <a:t> </a:t>
            </a:r>
            <a:r>
              <a:rPr lang="de-DE" altLang="de-DE" sz="1800" dirty="0" err="1"/>
              <a:t>affected</a:t>
            </a:r>
            <a:r>
              <a:rPr lang="de-DE" altLang="de-DE" sz="1800" dirty="0"/>
              <a:t> in </a:t>
            </a:r>
            <a:r>
              <a:rPr lang="de-DE" altLang="de-DE" sz="1800" dirty="0" err="1"/>
              <a:t>his</a:t>
            </a:r>
            <a:r>
              <a:rPr lang="de-DE" altLang="de-DE" sz="1800" dirty="0"/>
              <a:t> </a:t>
            </a:r>
            <a:r>
              <a:rPr lang="de-DE" altLang="de-DE" sz="1800" dirty="0" err="1"/>
              <a:t>health</a:t>
            </a:r>
            <a:r>
              <a:rPr lang="de-DE" altLang="de-DE" sz="1800" dirty="0"/>
              <a:t> and/</a:t>
            </a:r>
            <a:r>
              <a:rPr lang="de-DE" altLang="de-DE" sz="1800" dirty="0" err="1"/>
              <a:t>or</a:t>
            </a:r>
            <a:r>
              <a:rPr lang="de-DE" altLang="de-DE" sz="1800" dirty="0"/>
              <a:t> </a:t>
            </a:r>
            <a:r>
              <a:rPr lang="de-DE" altLang="de-DE" sz="1800" dirty="0" err="1"/>
              <a:t>property</a:t>
            </a:r>
            <a:r>
              <a:rPr lang="de-DE" altLang="de-DE" sz="1800" dirty="0"/>
              <a:t> </a:t>
            </a:r>
          </a:p>
          <a:p>
            <a:pPr>
              <a:buFont typeface="Wingdings" panose="05000000000000000000" pitchFamily="2" charset="2"/>
              <a:buNone/>
            </a:pPr>
            <a:r>
              <a:rPr lang="de-DE" altLang="de-DE" sz="1800" dirty="0"/>
              <a:t>	</a:t>
            </a:r>
            <a:r>
              <a:rPr lang="de-DE" altLang="de-DE" sz="1800" dirty="0" err="1"/>
              <a:t>which</a:t>
            </a:r>
            <a:r>
              <a:rPr lang="de-DE" altLang="de-DE" sz="1800" dirty="0"/>
              <a:t> will </a:t>
            </a:r>
            <a:r>
              <a:rPr lang="de-DE" altLang="de-DE" sz="1800" dirty="0" err="1"/>
              <a:t>grant</a:t>
            </a:r>
            <a:r>
              <a:rPr lang="de-DE" altLang="de-DE" sz="1800" dirty="0"/>
              <a:t> </a:t>
            </a:r>
            <a:r>
              <a:rPr lang="de-DE" altLang="de-DE" sz="1800" dirty="0" err="1"/>
              <a:t>him</a:t>
            </a:r>
            <a:r>
              <a:rPr lang="de-DE" altLang="de-DE" sz="1800" dirty="0"/>
              <a:t> </a:t>
            </a:r>
            <a:r>
              <a:rPr lang="de-DE" altLang="de-DE" sz="1800" dirty="0" err="1"/>
              <a:t>standing</a:t>
            </a:r>
            <a:r>
              <a:rPr lang="de-DE" altLang="de-DE" sz="1800" dirty="0"/>
              <a:t>. </a:t>
            </a:r>
          </a:p>
          <a:p>
            <a:pPr>
              <a:buFont typeface="Wingdings" panose="05000000000000000000" pitchFamily="2" charset="2"/>
              <a:buNone/>
            </a:pPr>
            <a:endParaRPr lang="de-DE" altLang="de-DE" sz="1800" b="1" dirty="0"/>
          </a:p>
          <a:p>
            <a:pPr>
              <a:buFont typeface="Wingdings" panose="05000000000000000000" pitchFamily="2" charset="2"/>
              <a:buNone/>
            </a:pPr>
            <a:r>
              <a:rPr lang="de-DE" altLang="de-DE" sz="1800" b="1" dirty="0"/>
              <a:t>	</a:t>
            </a:r>
            <a:r>
              <a:rPr lang="de-DE" altLang="de-DE" b="1" dirty="0" err="1"/>
              <a:t>However</a:t>
            </a:r>
            <a:r>
              <a:rPr lang="de-DE" altLang="de-DE" b="1" dirty="0"/>
              <a:t>, </a:t>
            </a:r>
            <a:r>
              <a:rPr lang="de-DE" altLang="de-DE" b="1" dirty="0" err="1"/>
              <a:t>the</a:t>
            </a:r>
            <a:r>
              <a:rPr lang="de-DE" altLang="de-DE" b="1" dirty="0"/>
              <a:t> </a:t>
            </a:r>
            <a:r>
              <a:rPr lang="de-DE" altLang="de-DE" b="1" dirty="0" err="1"/>
              <a:t>general</a:t>
            </a:r>
            <a:r>
              <a:rPr lang="de-DE" altLang="de-DE" b="1" dirty="0"/>
              <a:t> </a:t>
            </a:r>
            <a:r>
              <a:rPr lang="de-DE" altLang="de-DE" b="1" dirty="0" err="1"/>
              <a:t>idea</a:t>
            </a:r>
            <a:r>
              <a:rPr lang="de-DE" altLang="de-DE" b="1" dirty="0"/>
              <a:t> </a:t>
            </a:r>
            <a:r>
              <a:rPr lang="de-DE" altLang="de-DE" b="1" dirty="0" err="1"/>
              <a:t>is</a:t>
            </a:r>
            <a:r>
              <a:rPr lang="de-DE" altLang="de-DE" b="1" dirty="0"/>
              <a:t> </a:t>
            </a:r>
            <a:r>
              <a:rPr lang="de-DE" altLang="de-DE" b="1" dirty="0" err="1"/>
              <a:t>totally</a:t>
            </a:r>
            <a:r>
              <a:rPr lang="de-DE" altLang="de-DE" b="1" dirty="0"/>
              <a:t> different:</a:t>
            </a:r>
          </a:p>
          <a:p>
            <a:pPr>
              <a:buFont typeface="Wingdings" panose="05000000000000000000" pitchFamily="2" charset="2"/>
              <a:buNone/>
            </a:pPr>
            <a:r>
              <a:rPr lang="de-DE" altLang="de-DE" dirty="0"/>
              <a:t>	</a:t>
            </a:r>
            <a:r>
              <a:rPr lang="de-DE" altLang="de-DE" dirty="0" err="1"/>
              <a:t>Mr</a:t>
            </a:r>
            <a:r>
              <a:rPr lang="de-DE" altLang="de-DE" dirty="0"/>
              <a:t> Will </a:t>
            </a:r>
            <a:r>
              <a:rPr lang="de-DE" altLang="de-DE" dirty="0" err="1"/>
              <a:t>Sleeep</a:t>
            </a:r>
            <a:r>
              <a:rPr lang="de-DE" altLang="de-DE" dirty="0"/>
              <a:t> </a:t>
            </a:r>
            <a:r>
              <a:rPr lang="de-DE" altLang="de-DE" dirty="0" err="1"/>
              <a:t>is</a:t>
            </a:r>
            <a:r>
              <a:rPr lang="de-DE" altLang="de-DE" dirty="0"/>
              <a:t> a </a:t>
            </a:r>
            <a:r>
              <a:rPr lang="de-DE" altLang="de-DE" dirty="0" err="1"/>
              <a:t>part</a:t>
            </a:r>
            <a:r>
              <a:rPr lang="de-DE" altLang="de-DE" dirty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the</a:t>
            </a:r>
            <a:r>
              <a:rPr lang="de-DE" altLang="de-DE" dirty="0"/>
              <a:t> </a:t>
            </a:r>
            <a:r>
              <a:rPr lang="de-DE" altLang="de-DE" b="1" dirty="0"/>
              <a:t>„</a:t>
            </a:r>
            <a:r>
              <a:rPr lang="de-DE" altLang="de-DE" b="1" dirty="0" err="1"/>
              <a:t>public</a:t>
            </a:r>
            <a:r>
              <a:rPr lang="de-DE" altLang="de-DE" b="1" dirty="0"/>
              <a:t> </a:t>
            </a:r>
            <a:r>
              <a:rPr lang="de-DE" altLang="de-DE" b="1" dirty="0" err="1"/>
              <a:t>concerned</a:t>
            </a:r>
            <a:r>
              <a:rPr lang="de-DE" altLang="de-DE" b="1" dirty="0"/>
              <a:t>“</a:t>
            </a:r>
          </a:p>
          <a:p>
            <a:pPr>
              <a:buFont typeface="Wingdings" panose="05000000000000000000" pitchFamily="2" charset="2"/>
              <a:buNone/>
            </a:pPr>
            <a:r>
              <a:rPr lang="de-DE" altLang="de-DE" b="1" dirty="0"/>
              <a:t>	</a:t>
            </a:r>
            <a:r>
              <a:rPr lang="de-DE" altLang="de-DE" dirty="0"/>
              <a:t>and </a:t>
            </a:r>
            <a:r>
              <a:rPr lang="de-DE" altLang="de-DE" dirty="0" err="1"/>
              <a:t>should</a:t>
            </a:r>
            <a:r>
              <a:rPr lang="de-DE" altLang="de-DE" dirty="0"/>
              <a:t> </a:t>
            </a:r>
            <a:r>
              <a:rPr lang="de-DE" altLang="de-DE" dirty="0" err="1"/>
              <a:t>therefore</a:t>
            </a:r>
            <a:r>
              <a:rPr lang="de-DE" altLang="de-DE" dirty="0"/>
              <a:t> </a:t>
            </a:r>
            <a:r>
              <a:rPr lang="de-DE" altLang="de-DE" dirty="0" err="1"/>
              <a:t>be</a:t>
            </a:r>
            <a:r>
              <a:rPr lang="de-DE" altLang="de-DE" dirty="0"/>
              <a:t> </a:t>
            </a:r>
            <a:r>
              <a:rPr lang="de-DE" altLang="de-DE" dirty="0" err="1"/>
              <a:t>entitled</a:t>
            </a:r>
            <a:r>
              <a:rPr lang="de-DE" altLang="de-DE" dirty="0"/>
              <a:t> </a:t>
            </a:r>
            <a:r>
              <a:rPr lang="de-DE" altLang="de-DE" dirty="0" err="1"/>
              <a:t>to</a:t>
            </a:r>
            <a:r>
              <a:rPr lang="de-DE" altLang="de-DE" dirty="0"/>
              <a:t> Access </a:t>
            </a:r>
            <a:r>
              <a:rPr lang="de-DE" altLang="de-DE" dirty="0" err="1"/>
              <a:t>to</a:t>
            </a:r>
            <a:r>
              <a:rPr lang="de-DE" altLang="de-DE" dirty="0"/>
              <a:t> Justice,</a:t>
            </a:r>
          </a:p>
          <a:p>
            <a:pPr>
              <a:buFont typeface="Wingdings" panose="05000000000000000000" pitchFamily="2" charset="2"/>
              <a:buNone/>
            </a:pPr>
            <a:r>
              <a:rPr lang="de-DE" altLang="de-DE" dirty="0"/>
              <a:t>	cf. Art. 9 Aarhus Convention.</a:t>
            </a:r>
          </a:p>
        </p:txBody>
      </p:sp>
    </p:spTree>
    <p:extLst>
      <p:ext uri="{BB962C8B-B14F-4D97-AF65-F5344CB8AC3E}">
        <p14:creationId xmlns:p14="http://schemas.microsoft.com/office/powerpoint/2010/main" val="912419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58675E-019E-42BE-AC94-C9332C7FF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C2EAF1-C741-4D69-BEE3-0D3C21F6F8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en-GB" altLang="de-DE" sz="4000" dirty="0"/>
          </a:p>
          <a:p>
            <a:r>
              <a:rPr lang="en-GB" altLang="de-DE" sz="4000" dirty="0"/>
              <a:t>B. On the Merits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4342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5D3D4-38C7-35C3-EE2E-848351FF9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4CEE57B-9DD1-BA4B-9098-B8D2F348F1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273304" cy="838200"/>
          </a:xfrm>
        </p:spPr>
        <p:txBody>
          <a:bodyPr>
            <a:normAutofit fontScale="90000"/>
          </a:bodyPr>
          <a:lstStyle/>
          <a:p>
            <a:r>
              <a:rPr lang="en-GB" altLang="de-DE" sz="2800" b="1" dirty="0">
                <a:latin typeface="+mj-lt"/>
                <a:ea typeface="+mj-ea"/>
                <a:cs typeface="+mj-cs"/>
              </a:rPr>
              <a:t>B. Merits </a:t>
            </a:r>
            <a:br>
              <a:rPr lang="en-GB" altLang="de-DE" sz="2800" b="1" dirty="0">
                <a:latin typeface="+mj-lt"/>
                <a:ea typeface="+mj-ea"/>
                <a:cs typeface="+mj-cs"/>
              </a:rPr>
            </a:br>
            <a:r>
              <a:rPr lang="en-GB" altLang="de-DE" sz="2800" b="1" dirty="0">
                <a:latin typeface="+mj-lt"/>
                <a:ea typeface="+mj-ea"/>
                <a:cs typeface="+mj-cs"/>
              </a:rPr>
              <a:t>a) The urban plan is procedurally illegal.</a:t>
            </a:r>
            <a:br>
              <a:rPr lang="en-GB" altLang="de-DE" sz="2800" b="1" dirty="0">
                <a:latin typeface="+mj-lt"/>
                <a:ea typeface="+mj-ea"/>
                <a:cs typeface="+mj-cs"/>
              </a:rPr>
            </a:br>
            <a:endParaRPr lang="de-DE" altLang="de-DE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767B1DA-AE19-F7A2-08EA-FBB82E0C3B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5025" y="1981200"/>
            <a:ext cx="8129463" cy="4114800"/>
          </a:xfrm>
        </p:spPr>
        <p:txBody>
          <a:bodyPr/>
          <a:lstStyle/>
          <a:p>
            <a:pPr marL="381000" indent="-381000">
              <a:buFont typeface="Wingdings" panose="05000000000000000000" pitchFamily="2" charset="2"/>
              <a:buAutoNum type="arabicPeriod"/>
            </a:pPr>
            <a:endParaRPr lang="en-GB" altLang="de-DE" dirty="0"/>
          </a:p>
          <a:p>
            <a:pPr marL="381000" indent="-381000">
              <a:buFont typeface="Wingdings" panose="05000000000000000000" pitchFamily="2" charset="2"/>
              <a:buNone/>
            </a:pPr>
            <a:endParaRPr lang="en-GB" altLang="de-DE" sz="2400" dirty="0"/>
          </a:p>
          <a:p>
            <a:pPr marL="381000" indent="-381000">
              <a:buFont typeface="Wingdings" panose="05000000000000000000" pitchFamily="2" charset="2"/>
              <a:buNone/>
            </a:pPr>
            <a:r>
              <a:rPr lang="en-GB" altLang="de-DE" sz="2400" dirty="0">
                <a:latin typeface="+mj-lt"/>
                <a:ea typeface="+mj-ea"/>
                <a:cs typeface="+mj-cs"/>
              </a:rPr>
              <a:t>The necessary procedural steps of a proper SEA, </a:t>
            </a:r>
          </a:p>
          <a:p>
            <a:pPr marL="381000" indent="-381000">
              <a:buFont typeface="Wingdings" panose="05000000000000000000" pitchFamily="2" charset="2"/>
              <a:buNone/>
            </a:pPr>
            <a:endParaRPr lang="en-GB" altLang="de-DE" sz="2400" dirty="0">
              <a:latin typeface="+mj-lt"/>
              <a:ea typeface="+mj-ea"/>
              <a:cs typeface="+mj-cs"/>
            </a:endParaRPr>
          </a:p>
          <a:p>
            <a:pPr marL="381000" indent="-381000">
              <a:buFont typeface="Wingdings" panose="05000000000000000000" pitchFamily="2" charset="2"/>
              <a:buNone/>
            </a:pPr>
            <a:r>
              <a:rPr lang="en-GB" altLang="de-DE" sz="2400" dirty="0">
                <a:latin typeface="+mj-lt"/>
                <a:ea typeface="+mj-ea"/>
                <a:cs typeface="+mj-cs"/>
              </a:rPr>
              <a:t>inter alia public participation, have not been followed.</a:t>
            </a:r>
          </a:p>
        </p:txBody>
      </p:sp>
    </p:spTree>
    <p:extLst>
      <p:ext uri="{BB962C8B-B14F-4D97-AF65-F5344CB8AC3E}">
        <p14:creationId xmlns:p14="http://schemas.microsoft.com/office/powerpoint/2010/main" val="986384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BEDAE48-1218-4DC7-AEDC-E766C94F86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8316912" cy="838200"/>
          </a:xfrm>
        </p:spPr>
        <p:txBody>
          <a:bodyPr/>
          <a:lstStyle/>
          <a:p>
            <a:r>
              <a:rPr lang="en-GB" altLang="de-DE" sz="2000" b="1" dirty="0"/>
              <a:t>The requirements for a fast procedure without public participation</a:t>
            </a:r>
            <a:br>
              <a:rPr lang="en-GB" altLang="de-DE" sz="2000" b="1" dirty="0"/>
            </a:br>
            <a:r>
              <a:rPr lang="en-GB" altLang="de-DE" sz="2000" b="1" dirty="0"/>
              <a:t>under Article 10 lit. b) of the National Law (SEA) </a:t>
            </a:r>
            <a:r>
              <a:rPr lang="en-GB" altLang="de-DE" sz="2000" b="1" dirty="0">
                <a:solidFill>
                  <a:srgbClr val="FF0000"/>
                </a:solidFill>
              </a:rPr>
              <a:t>are not met.</a:t>
            </a:r>
            <a:r>
              <a:rPr lang="en-GB" altLang="de-DE" sz="2000" b="1" dirty="0"/>
              <a:t> </a:t>
            </a:r>
            <a:endParaRPr lang="de-DE" altLang="de-DE" sz="2000" b="1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A1FE5EF-9BCE-43D7-86DF-E32C5146FB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088" y="1844824"/>
            <a:ext cx="7993384" cy="4114800"/>
          </a:xfrm>
        </p:spPr>
        <p:txBody>
          <a:bodyPr/>
          <a:lstStyle/>
          <a:p>
            <a:pPr marL="381000" indent="-381000">
              <a:buFont typeface="Wingdings" panose="05000000000000000000" pitchFamily="2" charset="2"/>
              <a:buNone/>
            </a:pPr>
            <a:r>
              <a:rPr lang="en-GB" altLang="de-DE" sz="2400" b="1" dirty="0">
                <a:latin typeface="+mj-lt"/>
                <a:ea typeface="+mj-ea"/>
                <a:cs typeface="+mj-cs"/>
              </a:rPr>
              <a:t>	</a:t>
            </a:r>
          </a:p>
          <a:p>
            <a:r>
              <a:rPr lang="en-GB" altLang="de-DE" dirty="0">
                <a:latin typeface="+mj-lt"/>
                <a:ea typeface="+mj-ea"/>
                <a:cs typeface="+mj-cs"/>
              </a:rPr>
              <a:t>The urban plan </a:t>
            </a:r>
            <a:r>
              <a:rPr lang="en-GB" altLang="de-DE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is likely to have significant effects</a:t>
            </a:r>
            <a:r>
              <a:rPr lang="en-GB" altLang="de-DE" dirty="0">
                <a:latin typeface="+mj-lt"/>
                <a:ea typeface="+mj-ea"/>
                <a:cs typeface="+mj-cs"/>
              </a:rPr>
              <a:t> on the environment which necessitates full public participation.</a:t>
            </a:r>
          </a:p>
          <a:p>
            <a:pPr marL="381000" indent="-381000">
              <a:buFont typeface="Wingdings" panose="05000000000000000000" pitchFamily="2" charset="2"/>
              <a:buNone/>
            </a:pPr>
            <a:r>
              <a:rPr lang="en-GB" altLang="de-DE" sz="2400" dirty="0">
                <a:latin typeface="+mj-lt"/>
                <a:ea typeface="+mj-ea"/>
                <a:cs typeface="+mj-cs"/>
              </a:rPr>
              <a:t> 	</a:t>
            </a:r>
          </a:p>
          <a:p>
            <a:r>
              <a:rPr lang="en-GB" altLang="de-DE" dirty="0">
                <a:latin typeface="+mj-lt"/>
                <a:ea typeface="+mj-ea"/>
                <a:cs typeface="+mj-cs"/>
              </a:rPr>
              <a:t>Residents like the claimant will be strongly affected by noise.</a:t>
            </a:r>
          </a:p>
          <a:p>
            <a:endParaRPr lang="en-GB" altLang="de-DE" dirty="0">
              <a:latin typeface="+mj-lt"/>
              <a:ea typeface="+mj-ea"/>
              <a:cs typeface="+mj-cs"/>
            </a:endParaRPr>
          </a:p>
          <a:p>
            <a:r>
              <a:rPr lang="en-GB" altLang="de-DE" dirty="0">
                <a:latin typeface="+mj-lt"/>
                <a:ea typeface="+mj-ea"/>
                <a:cs typeface="+mj-cs"/>
              </a:rPr>
              <a:t>Wearing earplugs (help yourself!) is not an option and therefore cannot be taken as an argument to deny the effect of the noise on human health.</a:t>
            </a:r>
          </a:p>
        </p:txBody>
      </p:sp>
    </p:spTree>
    <p:extLst>
      <p:ext uri="{BB962C8B-B14F-4D97-AF65-F5344CB8AC3E}">
        <p14:creationId xmlns:p14="http://schemas.microsoft.com/office/powerpoint/2010/main" val="2703590496"/>
      </p:ext>
    </p:extLst>
  </p:cSld>
  <p:clrMapOvr>
    <a:masterClrMapping/>
  </p:clrMapOvr>
</p:sld>
</file>

<file path=ppt/theme/theme1.xml><?xml version="1.0" encoding="utf-8"?>
<a:theme xmlns:a="http://schemas.openxmlformats.org/drawingml/2006/main" name="Inhaltsfolie">
  <a:themeElements>
    <a:clrScheme name="ERA Scheme">
      <a:dk1>
        <a:srgbClr val="545454"/>
      </a:dk1>
      <a:lt1>
        <a:sysClr val="window" lastClr="FFFFFF"/>
      </a:lt1>
      <a:dk2>
        <a:srgbClr val="ABABAB"/>
      </a:dk2>
      <a:lt2>
        <a:srgbClr val="E5E5E5"/>
      </a:lt2>
      <a:accent1>
        <a:srgbClr val="212B55"/>
      </a:accent1>
      <a:accent2>
        <a:srgbClr val="123D8C"/>
      </a:accent2>
      <a:accent3>
        <a:srgbClr val="AE7F50"/>
      </a:accent3>
      <a:accent4>
        <a:srgbClr val="DCC592"/>
      </a:accent4>
      <a:accent5>
        <a:srgbClr val="FF4000"/>
      </a:accent5>
      <a:accent6>
        <a:srgbClr val="FFFFFF"/>
      </a:accent6>
      <a:hlink>
        <a:srgbClr val="123D8C"/>
      </a:hlink>
      <a:folHlink>
        <a:srgbClr val="8C8C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620D1387-F2FB-41CF-9304-55B9E2BFD5EA}" vid="{FE88E120-0088-4A6E-BFBC-B08FAD1F4D57}"/>
    </a:ext>
  </a:extLst>
</a:theme>
</file>

<file path=ppt/theme/theme2.xml><?xml version="1.0" encoding="utf-8"?>
<a:theme xmlns:a="http://schemas.openxmlformats.org/drawingml/2006/main" name="Inhalt auf Weiß ohne Tite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620D1387-F2FB-41CF-9304-55B9E2BFD5EA}" vid="{9762D303-F3F0-4A48-AFEF-B030ECE459C4}"/>
    </a:ext>
  </a:extLst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BB642DDCC2EE498ECA4F26A8220958" ma:contentTypeVersion="15" ma:contentTypeDescription="Create a new document." ma:contentTypeScope="" ma:versionID="989890c6f4c2b46c83425858767ff162">
  <xsd:schema xmlns:xsd="http://www.w3.org/2001/XMLSchema" xmlns:xs="http://www.w3.org/2001/XMLSchema" xmlns:p="http://schemas.microsoft.com/office/2006/metadata/properties" xmlns:ns2="0c7bee4a-a801-419b-8078-88aa0861595d" xmlns:ns3="e9042645-366f-4cd7-9010-ab21c883e422" targetNamespace="http://schemas.microsoft.com/office/2006/metadata/properties" ma:root="true" ma:fieldsID="7e35fea299dca3e406bc53c138263d41" ns2:_="" ns3:_="">
    <xsd:import namespace="0c7bee4a-a801-419b-8078-88aa0861595d"/>
    <xsd:import namespace="e9042645-366f-4cd7-9010-ab21c883e4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bee4a-a801-419b-8078-88aa08615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096bbf-04ee-4fab-bae0-f87aa84162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42645-366f-4cd7-9010-ab21c883e42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9d1d1cd-c2c6-40c4-af9a-b4dfdff86c2e}" ma:internalName="TaxCatchAll" ma:showField="CatchAllData" ma:web="e9042645-366f-4cd7-9010-ab21c883e4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7bee4a-a801-419b-8078-88aa0861595d">
      <Terms xmlns="http://schemas.microsoft.com/office/infopath/2007/PartnerControls"/>
    </lcf76f155ced4ddcb4097134ff3c332f>
    <TaxCatchAll xmlns="e9042645-366f-4cd7-9010-ab21c883e422" xsi:nil="true"/>
  </documentManagement>
</p:properties>
</file>

<file path=customXml/itemProps1.xml><?xml version="1.0" encoding="utf-8"?>
<ds:datastoreItem xmlns:ds="http://schemas.openxmlformats.org/officeDocument/2006/customXml" ds:itemID="{469D97D7-7A1B-4B73-AAA2-776DCBE2E833}"/>
</file>

<file path=customXml/itemProps2.xml><?xml version="1.0" encoding="utf-8"?>
<ds:datastoreItem xmlns:ds="http://schemas.openxmlformats.org/officeDocument/2006/customXml" ds:itemID="{08C81E61-9543-4AAE-9EBE-02AACD89CAFE}"/>
</file>

<file path=customXml/itemProps3.xml><?xml version="1.0" encoding="utf-8"?>
<ds:datastoreItem xmlns:ds="http://schemas.openxmlformats.org/officeDocument/2006/customXml" ds:itemID="{0C8F8F81-68A1-4F9B-8B17-94481506D9D1}"/>
</file>

<file path=docProps/app.xml><?xml version="1.0" encoding="utf-8"?>
<Properties xmlns="http://schemas.openxmlformats.org/officeDocument/2006/extended-properties" xmlns:vt="http://schemas.openxmlformats.org/officeDocument/2006/docPropsVTypes">
  <Template>ERA PPT Template_empty 2022 - 4_3 Beamer</Template>
  <TotalTime>0</TotalTime>
  <Words>539</Words>
  <Application>Microsoft Office PowerPoint</Application>
  <PresentationFormat>On-screen Show (4:3)</PresentationFormat>
  <Paragraphs>94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Courier New</vt:lpstr>
      <vt:lpstr>Trebuchet MS</vt:lpstr>
      <vt:lpstr>Wingdings</vt:lpstr>
      <vt:lpstr>Inhaltsfolie</vt:lpstr>
      <vt:lpstr>Inhalt auf Weiß ohne Titel</vt:lpstr>
      <vt:lpstr>How to Handle Court Proceedings Invoking  Non-Compliance with EU Environmental Assessment Law</vt:lpstr>
      <vt:lpstr>Case Study by Dr Matthias Keller, Aachen    Case: „Super Supermarket“</vt:lpstr>
      <vt:lpstr>Structure of the Case Study </vt:lpstr>
      <vt:lpstr>PowerPoint Presentation</vt:lpstr>
      <vt:lpstr>A. Admissibility  a) Urban plan = a reviewable administrative act?</vt:lpstr>
      <vt:lpstr> A. Admissibility: b) Standing of Mr. Will Sleep</vt:lpstr>
      <vt:lpstr>PowerPoint Presentation</vt:lpstr>
      <vt:lpstr>B. Merits  a) The urban plan is procedurally illegal. </vt:lpstr>
      <vt:lpstr>The requirements for a fast procedure without public participation under Article 10 lit. b) of the National Law (SEA) are not met. </vt:lpstr>
      <vt:lpstr>B. Merits b) The urban plan is materially illegal.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lawyers for Europe:   The Academy of European Law</dc:title>
  <dc:creator>Windows User</dc:creator>
  <cp:lastModifiedBy>Framing Sabine</cp:lastModifiedBy>
  <cp:revision>513</cp:revision>
  <cp:lastPrinted>2018-05-27T14:42:51Z</cp:lastPrinted>
  <dcterms:created xsi:type="dcterms:W3CDTF">2010-08-05T12:57:03Z</dcterms:created>
  <dcterms:modified xsi:type="dcterms:W3CDTF">2025-04-01T07:15:14Z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0x01010013BB642DDCC2EE498ECA4F26A8220958</vt:lpwstr>
  </property>
</Properties>
</file>