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4"/>
    <p:sldMasterId id="2147483694" r:id="rId5"/>
  </p:sldMasterIdLst>
  <p:notesMasterIdLst>
    <p:notesMasterId r:id="rId17"/>
  </p:notesMasterIdLst>
  <p:handoutMasterIdLst>
    <p:handoutMasterId r:id="rId18"/>
  </p:handoutMasterIdLst>
  <p:sldIdLst>
    <p:sldId id="291" r:id="rId6"/>
    <p:sldId id="354" r:id="rId7"/>
    <p:sldId id="386" r:id="rId8"/>
    <p:sldId id="762" r:id="rId9"/>
    <p:sldId id="770" r:id="rId10"/>
    <p:sldId id="360" r:id="rId11"/>
    <p:sldId id="772" r:id="rId12"/>
    <p:sldId id="776" r:id="rId13"/>
    <p:sldId id="774" r:id="rId14"/>
    <p:sldId id="775" r:id="rId15"/>
    <p:sldId id="765" r:id="rId16"/>
  </p:sldIdLst>
  <p:sldSz cx="9144000" cy="6858000" type="screen4x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2717"/>
    <a:srgbClr val="133C8B"/>
    <a:srgbClr val="976F45"/>
    <a:srgbClr val="88827E"/>
    <a:srgbClr val="00003E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164" autoAdjust="0"/>
    <p:restoredTop sz="94624" autoAdjust="0"/>
  </p:normalViewPr>
  <p:slideViewPr>
    <p:cSldViewPr>
      <p:cViewPr varScale="1">
        <p:scale>
          <a:sx n="36" d="100"/>
          <a:sy n="36" d="100"/>
        </p:scale>
        <p:origin x="588" y="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936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microsoft.com/office/2016/11/relationships/changesInfo" Target="changesInfos/changesInfo1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raming Sabine" userId="e9e8265a-d849-41e3-b555-3d0a106c0a45" providerId="ADAL" clId="{5AA7D548-128F-4EE0-82C8-E5FF0D146771}"/>
    <pc:docChg chg="custSel modSld">
      <pc:chgData name="Framing Sabine" userId="e9e8265a-d849-41e3-b555-3d0a106c0a45" providerId="ADAL" clId="{5AA7D548-128F-4EE0-82C8-E5FF0D146771}" dt="2025-04-08T09:42:21.824" v="1" actId="27636"/>
      <pc:docMkLst>
        <pc:docMk/>
      </pc:docMkLst>
      <pc:sldChg chg="modSp mod">
        <pc:chgData name="Framing Sabine" userId="e9e8265a-d849-41e3-b555-3d0a106c0a45" providerId="ADAL" clId="{5AA7D548-128F-4EE0-82C8-E5FF0D146771}" dt="2025-04-08T09:42:21.793" v="0" actId="27636"/>
        <pc:sldMkLst>
          <pc:docMk/>
          <pc:sldMk cId="2703590496" sldId="774"/>
        </pc:sldMkLst>
        <pc:spChg chg="mod">
          <ac:chgData name="Framing Sabine" userId="e9e8265a-d849-41e3-b555-3d0a106c0a45" providerId="ADAL" clId="{5AA7D548-128F-4EE0-82C8-E5FF0D146771}" dt="2025-04-08T09:42:21.793" v="0" actId="27636"/>
          <ac:spMkLst>
            <pc:docMk/>
            <pc:sldMk cId="2703590496" sldId="774"/>
            <ac:spMk id="9218" creationId="{5BEDAE48-1218-4DC7-AEDC-E766C94F866C}"/>
          </ac:spMkLst>
        </pc:spChg>
      </pc:sldChg>
      <pc:sldChg chg="modSp mod">
        <pc:chgData name="Framing Sabine" userId="e9e8265a-d849-41e3-b555-3d0a106c0a45" providerId="ADAL" clId="{5AA7D548-128F-4EE0-82C8-E5FF0D146771}" dt="2025-04-08T09:42:21.824" v="1" actId="27636"/>
        <pc:sldMkLst>
          <pc:docMk/>
          <pc:sldMk cId="4246185812" sldId="775"/>
        </pc:sldMkLst>
        <pc:spChg chg="mod">
          <ac:chgData name="Framing Sabine" userId="e9e8265a-d849-41e3-b555-3d0a106c0a45" providerId="ADAL" clId="{5AA7D548-128F-4EE0-82C8-E5FF0D146771}" dt="2025-04-08T09:42:21.824" v="1" actId="27636"/>
          <ac:spMkLst>
            <pc:docMk/>
            <pc:sldMk cId="4246185812" sldId="775"/>
            <ac:spMk id="9218" creationId="{471E15D5-B06F-2A5D-3B49-B0DF465DAA53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1409" cy="48354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98765" y="0"/>
            <a:ext cx="2981409" cy="48354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2F34FAD-C920-4DC6-9266-E2680C680626}" type="datetimeFigureOut">
              <a:rPr lang="de-DE"/>
              <a:pPr>
                <a:defRPr/>
              </a:pPr>
              <a:t>08.04.2025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76441"/>
            <a:ext cx="2981409" cy="48354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98765" y="9176441"/>
            <a:ext cx="2981409" cy="48354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fld id="{16F4E459-B0A5-46AC-8209-1EEC953B9062}" type="slidenum">
              <a:rPr lang="de-DE" altLang="de-DE"/>
              <a:pPr/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1409" cy="48354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98765" y="0"/>
            <a:ext cx="2981409" cy="48354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75DBBC5F-69ED-4050-8C04-43534A43E545}" type="datetimeFigureOut">
              <a:rPr lang="de-DE"/>
              <a:pPr>
                <a:defRPr/>
              </a:pPr>
              <a:t>08.04.2025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025525" y="723900"/>
            <a:ext cx="4830763" cy="36226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de-DE" noProof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8018" y="4589766"/>
            <a:ext cx="5505778" cy="43472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noProof="0"/>
              <a:t>Textmasterformate durch Klicken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176441"/>
            <a:ext cx="2981409" cy="48354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98765" y="9176441"/>
            <a:ext cx="2981409" cy="48354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470CF82-7630-4ECC-8913-3B5DEFF1C8A2}" type="slidenum">
              <a:rPr lang="de-DE" altLang="en-US"/>
              <a:pPr/>
              <a:t>‹#›</a:t>
            </a:fld>
            <a:endParaRPr lang="de-DE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rtfolie mit großem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 descr="Ein Bild, das draußen, Himmel, Gelände, Kolonnade enthält.&#10;&#10;Automatisch generierte Beschreibung">
            <a:extLst>
              <a:ext uri="{FF2B5EF4-FFF2-40B4-BE49-F238E27FC236}">
                <a16:creationId xmlns:a16="http://schemas.microsoft.com/office/drawing/2014/main" id="{AA7EE78F-9D9C-7DEF-FBB7-E544ADAA649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618" t="10547" r="23846" b="13843"/>
          <a:stretch/>
        </p:blipFill>
        <p:spPr>
          <a:xfrm>
            <a:off x="0" y="-1"/>
            <a:ext cx="9144000" cy="6443125"/>
          </a:xfrm>
          <a:prstGeom prst="rect">
            <a:avLst/>
          </a:prstGeo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0453" y="5419917"/>
            <a:ext cx="7413788" cy="488578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450"/>
              </a:spcAft>
              <a:buNone/>
              <a:defRPr sz="1500">
                <a:solidFill>
                  <a:srgbClr val="FFFFFF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AD897-D46E-4AD2-BD9B-49DD3E640873}" type="datetimeFigureOut">
              <a:rPr lang="en-US" dirty="0"/>
              <a:t>4/8/2025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2020D-B537-4845-BA08-624A8196CC52}" type="slidenum">
              <a:rPr lang="de-DE" altLang="de-DE" smtClean="0"/>
              <a:pPr/>
              <a:t>‹#›</a:t>
            </a:fld>
            <a:endParaRPr lang="de-DE" altLang="de-DE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0453" y="4587814"/>
            <a:ext cx="7413788" cy="822960"/>
          </a:xfrm>
        </p:spPr>
        <p:txBody>
          <a:bodyPr lIns="91440" tIns="0" rIns="91440" bIns="0" anchor="b">
            <a:noAutofit/>
          </a:bodyPr>
          <a:lstStyle>
            <a:lvl1pPr>
              <a:defRPr sz="27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3" name="Grafik 2" descr="Ein Bild, das Nachthimmel enthält.&#10;&#10;Automatisch generierte Beschreibung">
            <a:extLst>
              <a:ext uri="{FF2B5EF4-FFF2-40B4-BE49-F238E27FC236}">
                <a16:creationId xmlns:a16="http://schemas.microsoft.com/office/drawing/2014/main" id="{B476B81E-9D0D-BCBC-251D-B2A6654BFF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297864"/>
            <a:ext cx="9144000" cy="1593053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8DBBA013-65D9-A207-856F-D26FA35CAE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83302" y="414876"/>
            <a:ext cx="1573444" cy="1069257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A5DA0D86-664A-DA14-8E1D-77D8656514E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0453" y="6422884"/>
            <a:ext cx="1635722" cy="332379"/>
          </a:xfrm>
          <a:prstGeom prst="rect">
            <a:avLst/>
          </a:prstGeom>
        </p:spPr>
      </p:pic>
      <p:pic>
        <p:nvPicPr>
          <p:cNvPr id="13" name="Grafik 12" descr="Ein Bild, das Text, ClipArt enthält.&#10;&#10;Automatisch generierte Beschreibung">
            <a:extLst>
              <a:ext uri="{FF2B5EF4-FFF2-40B4-BE49-F238E27FC236}">
                <a16:creationId xmlns:a16="http://schemas.microsoft.com/office/drawing/2014/main" id="{00C73D34-EE32-78EB-95D4-975A63B992B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89176" y="6417838"/>
            <a:ext cx="1267570" cy="200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7170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Neuer Abschnitt_blau_Schlussfolie">
    <p:bg>
      <p:bgPr>
        <a:solidFill>
          <a:srgbClr val="212B5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in Bild, das Nachthimmel enthält.&#10;&#10;Automatisch generierte Beschreibung">
            <a:extLst>
              <a:ext uri="{FF2B5EF4-FFF2-40B4-BE49-F238E27FC236}">
                <a16:creationId xmlns:a16="http://schemas.microsoft.com/office/drawing/2014/main" id="{00E55D9F-53BF-28B1-225B-B3C9A1C9E7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88688"/>
            <a:ext cx="9144000" cy="170222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0452" y="764679"/>
            <a:ext cx="740664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60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0453" y="4472739"/>
            <a:ext cx="7413788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150" baseline="0">
                <a:solidFill>
                  <a:schemeClr val="accent6">
                    <a:lumMod val="85000"/>
                  </a:schemeClr>
                </a:solidFill>
                <a:latin typeface="Trebuchet MS" panose="020B0603020202020204" pitchFamily="34" charset="0"/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609032" y="4385978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Grafik 5" descr="Ein Bild, das Text, ClipArt enthält.&#10;&#10;Automatisch generierte Beschreibung">
            <a:extLst>
              <a:ext uri="{FF2B5EF4-FFF2-40B4-BE49-F238E27FC236}">
                <a16:creationId xmlns:a16="http://schemas.microsoft.com/office/drawing/2014/main" id="{02503C92-E314-43B9-BDB9-C33BBB9E51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65549" y="714801"/>
            <a:ext cx="990580" cy="496337"/>
          </a:xfrm>
          <a:prstGeom prst="rect">
            <a:avLst/>
          </a:prstGeom>
        </p:spPr>
      </p:pic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DABA0851-1BB5-4E71-B634-B5681A76535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0453" y="6464722"/>
            <a:ext cx="1854203" cy="365125"/>
          </a:xfrm>
        </p:spPr>
        <p:txBody>
          <a:bodyPr/>
          <a:lstStyle>
            <a:lvl1pPr>
              <a:defRPr>
                <a:solidFill>
                  <a:srgbClr val="212B55"/>
                </a:solidFill>
              </a:defRPr>
            </a:lvl1pPr>
          </a:lstStyle>
          <a:p>
            <a:fld id="{20EBB0C4-6273-4C6E-B9BD-2EDC30F1CD52}" type="datetimeFigureOut">
              <a:rPr lang="en-US" smtClean="0"/>
              <a:pPr/>
              <a:t>4/8/2025</a:t>
            </a:fld>
            <a:endParaRPr lang="en-US" dirty="0"/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ADE9C422-9F71-4C5F-8DB2-82CF7C3692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64639" y="6459786"/>
            <a:ext cx="3617103" cy="365125"/>
          </a:xfrm>
        </p:spPr>
        <p:txBody>
          <a:bodyPr/>
          <a:lstStyle>
            <a:lvl1pPr>
              <a:defRPr>
                <a:solidFill>
                  <a:srgbClr val="212B55"/>
                </a:solidFill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A6A072C4-2B13-48A4-BE87-DAF49D4B39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70222" y="6451095"/>
            <a:ext cx="984019" cy="365125"/>
          </a:xfrm>
        </p:spPr>
        <p:txBody>
          <a:bodyPr/>
          <a:lstStyle>
            <a:lvl1pPr>
              <a:defRPr>
                <a:solidFill>
                  <a:srgbClr val="212B55"/>
                </a:solidFill>
              </a:defRPr>
            </a:lvl1pPr>
          </a:lstStyle>
          <a:p>
            <a:fld id="{E172020D-B537-4845-BA08-624A8196CC52}" type="slidenum">
              <a:rPr lang="de-DE" altLang="de-DE" smtClean="0"/>
              <a:pPr/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2089717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Neuer Abschnitt_Textfolie weiß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 descr="Ein Bild, das Nachthimmel enthält.&#10;&#10;Automatisch generierte Beschreibung">
            <a:extLst>
              <a:ext uri="{FF2B5EF4-FFF2-40B4-BE49-F238E27FC236}">
                <a16:creationId xmlns:a16="http://schemas.microsoft.com/office/drawing/2014/main" id="{BA559CD0-2B56-DA6B-6246-5003BB8603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633" y="5326916"/>
            <a:ext cx="9144000" cy="156400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0453" y="764679"/>
            <a:ext cx="7413788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6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0452" y="4472739"/>
            <a:ext cx="740664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1800" cap="all" spc="150" baseline="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BB0C4-6273-4C6E-B9BD-2EDC30F1CD52}" type="datetimeFigureOut">
              <a:rPr lang="en-US" dirty="0"/>
              <a:t>4/8/2025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2020D-B537-4845-BA08-624A8196CC52}" type="slidenum">
              <a:rPr lang="de-DE" altLang="de-DE" smtClean="0"/>
              <a:pPr/>
              <a:t>‹#›</a:t>
            </a:fld>
            <a:endParaRPr lang="de-DE" altLang="de-DE"/>
          </a:p>
        </p:txBody>
      </p:sp>
      <p:cxnSp>
        <p:nvCxnSpPr>
          <p:cNvPr id="9" name="Straight Connector 8"/>
          <p:cNvCxnSpPr/>
          <p:nvPr/>
        </p:nvCxnSpPr>
        <p:spPr>
          <a:xfrm>
            <a:off x="609032" y="4385978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Grafik 10">
            <a:extLst>
              <a:ext uri="{FF2B5EF4-FFF2-40B4-BE49-F238E27FC236}">
                <a16:creationId xmlns:a16="http://schemas.microsoft.com/office/drawing/2014/main" id="{DF8CC5CD-BF12-45E2-B040-A06EF1379E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0746" y="664344"/>
            <a:ext cx="1065068" cy="546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0216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 auf Wei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 descr="Ein Bild, das Nachthimmel enthält.&#10;&#10;Automatisch generierte Beschreibung">
            <a:extLst>
              <a:ext uri="{FF2B5EF4-FFF2-40B4-BE49-F238E27FC236}">
                <a16:creationId xmlns:a16="http://schemas.microsoft.com/office/drawing/2014/main" id="{89645BF8-E870-E6A1-A77B-3C9B7BDA6D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633" y="5326916"/>
            <a:ext cx="9144000" cy="156400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2048" y="705468"/>
            <a:ext cx="7432193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5400" spc="-38" baseline="0">
                <a:solidFill>
                  <a:srgbClr val="54545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2048" y="4485301"/>
            <a:ext cx="7432193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1500" cap="all" spc="150" baseline="0">
                <a:solidFill>
                  <a:srgbClr val="123D8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 algn="ctr">
              <a:buNone/>
              <a:defRPr sz="18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22049" y="6446838"/>
            <a:ext cx="1854203" cy="365125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02.12.2021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172020D-B537-4845-BA08-624A8196CC52}" type="slidenum">
              <a:rPr lang="de-DE" altLang="de-DE" smtClean="0"/>
              <a:pPr/>
              <a:t>‹#›</a:t>
            </a:fld>
            <a:endParaRPr lang="de-DE" altLang="de-DE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578576" y="4368919"/>
            <a:ext cx="7296074" cy="4665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Grafik 10">
            <a:extLst>
              <a:ext uri="{FF2B5EF4-FFF2-40B4-BE49-F238E27FC236}">
                <a16:creationId xmlns:a16="http://schemas.microsoft.com/office/drawing/2014/main" id="{8DB1AD69-F54D-4319-986B-E14A28955F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0746" y="664344"/>
            <a:ext cx="1065068" cy="546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1044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Inhalt auf wei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886" y="585926"/>
            <a:ext cx="7438355" cy="1122426"/>
          </a:xfrm>
        </p:spPr>
        <p:txBody>
          <a:bodyPr/>
          <a:lstStyle>
            <a:lvl1pPr marL="0">
              <a:defRPr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886" y="1905000"/>
            <a:ext cx="7438355" cy="4087427"/>
          </a:xfrm>
        </p:spPr>
        <p:txBody>
          <a:bodyPr/>
          <a:lstStyle>
            <a:lvl2pPr marL="288036" indent="-137160">
              <a:buFont typeface="Wingdings" panose="05000000000000000000" pitchFamily="2" charset="2"/>
              <a:buChar char="§"/>
              <a:defRPr/>
            </a:lvl2pPr>
            <a:lvl3pPr marL="425196" indent="-137160">
              <a:buFont typeface="Arial" panose="020B0604020202020204" pitchFamily="34" charset="0"/>
              <a:buChar char="•"/>
              <a:defRPr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FC5F6-F338-4AE4-BB23-26385BCFC423}" type="datetimeFigureOut">
              <a:rPr lang="en-US" dirty="0"/>
              <a:t>4/8/2025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2020D-B537-4845-BA08-624A8196CC52}" type="slidenum">
              <a:rPr lang="de-DE" altLang="de-DE" smtClean="0"/>
              <a:pPr/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8815122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alt auf zwei Spal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540453" y="523783"/>
            <a:ext cx="7413788" cy="117263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2996" y="1958604"/>
            <a:ext cx="3703320" cy="398499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80933" y="1958604"/>
            <a:ext cx="3573308" cy="398499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B4D41-86C1-4908-B66A-0B50CEB3BF29}" type="datetimeFigureOut">
              <a:rPr lang="en-US" dirty="0"/>
              <a:t>4/8/2025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2020D-B537-4845-BA08-624A8196CC52}" type="slidenum">
              <a:rPr lang="de-DE" altLang="de-DE" smtClean="0"/>
              <a:pPr/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0019162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Inhalt Vergleich auf zwei Spal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540453" y="514905"/>
            <a:ext cx="7413788" cy="120880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2995" y="2036697"/>
            <a:ext cx="3551846" cy="545636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1500" b="0" cap="all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0453" y="2582334"/>
            <a:ext cx="3554389" cy="35644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99852" y="2036698"/>
            <a:ext cx="3554389" cy="554407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1500" b="0" cap="all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397310" y="2582334"/>
            <a:ext cx="3556931" cy="35644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26E2C-56C1-4E0D-A793-0088A7FDD37E}" type="datetimeFigureOut">
              <a:rPr lang="en-US" dirty="0"/>
              <a:t>4/8/2025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2020D-B537-4845-BA08-624A8196CC52}" type="slidenum">
              <a:rPr lang="de-DE" altLang="de-DE" smtClean="0"/>
              <a:pPr/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3244455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nhalt mit Überschrift - vertik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1FCCE766-5E8A-C903-BB36-DB9A126765E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580"/>
          <a:stretch/>
        </p:blipFill>
        <p:spPr>
          <a:xfrm>
            <a:off x="1" y="0"/>
            <a:ext cx="2626242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3267" y="731520"/>
            <a:ext cx="6777192" cy="5257800"/>
          </a:xfrm>
        </p:spPr>
        <p:txBody>
          <a:bodyPr/>
          <a:lstStyle>
            <a:lvl2pPr marL="288036" indent="-137160">
              <a:buFont typeface="Wingdings" panose="05000000000000000000" pitchFamily="2" charset="2"/>
              <a:buChar char="§"/>
              <a:defRPr/>
            </a:lvl2pPr>
            <a:lvl3pPr marL="425196" indent="-137160">
              <a:buFont typeface="Arial" panose="020B0604020202020204" pitchFamily="34" charset="0"/>
              <a:buChar char="•"/>
              <a:defRPr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fld id="{32ABBEA6-7C60-4B02-AE87-00D78D8422AF}" type="datetimeFigureOut">
              <a:rPr lang="en-US" dirty="0"/>
              <a:t>4/8/2025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73736" y="6459786"/>
            <a:ext cx="3912864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086601" y="6459786"/>
            <a:ext cx="893859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172020D-B537-4845-BA08-624A8196CC52}" type="slidenum">
              <a:rPr lang="de-DE" altLang="de-DE" smtClean="0"/>
              <a:pPr/>
              <a:t>‹#›</a:t>
            </a:fld>
            <a:endParaRPr lang="de-DE" altLang="de-DE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FB057C7B-2311-DBEE-031E-D6A71E079F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6477" y="674930"/>
            <a:ext cx="894445" cy="609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6654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jp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 descr="Ein Bild, das Nachthimmel enthält.&#10;&#10;Automatisch generierte Beschreibung">
            <a:extLst>
              <a:ext uri="{FF2B5EF4-FFF2-40B4-BE49-F238E27FC236}">
                <a16:creationId xmlns:a16="http://schemas.microsoft.com/office/drawing/2014/main" id="{6C9E223E-C91E-9BCF-4F7F-719F3D0BF34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5419917"/>
            <a:ext cx="9144000" cy="1471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5886" y="570066"/>
            <a:ext cx="7475220" cy="11382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de-DE" dirty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0453" y="1850252"/>
            <a:ext cx="7450654" cy="4151052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453" y="6464722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02.12.2021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 cap="all" baseline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70222" y="6451095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88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172020D-B537-4845-BA08-624A8196CC52}" type="slidenum">
              <a:rPr lang="de-DE" altLang="de-DE" smtClean="0"/>
              <a:pPr/>
              <a:t>‹#›</a:t>
            </a:fld>
            <a:endParaRPr lang="de-DE" altLang="de-DE"/>
          </a:p>
        </p:txBody>
      </p:sp>
      <p:cxnSp>
        <p:nvCxnSpPr>
          <p:cNvPr id="10" name="Straight Connector 9"/>
          <p:cNvCxnSpPr/>
          <p:nvPr/>
        </p:nvCxnSpPr>
        <p:spPr>
          <a:xfrm>
            <a:off x="515886" y="1740227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Grafik 7">
            <a:extLst>
              <a:ext uri="{FF2B5EF4-FFF2-40B4-BE49-F238E27FC236}">
                <a16:creationId xmlns:a16="http://schemas.microsoft.com/office/drawing/2014/main" id="{9CBD3469-899F-832E-A890-E6E1679E68D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116477" y="674930"/>
            <a:ext cx="894445" cy="609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39125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</p:sldLayoutIdLst>
  <p:txStyles>
    <p:titleStyle>
      <a:lvl1pPr algn="l" defTabSz="685800" rtl="0" eaLnBrk="1" latinLnBrk="0" hangingPunct="1">
        <a:lnSpc>
          <a:spcPct val="85000"/>
        </a:lnSpc>
        <a:spcBef>
          <a:spcPct val="0"/>
        </a:spcBef>
        <a:buNone/>
        <a:defRPr sz="3000" kern="1200" spc="-38" baseline="0">
          <a:solidFill>
            <a:srgbClr val="123D8C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68580" indent="-68580" algn="l" defTabSz="685800" rtl="0" eaLnBrk="1" latinLnBrk="0" hangingPunct="1">
        <a:lnSpc>
          <a:spcPct val="90000"/>
        </a:lnSpc>
        <a:spcBef>
          <a:spcPts val="900"/>
        </a:spcBef>
        <a:spcAft>
          <a:spcPts val="15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1500" kern="1200">
          <a:solidFill>
            <a:srgbClr val="54545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288036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Wingdings" panose="05000000000000000000" pitchFamily="2" charset="2"/>
        <a:buChar char="§"/>
        <a:defRPr sz="1350" kern="1200">
          <a:solidFill>
            <a:srgbClr val="54545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425196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Arial" panose="020B0604020202020204" pitchFamily="34" charset="0"/>
        <a:buChar char="•"/>
        <a:defRPr sz="1050" kern="1200">
          <a:solidFill>
            <a:srgbClr val="54545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562356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rgbClr val="54545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699516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Trebuchet MS" panose="020B0603020202020204" pitchFamily="34" charset="0"/>
          <a:ea typeface="+mn-ea"/>
          <a:cs typeface="+mn-cs"/>
        </a:defRPr>
      </a:lvl5pPr>
      <a:lvl6pPr marL="82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97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12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27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 descr="Ein Bild, das Nachthimmel enthält.&#10;&#10;Automatisch generierte Beschreibung">
            <a:extLst>
              <a:ext uri="{FF2B5EF4-FFF2-40B4-BE49-F238E27FC236}">
                <a16:creationId xmlns:a16="http://schemas.microsoft.com/office/drawing/2014/main" id="{60B69B8E-7302-03E4-1535-4DB4F36135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633" y="5326916"/>
            <a:ext cx="9144000" cy="1564002"/>
          </a:xfrm>
          <a:prstGeom prst="rect">
            <a:avLst/>
          </a:prstGeom>
        </p:spPr>
      </p:pic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28650" y="665825"/>
            <a:ext cx="7354062" cy="53177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0"/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847FEE-3083-4C7E-A4DB-3EF8F9CD7984}" type="datetimeFigureOut">
              <a:rPr lang="de-DE" smtClean="0"/>
              <a:t>08.04.2025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>
                <a:solidFill>
                  <a:schemeClr val="bg1"/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60BB16-85B7-4008-A68C-BDF450E37703}" type="slidenum">
              <a:rPr lang="de-DE" smtClean="0"/>
              <a:t>‹#›</a:t>
            </a:fld>
            <a:endParaRPr lang="de-DE"/>
          </a:p>
        </p:txBody>
      </p:sp>
      <p:sp>
        <p:nvSpPr>
          <p:cNvPr id="16" name="Date Placeholder 3"/>
          <p:cNvSpPr txBox="1">
            <a:spLocks/>
          </p:cNvSpPr>
          <p:nvPr/>
        </p:nvSpPr>
        <p:spPr>
          <a:xfrm>
            <a:off x="540453" y="6464722"/>
            <a:ext cx="1854203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l" defTabSz="457200" rtl="0" eaLnBrk="1" latinLnBrk="0" hangingPunct="1">
              <a:defRPr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624D31-43A5-475A-80CF-332C9F6DCF35}" type="datetimeFigureOut">
              <a:rPr kumimoji="0" lang="en-US" sz="675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4/8/2025</a:t>
            </a:fld>
            <a:endParaRPr kumimoji="0" lang="en-US" sz="675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Slide Number Placeholder 5"/>
          <p:cNvSpPr txBox="1">
            <a:spLocks/>
          </p:cNvSpPr>
          <p:nvPr/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AB73BC-B049-4115-A692-8D63A059BFB8}" type="slidenum">
              <a:rPr kumimoji="0" lang="en-US" sz="788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788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3125F7E1-FE45-E659-2D4C-FDC0F0DD8F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6477" y="674930"/>
            <a:ext cx="894445" cy="609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367553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None/>
        <a:defRPr sz="1500" b="0" kern="1200">
          <a:solidFill>
            <a:srgbClr val="545454"/>
          </a:solidFill>
          <a:effectLst/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" panose="05000000000000000000" pitchFamily="2" charset="2"/>
        <a:buChar char="§"/>
        <a:defRPr sz="1350" kern="1200">
          <a:solidFill>
            <a:srgbClr val="54545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rgbClr val="54545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Courier New" panose="02070309020205020404" pitchFamily="49" charset="0"/>
        <a:buChar char="o"/>
        <a:defRPr sz="900" kern="1200">
          <a:solidFill>
            <a:srgbClr val="54545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 eaLnBrk="1" hangingPunct="1"/>
            <a:r>
              <a:rPr lang="sk" sz="1800" b="0" i="0" u="none" baseline="0" dirty="0"/>
              <a:t>Ako postupovať v súdnych konaniach, v ktorých sa namieta</a:t>
            </a:r>
            <a:br>
              <a:rPr lang="sk" sz="1800" dirty="0"/>
            </a:br>
            <a:r>
              <a:rPr lang="sk" sz="1800" b="0" i="0" u="none" baseline="0" dirty="0"/>
              <a:t>porušovanie právnych predpisov EÚ o posudzovaní vplyvov na životné prostredie</a:t>
            </a:r>
          </a:p>
        </p:txBody>
      </p:sp>
      <p:sp>
        <p:nvSpPr>
          <p:cNvPr id="2051" name="Inhaltsplatzhalter 4"/>
          <p:cNvSpPr>
            <a:spLocks noGrp="1"/>
          </p:cNvSpPr>
          <p:nvPr>
            <p:ph idx="1"/>
          </p:nvPr>
        </p:nvSpPr>
        <p:spPr>
          <a:xfrm>
            <a:off x="755576" y="1989138"/>
            <a:ext cx="8064896" cy="4114800"/>
          </a:xfrm>
        </p:spPr>
        <p:txBody>
          <a:bodyPr>
            <a:normAutofit fontScale="92500" lnSpcReduction="20000"/>
          </a:bodyPr>
          <a:lstStyle/>
          <a:p>
            <a:pPr algn="l" rtl="0" eaLnBrk="1" hangingPunct="1">
              <a:buFont typeface="Wingdings" panose="05000000000000000000" pitchFamily="2" charset="2"/>
              <a:buNone/>
            </a:pPr>
            <a:r>
              <a:rPr lang="sk" b="0" i="0" u="none" baseline="0"/>
              <a:t>	</a:t>
            </a:r>
          </a:p>
          <a:p>
            <a:pPr algn="l" rtl="0" eaLnBrk="1" hangingPunct="1">
              <a:buFont typeface="Wingdings" panose="05000000000000000000" pitchFamily="2" charset="2"/>
              <a:buNone/>
            </a:pPr>
            <a:endParaRPr lang="sk" altLang="de-DE" b="1" dirty="0"/>
          </a:p>
          <a:p>
            <a:pPr algn="ctr" rtl="0" eaLnBrk="1" hangingPunct="1">
              <a:buFont typeface="Wingdings" panose="05000000000000000000" pitchFamily="2" charset="2"/>
              <a:buNone/>
            </a:pPr>
            <a:endParaRPr lang="sk" altLang="de-DE" sz="2400" b="1" u="sng" dirty="0"/>
          </a:p>
          <a:p>
            <a:pPr algn="ctr" rtl="0" eaLnBrk="1" hangingPunct="1">
              <a:buFont typeface="Wingdings" panose="05000000000000000000" pitchFamily="2" charset="2"/>
              <a:buNone/>
            </a:pPr>
            <a:r>
              <a:rPr lang="sk" sz="2400" b="1" i="0" u="sng" baseline="0"/>
              <a:t>Prípadová štúdia týkajúca sa vykonávania</a:t>
            </a:r>
          </a:p>
          <a:p>
            <a:pPr algn="ctr" rtl="0" eaLnBrk="1" hangingPunct="1">
              <a:buFont typeface="Wingdings" panose="05000000000000000000" pitchFamily="2" charset="2"/>
              <a:buNone/>
            </a:pPr>
            <a:r>
              <a:rPr lang="sk" sz="2400" b="1" i="0" u="sng" baseline="0"/>
              <a:t> smernice SEA</a:t>
            </a:r>
          </a:p>
          <a:p>
            <a:pPr algn="ctr" rtl="0" eaLnBrk="1" hangingPunct="1">
              <a:buNone/>
            </a:pPr>
            <a:endParaRPr lang="sk" altLang="de-DE" sz="1400" b="1" dirty="0"/>
          </a:p>
          <a:p>
            <a:pPr algn="ctr" rtl="0" eaLnBrk="1" hangingPunct="1">
              <a:buNone/>
            </a:pPr>
            <a:endParaRPr lang="sk" altLang="de-DE" sz="1400" b="1" dirty="0"/>
          </a:p>
          <a:p>
            <a:pPr algn="ctr" rtl="0" eaLnBrk="1" hangingPunct="1">
              <a:buNone/>
            </a:pPr>
            <a:endParaRPr lang="sk" altLang="de-DE" sz="1400" b="1" dirty="0"/>
          </a:p>
          <a:p>
            <a:pPr algn="ctr" rtl="0" eaLnBrk="1" hangingPunct="1">
              <a:buNone/>
            </a:pPr>
            <a:r>
              <a:rPr lang="sk" sz="1400" b="1" i="0" u="none" baseline="0"/>
              <a:t>Dr. Matthias Keller,</a:t>
            </a:r>
          </a:p>
          <a:p>
            <a:pPr algn="ctr" rtl="0" eaLnBrk="1" hangingPunct="1">
              <a:buNone/>
            </a:pPr>
            <a:r>
              <a:rPr lang="sk" sz="1400" b="1" i="0" u="none" baseline="0"/>
              <a:t>  Predseda Správneho súdu Aachen</a:t>
            </a:r>
            <a:endParaRPr lang="sk" altLang="de-DE" sz="1400" b="1" dirty="0"/>
          </a:p>
          <a:p>
            <a:pPr algn="l" rtl="0" eaLnBrk="1" hangingPunct="1">
              <a:buFont typeface="Wingdings" panose="05000000000000000000" pitchFamily="2" charset="2"/>
              <a:buNone/>
            </a:pPr>
            <a:r>
              <a:rPr lang="sk" sz="3200" b="0" i="0" u="none" baseline="0"/>
              <a:t> </a:t>
            </a:r>
            <a:endParaRPr lang="sk" altLang="de-DE" sz="3200" b="1" dirty="0"/>
          </a:p>
          <a:p>
            <a:pPr algn="l" rtl="0" eaLnBrk="1" hangingPunct="1">
              <a:buFont typeface="Wingdings" panose="05000000000000000000" pitchFamily="2" charset="2"/>
              <a:buNone/>
            </a:pPr>
            <a:endParaRPr lang="sk" altLang="de-DE" sz="1400" b="1" dirty="0"/>
          </a:p>
          <a:p>
            <a:pPr algn="l" rtl="0" eaLnBrk="1" hangingPunct="1">
              <a:buFont typeface="Wingdings" panose="05000000000000000000" pitchFamily="2" charset="2"/>
              <a:buNone/>
            </a:pPr>
            <a:r>
              <a:rPr lang="sk" sz="1400" b="0" i="0" u="none" baseline="0"/>
              <a:t>	</a:t>
            </a:r>
            <a:endParaRPr lang="sk" altLang="de-DE" sz="1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30E0E4-0C86-8A36-0BAC-1B7E16178E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471E15D5-B06F-2A5D-3B49-B0DF465DAA5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27088" y="765175"/>
            <a:ext cx="7705352" cy="838200"/>
          </a:xfrm>
        </p:spPr>
        <p:txBody>
          <a:bodyPr>
            <a:normAutofit fontScale="90000"/>
          </a:bodyPr>
          <a:lstStyle/>
          <a:p>
            <a:pPr algn="l" rtl="0"/>
            <a:r>
              <a:rPr lang="sk" sz="2800" b="1" i="0" u="none" baseline="0">
                <a:latin typeface="+mj-lt"/>
                <a:ea typeface="+mj-ea"/>
                <a:cs typeface="+mj-cs"/>
              </a:rPr>
              <a:t>B. Merito veci </a:t>
            </a:r>
            <a:br>
              <a:rPr lang="sk" sz="2800" b="1">
                <a:latin typeface="+mj-lt"/>
                <a:ea typeface="+mj-ea"/>
                <a:cs typeface="+mj-cs"/>
              </a:rPr>
            </a:br>
            <a:r>
              <a:rPr lang="sk" sz="2800" b="1" i="0" u="none" baseline="0">
                <a:latin typeface="+mj-lt"/>
                <a:ea typeface="+mj-ea"/>
                <a:cs typeface="+mj-cs"/>
              </a:rPr>
              <a:t>b) Územný plán je z hmotnoprávneho hľadiska nezákonný.</a:t>
            </a:r>
            <a:endParaRPr lang="sk" altLang="de-DE" dirty="0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7B6EBD5F-D944-F085-850D-12B9689377F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5025" y="1981200"/>
            <a:ext cx="8129463" cy="4114800"/>
          </a:xfrm>
        </p:spPr>
        <p:txBody>
          <a:bodyPr/>
          <a:lstStyle/>
          <a:p>
            <a:pPr marL="0" indent="0" algn="l" rtl="0">
              <a:buNone/>
            </a:pPr>
            <a:endParaRPr lang="sk" altLang="de-DE" dirty="0"/>
          </a:p>
          <a:p>
            <a:pPr marL="0" indent="0" algn="l" rtl="0">
              <a:buNone/>
            </a:pPr>
            <a:r>
              <a:rPr lang="sk" sz="2400" b="0" i="0" u="none" baseline="0"/>
              <a:t>	Spravidla,</a:t>
            </a:r>
          </a:p>
          <a:p>
            <a:pPr marL="0" indent="0" algn="l" rtl="0">
              <a:buNone/>
            </a:pPr>
            <a:endParaRPr lang="sk" altLang="de-DE" sz="2400" dirty="0"/>
          </a:p>
          <a:p>
            <a:pPr marL="0" indent="0" algn="l" rtl="0">
              <a:buNone/>
            </a:pPr>
            <a:r>
              <a:rPr lang="sk" sz="2400" b="0" i="0" u="none" baseline="0"/>
              <a:t>	</a:t>
            </a:r>
            <a:r>
              <a:rPr lang="sk" sz="2400" b="1" i="0" u="none" baseline="0">
                <a:solidFill>
                  <a:srgbClr val="00B050"/>
                </a:solidFill>
              </a:rPr>
              <a:t>akty plánovania</a:t>
            </a:r>
            <a:r>
              <a:rPr lang="sk" sz="2400" b="0" i="0" u="none" baseline="0">
                <a:solidFill>
                  <a:srgbClr val="00B050"/>
                </a:solidFill>
              </a:rPr>
              <a:t> </a:t>
            </a:r>
            <a:r>
              <a:rPr lang="sk" sz="2400" b="1" i="0" u="none" baseline="0">
                <a:solidFill>
                  <a:srgbClr val="00B050"/>
                </a:solidFill>
              </a:rPr>
              <a:t>musia „riešiť problémy“.</a:t>
            </a:r>
          </a:p>
          <a:p>
            <a:pPr marL="0" indent="0" algn="l" rtl="0">
              <a:buNone/>
            </a:pPr>
            <a:endParaRPr lang="sk" altLang="de-DE" sz="2400" dirty="0"/>
          </a:p>
          <a:p>
            <a:pPr marL="0" indent="0" algn="l" rtl="0">
              <a:buNone/>
            </a:pPr>
            <a:r>
              <a:rPr lang="sk" sz="2400" b="0" i="0" u="none" baseline="0"/>
              <a:t>	Preto, </a:t>
            </a:r>
          </a:p>
          <a:p>
            <a:pPr marL="0" indent="0" algn="l" rtl="0">
              <a:buNone/>
            </a:pPr>
            <a:r>
              <a:rPr lang="sk" sz="2400" b="0" i="0" u="none" baseline="0"/>
              <a:t>	zvyčajne ide o </a:t>
            </a:r>
            <a:r>
              <a:rPr lang="sk" sz="2400" b="0" i="0" u="none" baseline="0">
                <a:solidFill>
                  <a:srgbClr val="FF0000"/>
                </a:solidFill>
              </a:rPr>
              <a:t>prípad nezákonnosti</a:t>
            </a:r>
            <a:r>
              <a:rPr lang="sk" sz="2400" b="0" i="0" u="none" baseline="0"/>
              <a:t>, </a:t>
            </a:r>
          </a:p>
          <a:p>
            <a:pPr marL="0" indent="0" algn="l" rtl="0">
              <a:buNone/>
            </a:pPr>
            <a:r>
              <a:rPr lang="sk" sz="2400" b="0" i="0" u="none" baseline="0"/>
              <a:t>	ak sa v pláne počíta s činnosťami,  </a:t>
            </a:r>
          </a:p>
          <a:p>
            <a:pPr marL="0" indent="0" algn="l" rtl="0">
              <a:buNone/>
            </a:pPr>
            <a:r>
              <a:rPr lang="sk" sz="2400" b="0" i="0" u="none" baseline="0"/>
              <a:t>	ktoré neskôr </a:t>
            </a:r>
            <a:r>
              <a:rPr lang="sk" sz="2400" b="0" i="0" u="none" baseline="0">
                <a:solidFill>
                  <a:srgbClr val="FF0000"/>
                </a:solidFill>
              </a:rPr>
              <a:t>poškodia obyvateľov</a:t>
            </a:r>
            <a:r>
              <a:rPr lang="sk" sz="2400" b="0" i="0" u="none" baseline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461858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0CAA4817-FF0E-4812-8DA4-80AC9EDB395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sk" altLang="de-DE"/>
          </a:p>
        </p:txBody>
      </p:sp>
      <p:sp>
        <p:nvSpPr>
          <p:cNvPr id="13315" name="Rectangle 3">
            <a:extLst>
              <a:ext uri="{FF2B5EF4-FFF2-40B4-BE49-F238E27FC236}">
                <a16:creationId xmlns:a16="http://schemas.microsoft.com/office/drawing/2014/main" id="{8711C001-B7B2-4C11-942A-72B8928B8F39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l" rtl="0">
              <a:buFont typeface="Wingdings" panose="05000000000000000000" pitchFamily="2" charset="2"/>
              <a:buNone/>
            </a:pPr>
            <a:endParaRPr lang="sk" altLang="de-DE"/>
          </a:p>
          <a:p>
            <a:pPr algn="l" rtl="0">
              <a:buFont typeface="Wingdings" panose="05000000000000000000" pitchFamily="2" charset="2"/>
              <a:buNone/>
            </a:pPr>
            <a:endParaRPr lang="sk" altLang="de-DE"/>
          </a:p>
          <a:p>
            <a:pPr algn="ctr" rtl="0">
              <a:buFont typeface="Wingdings" panose="05000000000000000000" pitchFamily="2" charset="2"/>
              <a:buNone/>
            </a:pPr>
            <a:r>
              <a:rPr lang="sk" sz="3600" b="0" i="0" u="none" baseline="0"/>
              <a:t>Ďakujem </a:t>
            </a:r>
          </a:p>
          <a:p>
            <a:pPr algn="ctr" rtl="0">
              <a:buFont typeface="Wingdings" panose="05000000000000000000" pitchFamily="2" charset="2"/>
              <a:buNone/>
            </a:pPr>
            <a:endParaRPr lang="sk" altLang="de-DE" sz="3600"/>
          </a:p>
          <a:p>
            <a:pPr algn="ctr" rtl="0">
              <a:buFont typeface="Wingdings" panose="05000000000000000000" pitchFamily="2" charset="2"/>
              <a:buNone/>
            </a:pPr>
            <a:r>
              <a:rPr lang="sk" sz="3600" b="0" i="0" u="none" baseline="0"/>
              <a:t>Vám za pozornosť! </a:t>
            </a:r>
          </a:p>
        </p:txBody>
      </p:sp>
    </p:spTree>
    <p:extLst>
      <p:ext uri="{BB962C8B-B14F-4D97-AF65-F5344CB8AC3E}">
        <p14:creationId xmlns:p14="http://schemas.microsoft.com/office/powerpoint/2010/main" val="34756643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827088" y="765175"/>
            <a:ext cx="7848600" cy="838200"/>
          </a:xfrm>
        </p:spPr>
        <p:txBody>
          <a:bodyPr/>
          <a:lstStyle/>
          <a:p>
            <a:pPr algn="l" rtl="0"/>
            <a:r>
              <a:rPr lang="sk" sz="1200" b="1" i="0" u="none" baseline="0"/>
              <a:t>Prípadová štúdia Dr. Matthiasa Kellera, Aachen</a:t>
            </a:r>
            <a:br>
              <a:rPr lang="sk" sz="1200" b="1"/>
            </a:br>
            <a:br>
              <a:rPr lang="sk" sz="1200" b="1"/>
            </a:br>
            <a:r>
              <a:rPr lang="sk" sz="1200" b="1" i="0" u="none" baseline="0"/>
              <a:t> </a:t>
            </a:r>
            <a:r>
              <a:rPr lang="sk" sz="1200" b="0" i="0" u="none" baseline="0"/>
              <a:t>	</a:t>
            </a:r>
            <a:r>
              <a:rPr lang="sk" b="0" i="0" u="none" baseline="0"/>
              <a:t>Vec: „Super Supermarket“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965E3AB1-4DF7-4ADE-90B5-30FFAA501B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9448" y="2205264"/>
            <a:ext cx="4968552" cy="2430488"/>
          </a:xfrm>
          <a:prstGeom prst="rect">
            <a:avLst/>
          </a:prstGeom>
        </p:spPr>
      </p:pic>
      <p:sp>
        <p:nvSpPr>
          <p:cNvPr id="3" name="Rechteck 2">
            <a:extLst>
              <a:ext uri="{FF2B5EF4-FFF2-40B4-BE49-F238E27FC236}">
                <a16:creationId xmlns:a16="http://schemas.microsoft.com/office/drawing/2014/main" id="{BEE026CA-5D18-4E63-A3F8-3074EC9CEA76}"/>
              </a:ext>
            </a:extLst>
          </p:cNvPr>
          <p:cNvSpPr/>
          <p:nvPr/>
        </p:nvSpPr>
        <p:spPr>
          <a:xfrm>
            <a:off x="2286000" y="4725144"/>
            <a:ext cx="4572000" cy="24622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 rtl="0"/>
            <a:r>
              <a:rPr lang="sk" sz="1000" b="0" i="0" u="none" baseline="0"/>
              <a:t>©CopyrightSuper Supermarkets. Všetky práva vyhradené.</a:t>
            </a:r>
            <a:endParaRPr lang="sk" sz="1000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AA9FD801-D904-46D1-A0FE-1E7079DDA67F}"/>
              </a:ext>
            </a:extLst>
          </p:cNvPr>
          <p:cNvSpPr txBox="1"/>
          <p:nvPr/>
        </p:nvSpPr>
        <p:spPr>
          <a:xfrm>
            <a:off x="1619672" y="5237641"/>
            <a:ext cx="55452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sk" sz="1200" b="1" i="0" u="none" baseline="0"/>
              <a:t>Upozornenie:</a:t>
            </a:r>
          </a:p>
          <a:p>
            <a:pPr algn="l" rtl="0"/>
            <a:r>
              <a:rPr lang="sk" sz="1200" b="0" i="0" u="none" baseline="0"/>
              <a:t>Scenár tejto veci nemá nič spoločné s vyššie uvedeným americkým reťazcom</a:t>
            </a:r>
            <a:endParaRPr lang="sk" sz="1200" dirty="0"/>
          </a:p>
          <a:p>
            <a:pPr algn="l" rtl="0"/>
            <a:r>
              <a:rPr lang="sk" sz="1200" b="0" i="0" u="none" baseline="0"/>
              <a:t>„Super Supermarkets“, ale vychádza z nemeckého prípadu, o ktorom som rozhodoval.</a:t>
            </a:r>
          </a:p>
          <a:p>
            <a:pPr algn="l" rtl="0"/>
            <a:r>
              <a:rPr lang="sk" sz="1200" b="0" i="0" u="none" baseline="0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6625262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sk" b="1" i="0" u="none" baseline="0"/>
              <a:t>Štruktúra prípadovej štúdie </a:t>
            </a:r>
          </a:p>
        </p:txBody>
      </p:sp>
      <p:sp>
        <p:nvSpPr>
          <p:cNvPr id="512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k" altLang="de-DE" dirty="0"/>
          </a:p>
          <a:p>
            <a:pPr algn="l" rtl="0">
              <a:buFont typeface="Wingdings" panose="05000000000000000000" pitchFamily="2" charset="2"/>
              <a:buNone/>
            </a:pPr>
            <a:endParaRPr lang="sk" altLang="de-DE" dirty="0"/>
          </a:p>
          <a:p>
            <a:pPr algn="l" rtl="0"/>
            <a:r>
              <a:rPr lang="sk" sz="4000" b="0" i="0" u="none" baseline="0"/>
              <a:t> O prípustnosti</a:t>
            </a:r>
          </a:p>
          <a:p>
            <a:pPr algn="l" rtl="0">
              <a:buFont typeface="Wingdings" panose="05000000000000000000" pitchFamily="2" charset="2"/>
              <a:buNone/>
            </a:pPr>
            <a:endParaRPr lang="sk" altLang="de-DE" sz="4000" dirty="0"/>
          </a:p>
          <a:p>
            <a:pPr algn="l" rtl="0"/>
            <a:r>
              <a:rPr lang="sk" sz="4000" b="0" i="0" u="none" baseline="0"/>
              <a:t> O veci samej</a:t>
            </a:r>
          </a:p>
          <a:p>
            <a:pPr lvl="1" algn="l" rtl="0"/>
            <a:endParaRPr lang="sk" altLang="de-DE" dirty="0"/>
          </a:p>
          <a:p>
            <a:pPr lvl="1" algn="l" rtl="0">
              <a:buFontTx/>
              <a:buNone/>
            </a:pPr>
            <a:endParaRPr lang="sk" altLang="de-DE" dirty="0"/>
          </a:p>
          <a:p>
            <a:pPr lvl="1" algn="l" rtl="0"/>
            <a:endParaRPr lang="sk" altLang="de-DE" dirty="0"/>
          </a:p>
          <a:p>
            <a:pPr lvl="1" algn="l" rtl="0"/>
            <a:endParaRPr lang="sk" altLang="de-DE" dirty="0"/>
          </a:p>
          <a:p>
            <a:pPr lvl="1" algn="l" rtl="0"/>
            <a:endParaRPr lang="sk" altLang="de-DE" dirty="0"/>
          </a:p>
          <a:p>
            <a:pPr lvl="1" algn="l" rtl="0">
              <a:buFontTx/>
              <a:buNone/>
            </a:pPr>
            <a:endParaRPr lang="sk" altLang="de-DE" dirty="0"/>
          </a:p>
        </p:txBody>
      </p:sp>
    </p:spTree>
    <p:extLst>
      <p:ext uri="{BB962C8B-B14F-4D97-AF65-F5344CB8AC3E}">
        <p14:creationId xmlns:p14="http://schemas.microsoft.com/office/powerpoint/2010/main" val="24468711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A0BF35C-F8AC-4AC0-9088-C7D3A53889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k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6A94E72-7538-40EF-A563-3E8FFBCCE2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k" dirty="0"/>
          </a:p>
          <a:p>
            <a:endParaRPr lang="sk" dirty="0"/>
          </a:p>
          <a:p>
            <a:endParaRPr lang="sk" dirty="0"/>
          </a:p>
          <a:p>
            <a:endParaRPr lang="sk" dirty="0"/>
          </a:p>
          <a:p>
            <a:pPr algn="l" rtl="0"/>
            <a:r>
              <a:rPr lang="sk" sz="4000" b="0" i="0" u="none" baseline="0"/>
              <a:t>A. Prípustnosť</a:t>
            </a:r>
            <a:endParaRPr lang="sk" sz="4000" dirty="0"/>
          </a:p>
        </p:txBody>
      </p:sp>
    </p:spTree>
    <p:extLst>
      <p:ext uri="{BB962C8B-B14F-4D97-AF65-F5344CB8AC3E}">
        <p14:creationId xmlns:p14="http://schemas.microsoft.com/office/powerpoint/2010/main" val="20174045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E72C7E4A-6EDC-4CEA-8968-F83B12EF0C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27088" y="765175"/>
            <a:ext cx="7777162" cy="838200"/>
          </a:xfrm>
        </p:spPr>
        <p:txBody>
          <a:bodyPr/>
          <a:lstStyle/>
          <a:p>
            <a:pPr algn="l" rtl="0"/>
            <a:r>
              <a:rPr lang="sk" sz="2400" b="0" i="0" u="none" baseline="0"/>
              <a:t>A. Prípustnosť </a:t>
            </a:r>
            <a:br>
              <a:rPr lang="sk" sz="2400"/>
            </a:br>
            <a:r>
              <a:rPr lang="sk" sz="2400" b="0" i="0" u="none" baseline="0"/>
              <a:t>a</a:t>
            </a:r>
            <a:r>
              <a:rPr lang="sk" sz="2400" b="1" i="0" u="none" baseline="0"/>
              <a:t>) Územný plán = preskúmateľný správny akt?</a:t>
            </a:r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3EA6004E-CB05-4E7A-9749-08C9BBDF396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39553" y="1844824"/>
            <a:ext cx="7848872" cy="4251176"/>
          </a:xfrm>
        </p:spPr>
        <p:txBody>
          <a:bodyPr>
            <a:normAutofit fontScale="85000" lnSpcReduction="20000"/>
          </a:bodyPr>
          <a:lstStyle/>
          <a:p>
            <a:pPr marL="381000" indent="-381000" algn="l" rtl="0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sk" sz="1800" b="0" i="0" u="none" baseline="0"/>
              <a:t>Vo všetkých členských štátoch a EÚ podliehajú „správne akty“ súdnemu preskúmaniu. Bežne používaná definícia v tomto kontexte je:</a:t>
            </a:r>
          </a:p>
          <a:p>
            <a:pPr marL="381000" indent="-381000" algn="l" rtl="0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sk" sz="1800" b="0" i="0" u="none" baseline="0"/>
              <a:t>	</a:t>
            </a:r>
          </a:p>
          <a:p>
            <a:pPr marL="381000" indent="-381000" algn="l" rtl="0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sk" sz="1800" b="0" i="0" u="none" baseline="0"/>
              <a:t>		„Správny akt znamená akékoľvek opatrenie individuálneho rozsahu, 	</a:t>
            </a:r>
          </a:p>
          <a:p>
            <a:pPr marL="381000" indent="-381000" algn="l" rtl="0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sk" sz="1800" b="0" i="0" u="none" baseline="0"/>
              <a:t>		ktoré prijme orgán verejnej moci a </a:t>
            </a:r>
          </a:p>
          <a:p>
            <a:pPr marL="381000" indent="-381000" algn="l" rtl="0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sk" sz="1800" b="0" i="0" u="none" baseline="0"/>
              <a:t>		ktoré má právne záväzné účinky smerom navonok.“ </a:t>
            </a:r>
          </a:p>
          <a:p>
            <a:pPr marL="381000" indent="-381000" algn="l" rtl="0">
              <a:lnSpc>
                <a:spcPct val="80000"/>
              </a:lnSpc>
              <a:buFont typeface="Wingdings" panose="05000000000000000000" pitchFamily="2" charset="2"/>
              <a:buNone/>
            </a:pPr>
            <a:endParaRPr lang="sk" altLang="de-DE" sz="1800" dirty="0"/>
          </a:p>
          <a:p>
            <a:pPr marL="381000" indent="-381000" algn="l" rtl="0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sk" sz="1800" b="0" i="0" u="none" baseline="0"/>
              <a:t>Môj názor: </a:t>
            </a:r>
          </a:p>
          <a:p>
            <a:pPr marL="381000" indent="-381000" algn="l" rtl="0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sk" sz="1800" b="0" i="0" u="none" baseline="0"/>
              <a:t>	</a:t>
            </a:r>
          </a:p>
          <a:p>
            <a:pPr marL="381000" indent="-381000" algn="l" rtl="0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sk" sz="1800" b="0" i="0" u="none" baseline="0"/>
              <a:t>	Vzhľadom na článok 9 Aarhuského dohovoru (Prístup k spravodlivosti)</a:t>
            </a:r>
          </a:p>
          <a:p>
            <a:pPr marL="381000" indent="-381000" algn="l" rtl="0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sk" sz="1800" b="0" i="0" u="none" baseline="0"/>
              <a:t>	a článok 47 Charty EÚ (Právo na účinný prostriedok nápravy) </a:t>
            </a:r>
          </a:p>
          <a:p>
            <a:pPr marL="381000" indent="-381000" algn="l" rtl="0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sk" sz="1800" b="0" i="0" u="none" baseline="0"/>
              <a:t>	napadnutý územný plán musí byť klasifikovaný ako</a:t>
            </a:r>
          </a:p>
          <a:p>
            <a:pPr marL="381000" indent="-381000" algn="ctr" rtl="0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sk" sz="1800" b="0" i="0" u="none" baseline="0"/>
              <a:t>	</a:t>
            </a:r>
            <a:r>
              <a:rPr lang="sk" sz="1800" b="1" i="0" u="none" baseline="0"/>
              <a:t>„správny akt“</a:t>
            </a:r>
          </a:p>
          <a:p>
            <a:pPr marL="381000" indent="-381000" algn="l" rtl="0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sk" sz="1800" b="0" i="0" u="none" baseline="0"/>
              <a:t>	v </a:t>
            </a:r>
            <a:r>
              <a:rPr lang="sk" sz="1800" b="1" i="0" u="none" baseline="0"/>
              <a:t>opačnom prípade nebude možné súdne preskúmanie </a:t>
            </a:r>
            <a:r>
              <a:rPr lang="sk" sz="1800" b="0" i="0" u="none" baseline="0"/>
              <a:t>územných plánov, ktoré sú v rozpore so smernicou SEA.</a:t>
            </a:r>
            <a:r>
              <a:rPr lang="sk" sz="1800" b="1" i="0" u="none" baseline="0"/>
              <a:t> </a:t>
            </a:r>
            <a:endParaRPr lang="sk" altLang="de-DE" dirty="0"/>
          </a:p>
        </p:txBody>
      </p:sp>
    </p:spTree>
    <p:extLst>
      <p:ext uri="{BB962C8B-B14F-4D97-AF65-F5344CB8AC3E}">
        <p14:creationId xmlns:p14="http://schemas.microsoft.com/office/powerpoint/2010/main" val="26602097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8D804D4B-51E6-4363-A812-C390F62CB1B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27088" y="332656"/>
            <a:ext cx="6702425" cy="1270719"/>
          </a:xfrm>
        </p:spPr>
        <p:txBody>
          <a:bodyPr/>
          <a:lstStyle/>
          <a:p>
            <a:pPr marL="457200" indent="-457200" algn="l" rtl="0"/>
            <a:r>
              <a:rPr lang="sk" sz="2400" b="0" i="0" u="none" baseline="0"/>
              <a:t>	A. Prípustnosť:</a:t>
            </a:r>
            <a:br>
              <a:rPr lang="sk" sz="2400"/>
            </a:br>
            <a:r>
              <a:rPr lang="sk" sz="2400" b="0" i="0" u="none" baseline="0"/>
              <a:t>b) Aktívna legitimácia pána Willa Sleepa</a:t>
            </a:r>
            <a:endParaRPr lang="sk" altLang="de-DE" sz="2400" dirty="0"/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FD98647F-0549-4D85-AB0B-790FA11CA1E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84213" y="1916113"/>
            <a:ext cx="8208962" cy="4465637"/>
          </a:xfrm>
        </p:spPr>
        <p:txBody>
          <a:bodyPr>
            <a:normAutofit lnSpcReduction="10000"/>
          </a:bodyPr>
          <a:lstStyle/>
          <a:p>
            <a:pPr algn="l" rtl="0">
              <a:buNone/>
            </a:pPr>
            <a:r>
              <a:rPr lang="sk" b="0" i="0" u="none" baseline="0" dirty="0"/>
              <a:t>	</a:t>
            </a:r>
            <a:r>
              <a:rPr lang="sk" sz="1800" b="0" i="0" u="none" baseline="0" dirty="0"/>
              <a:t>Typický problém v strednej Európe</a:t>
            </a:r>
            <a:r>
              <a:rPr lang="sk" b="0" i="0" u="none" baseline="0" dirty="0"/>
              <a:t>:</a:t>
            </a:r>
            <a:endParaRPr lang="sk" altLang="de-DE" sz="1800" dirty="0"/>
          </a:p>
          <a:p>
            <a:pPr algn="l" rtl="0">
              <a:buFont typeface="Wingdings" panose="05000000000000000000" pitchFamily="2" charset="2"/>
              <a:buNone/>
            </a:pPr>
            <a:r>
              <a:rPr lang="sk" sz="1800" b="0" i="0" u="none" baseline="0" dirty="0"/>
              <a:t>	Podmienkou bežnej aktívnej legitimácie je</a:t>
            </a:r>
          </a:p>
          <a:p>
            <a:pPr algn="l" rtl="0">
              <a:buFont typeface="Wingdings" panose="05000000000000000000" pitchFamily="2" charset="2"/>
              <a:buNone/>
            </a:pPr>
            <a:r>
              <a:rPr lang="sk" sz="1800" b="0" i="0" u="none" baseline="0" dirty="0"/>
              <a:t> </a:t>
            </a:r>
          </a:p>
          <a:p>
            <a:pPr algn="l" rtl="0">
              <a:buFont typeface="Wingdings" panose="05000000000000000000" pitchFamily="2" charset="2"/>
              <a:buNone/>
            </a:pPr>
            <a:r>
              <a:rPr lang="sk" sz="1800" b="0" i="0" u="none" baseline="0" dirty="0"/>
              <a:t>		„možné porušenie </a:t>
            </a:r>
            <a:r>
              <a:rPr lang="sk" sz="1800" b="1" i="0" u="none" baseline="0" dirty="0"/>
              <a:t>individuálneho</a:t>
            </a:r>
            <a:r>
              <a:rPr lang="sk" sz="1800" b="0" i="0" u="none" baseline="0" dirty="0"/>
              <a:t> </a:t>
            </a:r>
            <a:r>
              <a:rPr lang="sk" sz="1800" b="1" i="0" u="none" baseline="0" dirty="0"/>
              <a:t>práva </a:t>
            </a:r>
            <a:r>
              <a:rPr lang="sk" sz="1800" b="0" i="0" u="none" baseline="0" dirty="0"/>
              <a:t>v zmysle verejného práva</a:t>
            </a:r>
            <a:r>
              <a:rPr lang="sk" sz="1800" b="1" i="0" u="none" baseline="0" dirty="0"/>
              <a:t>“</a:t>
            </a:r>
          </a:p>
          <a:p>
            <a:pPr algn="l" rtl="0">
              <a:buFont typeface="Wingdings" panose="05000000000000000000" pitchFamily="2" charset="2"/>
              <a:buNone/>
            </a:pPr>
            <a:endParaRPr lang="sk" altLang="de-DE" sz="1800" dirty="0"/>
          </a:p>
          <a:p>
            <a:pPr algn="l" rtl="0">
              <a:buFont typeface="Wingdings" panose="05000000000000000000" pitchFamily="2" charset="2"/>
              <a:buNone/>
            </a:pPr>
            <a:r>
              <a:rPr lang="sk" sz="1800" b="0" i="0" u="none" baseline="0" dirty="0"/>
              <a:t>	V prejednávanej veci ide o vplyv na zdravie a majetok pána Willa Sleepa, </a:t>
            </a:r>
          </a:p>
          <a:p>
            <a:pPr algn="l" rtl="0">
              <a:buFont typeface="Wingdings" panose="05000000000000000000" pitchFamily="2" charset="2"/>
              <a:buNone/>
            </a:pPr>
            <a:r>
              <a:rPr lang="sk" sz="1800" b="0" i="0" u="none" baseline="0" dirty="0"/>
              <a:t>	čo mu dáva aktívnu legitimáciu. </a:t>
            </a:r>
          </a:p>
          <a:p>
            <a:pPr algn="l" rtl="0">
              <a:buFont typeface="Wingdings" panose="05000000000000000000" pitchFamily="2" charset="2"/>
              <a:buNone/>
            </a:pPr>
            <a:endParaRPr lang="sk" altLang="de-DE" sz="1800" b="1" dirty="0"/>
          </a:p>
          <a:p>
            <a:pPr algn="l" rtl="0">
              <a:buFont typeface="Wingdings" panose="05000000000000000000" pitchFamily="2" charset="2"/>
              <a:buNone/>
            </a:pPr>
            <a:r>
              <a:rPr lang="sk" sz="1800" b="0" i="0" u="none" baseline="0" dirty="0"/>
              <a:t>	</a:t>
            </a:r>
            <a:r>
              <a:rPr lang="sk" b="1" i="0" u="none" baseline="0" dirty="0"/>
              <a:t>Všeobecná myšlienka je však úplne iná:</a:t>
            </a:r>
          </a:p>
          <a:p>
            <a:pPr algn="l" rtl="0">
              <a:buFont typeface="Wingdings" panose="05000000000000000000" pitchFamily="2" charset="2"/>
              <a:buNone/>
            </a:pPr>
            <a:r>
              <a:rPr lang="sk" b="0" i="0" u="none" baseline="0" dirty="0"/>
              <a:t>	Pán Will Sleeep je súčasťou „</a:t>
            </a:r>
            <a:r>
              <a:rPr lang="sk" b="1" i="0" u="none" baseline="0" dirty="0"/>
              <a:t>dotknutej</a:t>
            </a:r>
            <a:r>
              <a:rPr lang="sk" b="0" i="0" u="none" baseline="0" dirty="0"/>
              <a:t> </a:t>
            </a:r>
            <a:r>
              <a:rPr lang="sk" b="1" i="0" u="none" baseline="0" dirty="0"/>
              <a:t>verejnosti“</a:t>
            </a:r>
          </a:p>
          <a:p>
            <a:pPr algn="l" rtl="0">
              <a:buFont typeface="Wingdings" panose="05000000000000000000" pitchFamily="2" charset="2"/>
              <a:buNone/>
            </a:pPr>
            <a:r>
              <a:rPr lang="sk" b="0" i="0" u="none" baseline="0" dirty="0"/>
              <a:t>	a preto by mal mať nárok na prístup k spravodlivosti,</a:t>
            </a:r>
          </a:p>
          <a:p>
            <a:pPr algn="l" rtl="0">
              <a:buFont typeface="Wingdings" panose="05000000000000000000" pitchFamily="2" charset="2"/>
              <a:buNone/>
            </a:pPr>
            <a:r>
              <a:rPr lang="sk" b="0" i="0" u="none" baseline="0" dirty="0"/>
              <a:t>	porov. článok 9 Aarhuského dohovoru.</a:t>
            </a:r>
          </a:p>
        </p:txBody>
      </p:sp>
    </p:spTree>
    <p:extLst>
      <p:ext uri="{BB962C8B-B14F-4D97-AF65-F5344CB8AC3E}">
        <p14:creationId xmlns:p14="http://schemas.microsoft.com/office/powerpoint/2010/main" val="9124192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658675E-019E-42BE-AC94-C9332C7FFC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k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8C2EAF1-C741-4D69-BEE3-0D3C21F6F8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k" dirty="0"/>
          </a:p>
          <a:p>
            <a:endParaRPr lang="sk" dirty="0"/>
          </a:p>
          <a:p>
            <a:endParaRPr lang="sk" altLang="de-DE" sz="4000" dirty="0"/>
          </a:p>
          <a:p>
            <a:pPr algn="l" rtl="0"/>
            <a:r>
              <a:rPr lang="sk" sz="4000" b="0" i="0" u="none" baseline="0"/>
              <a:t>B. O veci samej</a:t>
            </a:r>
          </a:p>
          <a:p>
            <a:pPr marL="0" indent="0" algn="l" rtl="0">
              <a:buNone/>
            </a:pPr>
            <a:endParaRPr lang="sk" dirty="0"/>
          </a:p>
        </p:txBody>
      </p:sp>
    </p:spTree>
    <p:extLst>
      <p:ext uri="{BB962C8B-B14F-4D97-AF65-F5344CB8AC3E}">
        <p14:creationId xmlns:p14="http://schemas.microsoft.com/office/powerpoint/2010/main" val="39943426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15D3D4-38C7-35C3-EE2E-848351FF95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14CEE57B-9DD1-BA4B-9098-B8D2F348F19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27088" y="765175"/>
            <a:ext cx="7273304" cy="838200"/>
          </a:xfrm>
        </p:spPr>
        <p:txBody>
          <a:bodyPr>
            <a:normAutofit fontScale="90000"/>
          </a:bodyPr>
          <a:lstStyle/>
          <a:p>
            <a:pPr algn="l" rtl="0"/>
            <a:r>
              <a:rPr lang="sk" sz="2800" b="1" i="0" u="none" baseline="0">
                <a:latin typeface="+mj-lt"/>
                <a:ea typeface="+mj-ea"/>
                <a:cs typeface="+mj-cs"/>
              </a:rPr>
              <a:t>B. Merito veci </a:t>
            </a:r>
            <a:br>
              <a:rPr lang="sk" sz="2800" b="1">
                <a:latin typeface="+mj-lt"/>
                <a:ea typeface="+mj-ea"/>
                <a:cs typeface="+mj-cs"/>
              </a:rPr>
            </a:br>
            <a:r>
              <a:rPr lang="sk" sz="2800" b="1" i="0" u="none" baseline="0">
                <a:latin typeface="+mj-lt"/>
                <a:ea typeface="+mj-ea"/>
                <a:cs typeface="+mj-cs"/>
              </a:rPr>
              <a:t>a) Územný plán je procesne nezákonný.</a:t>
            </a:r>
            <a:br>
              <a:rPr lang="sk" sz="2800" b="1">
                <a:latin typeface="+mj-lt"/>
                <a:ea typeface="+mj-ea"/>
                <a:cs typeface="+mj-cs"/>
              </a:rPr>
            </a:br>
            <a:endParaRPr lang="sk" altLang="de-DE" dirty="0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4767B1DA-AE19-F7A2-08EA-FBB82E0C3B9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5025" y="1981200"/>
            <a:ext cx="8129463" cy="4114800"/>
          </a:xfrm>
        </p:spPr>
        <p:txBody>
          <a:bodyPr/>
          <a:lstStyle/>
          <a:p>
            <a:pPr marL="381000" indent="-381000" algn="l" rtl="0">
              <a:buFont typeface="Wingdings" panose="05000000000000000000" pitchFamily="2" charset="2"/>
              <a:buAutoNum type="arabicPeriod"/>
            </a:pPr>
            <a:endParaRPr lang="sk" altLang="de-DE" dirty="0"/>
          </a:p>
          <a:p>
            <a:pPr marL="381000" indent="-381000" algn="l" rtl="0">
              <a:buFont typeface="Wingdings" panose="05000000000000000000" pitchFamily="2" charset="2"/>
              <a:buNone/>
            </a:pPr>
            <a:endParaRPr lang="sk" altLang="de-DE" sz="2400" dirty="0"/>
          </a:p>
          <a:p>
            <a:pPr marL="381000" indent="-381000" algn="l" rtl="0">
              <a:buFont typeface="Wingdings" panose="05000000000000000000" pitchFamily="2" charset="2"/>
              <a:buNone/>
            </a:pPr>
            <a:r>
              <a:rPr lang="sk" sz="2400" b="0" i="0" u="none" baseline="0">
                <a:latin typeface="+mj-lt"/>
                <a:ea typeface="+mj-ea"/>
                <a:cs typeface="+mj-cs"/>
              </a:rPr>
              <a:t>Nevyhnutné procesné kroky správneho SEA, </a:t>
            </a:r>
          </a:p>
          <a:p>
            <a:pPr marL="381000" indent="-381000" algn="l" rtl="0">
              <a:buFont typeface="Wingdings" panose="05000000000000000000" pitchFamily="2" charset="2"/>
              <a:buNone/>
            </a:pPr>
            <a:endParaRPr lang="sk" altLang="de-DE" sz="2400" dirty="0">
              <a:latin typeface="+mj-lt"/>
              <a:ea typeface="+mj-ea"/>
              <a:cs typeface="+mj-cs"/>
            </a:endParaRPr>
          </a:p>
          <a:p>
            <a:pPr marL="381000" indent="-381000" algn="l" rtl="0">
              <a:buFont typeface="Wingdings" panose="05000000000000000000" pitchFamily="2" charset="2"/>
              <a:buNone/>
            </a:pPr>
            <a:r>
              <a:rPr lang="sk" sz="2400" b="0" i="0" u="none" baseline="0">
                <a:latin typeface="+mj-lt"/>
                <a:ea typeface="+mj-ea"/>
                <a:cs typeface="+mj-cs"/>
              </a:rPr>
              <a:t>okrem iného účasť verejnosti, neboli dodržané.</a:t>
            </a:r>
          </a:p>
        </p:txBody>
      </p:sp>
    </p:spTree>
    <p:extLst>
      <p:ext uri="{BB962C8B-B14F-4D97-AF65-F5344CB8AC3E}">
        <p14:creationId xmlns:p14="http://schemas.microsoft.com/office/powerpoint/2010/main" val="9863842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5BEDAE48-1218-4DC7-AEDC-E766C94F866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27088" y="765175"/>
            <a:ext cx="8316912" cy="838200"/>
          </a:xfrm>
        </p:spPr>
        <p:txBody>
          <a:bodyPr>
            <a:normAutofit fontScale="90000"/>
          </a:bodyPr>
          <a:lstStyle/>
          <a:p>
            <a:pPr algn="l" rtl="0"/>
            <a:r>
              <a:rPr lang="sk" sz="2000" b="1" i="0" u="none" baseline="0"/>
              <a:t>Požiadavky na rýchle konanie bez účasti verejnosti </a:t>
            </a:r>
            <a:br>
              <a:rPr lang="sk" sz="2000" b="1"/>
            </a:br>
            <a:r>
              <a:rPr lang="sk" sz="2000" b="1" i="0" u="none" baseline="0"/>
              <a:t>podľa článku 10 písm. b) vnútroštátneho zákona (SEA) </a:t>
            </a:r>
            <a:r>
              <a:rPr lang="sk" sz="2000" b="1" i="0" u="none" baseline="0">
                <a:solidFill>
                  <a:srgbClr val="FF0000"/>
                </a:solidFill>
              </a:rPr>
              <a:t>nie sú splnené.</a:t>
            </a:r>
            <a:r>
              <a:rPr lang="sk" sz="2000" b="1" i="0" u="none" baseline="0"/>
              <a:t> </a:t>
            </a:r>
            <a:endParaRPr lang="sk" altLang="de-DE" sz="2000" b="1" dirty="0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7A1FE5EF-9BCE-43D7-86DF-E32C5146FB7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27088" y="1844824"/>
            <a:ext cx="7993384" cy="4114800"/>
          </a:xfrm>
        </p:spPr>
        <p:txBody>
          <a:bodyPr/>
          <a:lstStyle/>
          <a:p>
            <a:pPr marL="381000" indent="-381000" algn="l" rtl="0">
              <a:buFont typeface="Wingdings" panose="05000000000000000000" pitchFamily="2" charset="2"/>
              <a:buNone/>
            </a:pPr>
            <a:r>
              <a:rPr lang="sk" sz="2400" b="0" i="0" u="none" baseline="0">
                <a:latin typeface="+mj-lt"/>
                <a:ea typeface="+mj-ea"/>
                <a:cs typeface="+mj-cs"/>
              </a:rPr>
              <a:t>	</a:t>
            </a:r>
          </a:p>
          <a:p>
            <a:pPr algn="l" rtl="0"/>
            <a:r>
              <a:rPr lang="sk" b="0" i="0" u="none" baseline="0">
                <a:latin typeface="+mj-lt"/>
                <a:ea typeface="+mj-ea"/>
                <a:cs typeface="+mj-cs"/>
              </a:rPr>
              <a:t>Územný plán </a:t>
            </a:r>
            <a:r>
              <a:rPr lang="sk" b="1" i="0" u="none" baseline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pravdepodobne bude mať významné vplyvy</a:t>
            </a:r>
            <a:r>
              <a:rPr lang="sk" b="0" i="0" u="none" baseline="0">
                <a:latin typeface="+mj-lt"/>
                <a:ea typeface="+mj-ea"/>
                <a:cs typeface="+mj-cs"/>
              </a:rPr>
              <a:t> na životné prostredie, čo si vyžaduje plnú účasť verejnosti.</a:t>
            </a:r>
          </a:p>
          <a:p>
            <a:pPr marL="381000" indent="-381000" algn="l" rtl="0">
              <a:buFont typeface="Wingdings" panose="05000000000000000000" pitchFamily="2" charset="2"/>
              <a:buNone/>
            </a:pPr>
            <a:r>
              <a:rPr lang="sk" sz="2400" b="0" i="0" u="none" baseline="0">
                <a:latin typeface="+mj-lt"/>
                <a:ea typeface="+mj-ea"/>
                <a:cs typeface="+mj-cs"/>
              </a:rPr>
              <a:t> 	</a:t>
            </a:r>
          </a:p>
          <a:p>
            <a:pPr algn="l" rtl="0"/>
            <a:r>
              <a:rPr lang="sk" b="0" i="0" u="none" baseline="0">
                <a:latin typeface="+mj-lt"/>
                <a:ea typeface="+mj-ea"/>
                <a:cs typeface="+mj-cs"/>
              </a:rPr>
              <a:t>Obyvatelia ako žalobca budú výrazne ovplyvnení hlukom.</a:t>
            </a:r>
          </a:p>
          <a:p>
            <a:endParaRPr lang="sk" altLang="de-DE" dirty="0">
              <a:latin typeface="+mj-lt"/>
              <a:ea typeface="+mj-ea"/>
              <a:cs typeface="+mj-cs"/>
            </a:endParaRPr>
          </a:p>
          <a:p>
            <a:pPr algn="l" rtl="0"/>
            <a:r>
              <a:rPr lang="sk" b="0" i="0" u="none" baseline="0">
                <a:latin typeface="+mj-lt"/>
                <a:ea typeface="+mj-ea"/>
                <a:cs typeface="+mj-cs"/>
              </a:rPr>
              <a:t>Nosenie zátok do uší (pomôž si sám!) neprichádza do úvahy ako možnosť, a preto ho nemožno považovať za argument na popieranie vplyvu hluku na ľudské zdravie.</a:t>
            </a:r>
          </a:p>
        </p:txBody>
      </p:sp>
    </p:spTree>
    <p:extLst>
      <p:ext uri="{BB962C8B-B14F-4D97-AF65-F5344CB8AC3E}">
        <p14:creationId xmlns:p14="http://schemas.microsoft.com/office/powerpoint/2010/main" val="2703590496"/>
      </p:ext>
    </p:extLst>
  </p:cSld>
  <p:clrMapOvr>
    <a:masterClrMapping/>
  </p:clrMapOvr>
</p:sld>
</file>

<file path=ppt/theme/theme1.xml><?xml version="1.0" encoding="utf-8"?>
<a:theme xmlns:a="http://schemas.openxmlformats.org/drawingml/2006/main" name="Inhaltsfolie">
  <a:themeElements>
    <a:clrScheme name="ERA Scheme">
      <a:dk1>
        <a:srgbClr val="545454"/>
      </a:dk1>
      <a:lt1>
        <a:sysClr val="window" lastClr="FFFFFF"/>
      </a:lt1>
      <a:dk2>
        <a:srgbClr val="ABABAB"/>
      </a:dk2>
      <a:lt2>
        <a:srgbClr val="E5E5E5"/>
      </a:lt2>
      <a:accent1>
        <a:srgbClr val="212B55"/>
      </a:accent1>
      <a:accent2>
        <a:srgbClr val="123D8C"/>
      </a:accent2>
      <a:accent3>
        <a:srgbClr val="AE7F50"/>
      </a:accent3>
      <a:accent4>
        <a:srgbClr val="DCC592"/>
      </a:accent4>
      <a:accent5>
        <a:srgbClr val="FF4000"/>
      </a:accent5>
      <a:accent6>
        <a:srgbClr val="FFFFFF"/>
      </a:accent6>
      <a:hlink>
        <a:srgbClr val="123D8C"/>
      </a:hlink>
      <a:folHlink>
        <a:srgbClr val="8C8C8C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äsentation1" id="{620D1387-F2FB-41CF-9304-55B9E2BFD5EA}" vid="{FE88E120-0088-4A6E-BFBC-B08FAD1F4D57}"/>
    </a:ext>
  </a:extLst>
</a:theme>
</file>

<file path=ppt/theme/theme2.xml><?xml version="1.0" encoding="utf-8"?>
<a:theme xmlns:a="http://schemas.openxmlformats.org/drawingml/2006/main" name="Inhalt auf Weiß ohne Titel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äsentation1" id="{620D1387-F2FB-41CF-9304-55B9E2BFD5EA}" vid="{9762D303-F3F0-4A48-AFEF-B030ECE459C4}"/>
    </a:ext>
  </a:extLst>
</a:theme>
</file>

<file path=ppt/theme/theme3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3BB642DDCC2EE498ECA4F26A8220958" ma:contentTypeVersion="15" ma:contentTypeDescription="Create a new document." ma:contentTypeScope="" ma:versionID="989890c6f4c2b46c83425858767ff162">
  <xsd:schema xmlns:xsd="http://www.w3.org/2001/XMLSchema" xmlns:xs="http://www.w3.org/2001/XMLSchema" xmlns:p="http://schemas.microsoft.com/office/2006/metadata/properties" xmlns:ns2="0c7bee4a-a801-419b-8078-88aa0861595d" xmlns:ns3="e9042645-366f-4cd7-9010-ab21c883e422" targetNamespace="http://schemas.microsoft.com/office/2006/metadata/properties" ma:root="true" ma:fieldsID="7e35fea299dca3e406bc53c138263d41" ns2:_="" ns3:_="">
    <xsd:import namespace="0c7bee4a-a801-419b-8078-88aa0861595d"/>
    <xsd:import namespace="e9042645-366f-4cd7-9010-ab21c883e42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c7bee4a-a801-419b-8078-88aa086159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07096bbf-04ee-4fab-bae0-f87aa841628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9042645-366f-4cd7-9010-ab21c883e422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f9d1d1cd-c2c6-40c4-af9a-b4dfdff86c2e}" ma:internalName="TaxCatchAll" ma:showField="CatchAllData" ma:web="e9042645-366f-4cd7-9010-ab21c883e42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c7bee4a-a801-419b-8078-88aa0861595d">
      <Terms xmlns="http://schemas.microsoft.com/office/infopath/2007/PartnerControls"/>
    </lcf76f155ced4ddcb4097134ff3c332f>
    <TaxCatchAll xmlns="e9042645-366f-4cd7-9010-ab21c883e422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5F0E870-68B6-49A4-BAA7-6FF1E7F39D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c7bee4a-a801-419b-8078-88aa0861595d"/>
    <ds:schemaRef ds:uri="e9042645-366f-4cd7-9010-ab21c883e42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024793C-DFC2-4544-B842-D8D2F88201B5}">
  <ds:schemaRefs>
    <ds:schemaRef ds:uri="http://schemas.microsoft.com/office/2006/metadata/properties"/>
    <ds:schemaRef ds:uri="http://schemas.microsoft.com/office/infopath/2007/PartnerControls"/>
    <ds:schemaRef ds:uri="0c7bee4a-a801-419b-8078-88aa0861595d"/>
    <ds:schemaRef ds:uri="e9042645-366f-4cd7-9010-ab21c883e422"/>
  </ds:schemaRefs>
</ds:datastoreItem>
</file>

<file path=customXml/itemProps3.xml><?xml version="1.0" encoding="utf-8"?>
<ds:datastoreItem xmlns:ds="http://schemas.openxmlformats.org/officeDocument/2006/customXml" ds:itemID="{AA2760E0-6479-40FC-B448-0C4146C8EEE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ERA PPT Template_empty 2022 - 4_3 Beamer</Template>
  <TotalTime>0</TotalTime>
  <Words>508</Words>
  <Application>Microsoft Office PowerPoint</Application>
  <PresentationFormat>On-screen Show (4:3)</PresentationFormat>
  <Paragraphs>94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Calibri</vt:lpstr>
      <vt:lpstr>Courier New</vt:lpstr>
      <vt:lpstr>Trebuchet MS</vt:lpstr>
      <vt:lpstr>Wingdings</vt:lpstr>
      <vt:lpstr>Inhaltsfolie</vt:lpstr>
      <vt:lpstr>Inhalt auf Weiß ohne Titel</vt:lpstr>
      <vt:lpstr>Ako postupovať v súdnych konaniach, v ktorých sa namieta porušovanie právnych predpisov EÚ o posudzovaní vplyvov na životné prostredie</vt:lpstr>
      <vt:lpstr>Prípadová štúdia Dr. Matthiasa Kellera, Aachen    Vec: „Super Supermarket“</vt:lpstr>
      <vt:lpstr>Štruktúra prípadovej štúdie </vt:lpstr>
      <vt:lpstr>PowerPoint Presentation</vt:lpstr>
      <vt:lpstr>A. Prípustnosť  a) Územný plán = preskúmateľný správny akt?</vt:lpstr>
      <vt:lpstr> A. Prípustnosť: b) Aktívna legitimácia pána Willa Sleepa</vt:lpstr>
      <vt:lpstr>PowerPoint Presentation</vt:lpstr>
      <vt:lpstr>B. Merito veci  a) Územný plán je procesne nezákonný. </vt:lpstr>
      <vt:lpstr>Požiadavky na rýchle konanie bez účasti verejnosti  podľa článku 10 písm. b) vnútroštátneho zákona (SEA) nie sú splnené. </vt:lpstr>
      <vt:lpstr>B. Merito veci  b) Územný plán je z hmotnoprávneho hľadiska nezákonný.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Training lawyers for Europe:   The Academy of European Law</dc:title>
  <dc:creator>Windows User</dc:creator>
  <cp:lastModifiedBy>Framing Sabine</cp:lastModifiedBy>
  <cp:revision>514</cp:revision>
  <cp:lastPrinted>2018-05-27T14:42:51Z</cp:lastPrinted>
  <dcterms:created xsi:type="dcterms:W3CDTF">2010-08-05T12:57:03Z</dcterms:created>
  <dcterms:modified xsi:type="dcterms:W3CDTF">2025-04-08T09:42:30Z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0x01010013BB642DDCC2EE498ECA4F26A8220958</vt:lpwstr>
  </property>
  <property fmtid="{D5CDD505-2E9C-101B-9397-08002B2CF9AE}" pid="3" name="MediaServiceImageTags">
    <vt:lpwstr/>
  </property>
</Properties>
</file>