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27"/>
  </p:notesMasterIdLst>
  <p:sldIdLst>
    <p:sldId id="766" r:id="rId5"/>
    <p:sldId id="794" r:id="rId6"/>
    <p:sldId id="795" r:id="rId7"/>
    <p:sldId id="796" r:id="rId8"/>
    <p:sldId id="797" r:id="rId9"/>
    <p:sldId id="803" r:id="rId10"/>
    <p:sldId id="735" r:id="rId11"/>
    <p:sldId id="791" r:id="rId12"/>
    <p:sldId id="801" r:id="rId13"/>
    <p:sldId id="792" r:id="rId14"/>
    <p:sldId id="802" r:id="rId15"/>
    <p:sldId id="808" r:id="rId16"/>
    <p:sldId id="793" r:id="rId17"/>
    <p:sldId id="798" r:id="rId18"/>
    <p:sldId id="804" r:id="rId19"/>
    <p:sldId id="805" r:id="rId20"/>
    <p:sldId id="806" r:id="rId21"/>
    <p:sldId id="809" r:id="rId22"/>
    <p:sldId id="799" r:id="rId23"/>
    <p:sldId id="807" r:id="rId24"/>
    <p:sldId id="800" r:id="rId25"/>
    <p:sldId id="768" r:id="rId26"/>
  </p:sldIdLst>
  <p:sldSz cx="9144000" cy="5143500" type="screen16x9"/>
  <p:notesSz cx="6858000" cy="9144000"/>
  <p:embeddedFontLst>
    <p:embeddedFont>
      <p:font typeface="Nixie One" panose="020B0604020202020204" charset="0"/>
      <p:regular r:id="rId28"/>
    </p:embeddedFont>
    <p:embeddedFont>
      <p:font typeface="Roboto" panose="02000000000000000000" pitchFamily="2" charset="0"/>
      <p:regular r:id="rId29"/>
      <p:bold r:id="rId30"/>
      <p:italic r:id="rId31"/>
      <p:boldItalic r:id="rId32"/>
    </p:embeddedFont>
    <p:embeddedFont>
      <p:font typeface="Roboto Slab" pitchFamily="2" charset="0"/>
      <p:regular r:id="rId33"/>
      <p:bold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1AD3B4A-EFA4-49ED-A349-4A4B431667C7}">
  <a:tblStyle styleId="{71AD3B4A-EFA4-49ED-A349-4A4B431667C7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1" autoAdjust="0"/>
    <p:restoredTop sz="87650" autoAdjust="0"/>
  </p:normalViewPr>
  <p:slideViewPr>
    <p:cSldViewPr snapToGrid="0">
      <p:cViewPr varScale="1">
        <p:scale>
          <a:sx n="124" d="100"/>
          <a:sy n="124" d="100"/>
        </p:scale>
        <p:origin x="124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431395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>
          <a:extLst>
            <a:ext uri="{FF2B5EF4-FFF2-40B4-BE49-F238E27FC236}">
              <a16:creationId xmlns:a16="http://schemas.microsoft.com/office/drawing/2014/main" id="{D659C2FA-85A7-444F-C1A6-800642318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>
            <a:extLst>
              <a:ext uri="{FF2B5EF4-FFF2-40B4-BE49-F238E27FC236}">
                <a16:creationId xmlns:a16="http://schemas.microsoft.com/office/drawing/2014/main" id="{1AA34ED4-E94D-C613-E27E-F9BEAC9E92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>
            <a:extLst>
              <a:ext uri="{FF2B5EF4-FFF2-40B4-BE49-F238E27FC236}">
                <a16:creationId xmlns:a16="http://schemas.microsoft.com/office/drawing/2014/main" id="{06E78DD7-9D42-AEB8-9016-379BEEF091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34026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C7491-60ED-AAC9-8CC4-3B06DA1D0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9810BF24-2BCC-6B8B-22C5-D2C7D55F05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A742843D-624C-2E9F-6585-9DF1219312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910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BD4D3-7048-AAF9-E6A1-51FE5BDE0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5D2E049D-772B-5473-FEF3-137A256D15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694084BC-2E24-BC8D-A3B0-1585ADA13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36955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E8601-F315-2F8C-3418-A2192F818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7B572C43-DC29-BAED-5F24-B15920F3C8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FF2BD1F5-8D2F-C6AB-1223-DFEACC5710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70546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49CB7-DFBE-554B-0DFF-DE811D8E4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82A0F5C6-F08E-E22C-C293-6F1D9526F9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84E53579-BCBB-D42D-27CB-B72428A0F2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2277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1CBB5-7FF2-E22F-4C86-8BC6D7E1EC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6C898D6C-A2FD-EFA8-5987-DC145F2DB0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B697A53C-8DF6-8DDF-FCB9-07CEC03021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51768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EE3B1-4286-9FA4-A559-1BF1607CC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FAB9391D-21D3-5DB1-5228-A101802CD4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CB456DEB-11DE-4DAB-AEF2-F9F42D399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8632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CCFA3-5C86-1DB3-ED03-A44BF1ECC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54C375FD-D3FF-9AB1-8869-BFCCE45580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335CC69A-16F9-4E8C-A682-8CCC0EF57A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17284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DF187-C265-0215-7899-63ED5B829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8897D018-0BBC-3998-F176-757D25C6B8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C388F507-C6BD-567C-F7B4-37B2846C5F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27444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6FF70-2890-3223-5DE6-9243D8F3C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77E712A1-2360-049A-2199-BCA55A3AC2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7490C627-4544-7099-C3B9-1C1B3C5F10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39827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CFC5C-6414-D013-A31F-F5D883E90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E3780666-BCDD-1AB7-93EB-68C9399FC9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EA7D019A-EAA3-C5A9-0303-8F26B634D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4058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01DE4-31D6-FB19-AEA7-14C53A5D7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A938CF7F-0B6F-E996-7D50-C7444BE625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5653757D-0BC3-C359-DD6C-6436F8A184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936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125FF-1D0B-2C76-A8DD-5EA7FF28C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C932EE76-BD39-FB1E-3A9E-2538C3BECA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ADB6F453-3415-D038-B24C-2ADE3B8BBD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252192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>
          <a:extLst>
            <a:ext uri="{FF2B5EF4-FFF2-40B4-BE49-F238E27FC236}">
              <a16:creationId xmlns:a16="http://schemas.microsoft.com/office/drawing/2014/main" id="{2BB9A069-1CC6-FF91-22B9-17AB36151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>
            <a:extLst>
              <a:ext uri="{FF2B5EF4-FFF2-40B4-BE49-F238E27FC236}">
                <a16:creationId xmlns:a16="http://schemas.microsoft.com/office/drawing/2014/main" id="{70C0B15C-BB2D-DF5D-B1B6-65FECA6B88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>
            <a:extLst>
              <a:ext uri="{FF2B5EF4-FFF2-40B4-BE49-F238E27FC236}">
                <a16:creationId xmlns:a16="http://schemas.microsoft.com/office/drawing/2014/main" id="{BF13C500-58B7-02B3-864F-017198E944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435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02159-EDBB-DE1A-4E97-42A620385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6D3A67AC-FBD7-F8D1-DD18-75151E5BF9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5996A1EF-27DF-B4DE-EA8C-DB65F8AA71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7847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5FBA9-0BF7-0A8E-A13C-43A5013E8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DCBB9F9E-6A2C-C359-9C88-FD14B0D814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0F333E25-B705-FC1F-4495-E9D4B6EF78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1583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383C5-34B1-CF45-532F-A1BBF8F00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B78CF7D6-2EC9-012D-53D2-FA443B889C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4AC6B663-6F1C-D36E-E170-99E70FA425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9762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03929-590E-8D12-2ADC-1731722B1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34393D38-EE95-3CED-178B-3FEC3D6609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24F47AD3-93F4-7773-CE10-D3B8F1ADC5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8689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271AB-6915-58B6-BD26-EB45CA689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BF93A659-EC29-3ECA-168B-0B20B77CBC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43227EBB-9FB1-6739-65AA-912478BE1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836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8A91C-3D27-9B39-B948-13A2923AA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2C22A009-F4BB-41F4-C04E-4036FA0EAE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AC7DB27E-9168-DB35-4FD7-916101DA2E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7096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435A8-06DB-71E2-D303-57726F2EB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FF4D5F64-C2D2-B250-2217-B0C6CD6864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FEAE2698-527E-2A4C-797C-50B2D33C1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4296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0" y="4288500"/>
            <a:ext cx="9144000" cy="247500"/>
          </a:xfrm>
          <a:prstGeom prst="rect">
            <a:avLst/>
          </a:prstGeom>
          <a:solidFill>
            <a:srgbClr val="16575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0" y="0"/>
            <a:ext cx="9144000" cy="530699"/>
          </a:xfrm>
          <a:prstGeom prst="rect">
            <a:avLst/>
          </a:prstGeom>
          <a:solidFill>
            <a:srgbClr val="18637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114454"/>
              </a:solidFill>
            </a:endParaRPr>
          </a:p>
        </p:txBody>
      </p:sp>
      <p:sp>
        <p:nvSpPr>
          <p:cNvPr id="11" name="Shape 11"/>
          <p:cNvSpPr/>
          <p:nvPr/>
        </p:nvSpPr>
        <p:spPr>
          <a:xfrm>
            <a:off x="0" y="500625"/>
            <a:ext cx="9144000" cy="3824100"/>
          </a:xfrm>
          <a:prstGeom prst="rect">
            <a:avLst/>
          </a:prstGeom>
          <a:solidFill>
            <a:srgbClr val="12405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" name="Shape 12"/>
          <p:cNvSpPr/>
          <p:nvPr/>
        </p:nvSpPr>
        <p:spPr>
          <a:xfrm>
            <a:off x="0" y="4493604"/>
            <a:ext cx="9144000" cy="118200"/>
          </a:xfrm>
          <a:prstGeom prst="rect">
            <a:avLst/>
          </a:prstGeom>
          <a:solidFill>
            <a:srgbClr val="3B8D6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" name="Shape 13"/>
          <p:cNvSpPr/>
          <p:nvPr/>
        </p:nvSpPr>
        <p:spPr>
          <a:xfrm>
            <a:off x="0" y="4584075"/>
            <a:ext cx="9144000" cy="559499"/>
          </a:xfrm>
          <a:prstGeom prst="rect">
            <a:avLst/>
          </a:prstGeom>
          <a:solidFill>
            <a:srgbClr val="94BF6E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601425"/>
            <a:ext cx="5810400" cy="1159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6000"/>
            </a:lvl2pPr>
            <a:lvl3pPr lvl="2" algn="ctr">
              <a:spcBef>
                <a:spcPts val="0"/>
              </a:spcBef>
              <a:buSzPct val="100000"/>
              <a:defRPr sz="6000"/>
            </a:lvl3pPr>
            <a:lvl4pPr lvl="3" algn="ctr">
              <a:spcBef>
                <a:spcPts val="0"/>
              </a:spcBef>
              <a:buSzPct val="100000"/>
              <a:defRPr sz="6000"/>
            </a:lvl4pPr>
            <a:lvl5pPr lvl="4" algn="ctr">
              <a:spcBef>
                <a:spcPts val="0"/>
              </a:spcBef>
              <a:buSzPct val="100000"/>
              <a:defRPr sz="6000"/>
            </a:lvl5pPr>
            <a:lvl6pPr lvl="5" algn="ctr">
              <a:spcBef>
                <a:spcPts val="0"/>
              </a:spcBef>
              <a:buSzPct val="100000"/>
              <a:defRPr sz="6000"/>
            </a:lvl6pPr>
            <a:lvl7pPr lvl="6" algn="ctr">
              <a:spcBef>
                <a:spcPts val="0"/>
              </a:spcBef>
              <a:buSzPct val="100000"/>
              <a:defRPr sz="6000"/>
            </a:lvl7pPr>
            <a:lvl8pPr lvl="7" algn="ctr">
              <a:spcBef>
                <a:spcPts val="0"/>
              </a:spcBef>
              <a:buSzPct val="100000"/>
              <a:defRPr sz="6000"/>
            </a:lvl8pPr>
            <a:lvl9pPr lvl="8" algn="ctr">
              <a:spcBef>
                <a:spcPts val="0"/>
              </a:spcBef>
              <a:buSzPct val="100000"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/>
        </p:nvSpPr>
        <p:spPr>
          <a:xfrm>
            <a:off x="0" y="0"/>
            <a:ext cx="247200" cy="530699"/>
          </a:xfrm>
          <a:prstGeom prst="rect">
            <a:avLst/>
          </a:prstGeom>
          <a:solidFill>
            <a:srgbClr val="18637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114454"/>
              </a:solidFill>
            </a:endParaRPr>
          </a:p>
        </p:txBody>
      </p:sp>
      <p:sp>
        <p:nvSpPr>
          <p:cNvPr id="78" name="Shape 78"/>
          <p:cNvSpPr/>
          <p:nvPr/>
        </p:nvSpPr>
        <p:spPr>
          <a:xfrm>
            <a:off x="0" y="500625"/>
            <a:ext cx="247200" cy="1058699"/>
          </a:xfrm>
          <a:prstGeom prst="rect">
            <a:avLst/>
          </a:prstGeom>
          <a:solidFill>
            <a:srgbClr val="12405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0" y="1553405"/>
            <a:ext cx="247200" cy="1532700"/>
          </a:xfrm>
          <a:prstGeom prst="rect">
            <a:avLst/>
          </a:prstGeom>
          <a:solidFill>
            <a:srgbClr val="16575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0" y="3086100"/>
            <a:ext cx="247200" cy="605400"/>
          </a:xfrm>
          <a:prstGeom prst="rect">
            <a:avLst/>
          </a:prstGeom>
          <a:solidFill>
            <a:srgbClr val="3B8D6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/>
          <p:nvPr/>
        </p:nvSpPr>
        <p:spPr>
          <a:xfrm>
            <a:off x="0" y="3691500"/>
            <a:ext cx="247200" cy="1451999"/>
          </a:xfrm>
          <a:prstGeom prst="rect">
            <a:avLst/>
          </a:prstGeom>
          <a:solidFill>
            <a:srgbClr val="94BF6E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" name="Picture 2" descr="Logo  Description automatically generated">
            <a:extLst>
              <a:ext uri="{FF2B5EF4-FFF2-40B4-BE49-F238E27FC236}">
                <a16:creationId xmlns:a16="http://schemas.microsoft.com/office/drawing/2014/main" id="{38A6663A-DF08-9223-8DB5-76D100F912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503" y="4610629"/>
            <a:ext cx="624403" cy="425635"/>
          </a:xfrm>
          <a:prstGeom prst="rect">
            <a:avLst/>
          </a:prstGeom>
        </p:spPr>
      </p:pic>
      <p:pic>
        <p:nvPicPr>
          <p:cNvPr id="5" name="Picture 4" descr="A blue flag with yellow stars  Description automatically generated with medium confidence">
            <a:extLst>
              <a:ext uri="{FF2B5EF4-FFF2-40B4-BE49-F238E27FC236}">
                <a16:creationId xmlns:a16="http://schemas.microsoft.com/office/drawing/2014/main" id="{1BF5BBF2-8668-9A13-0A0A-D3D4B6752E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2210" y="4641712"/>
            <a:ext cx="534515" cy="3634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146025" y="530725"/>
            <a:ext cx="3208799" cy="10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rgbClr val="FFFFFF"/>
              </a:buClr>
              <a:buSzPct val="100000"/>
              <a:buFont typeface="Roboto Slab"/>
              <a:buNone/>
              <a:defRPr sz="18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buClr>
                <a:srgbClr val="FFFFFF"/>
              </a:buClr>
              <a:buSzPct val="100000"/>
              <a:buFont typeface="Roboto Slab"/>
              <a:buNone/>
              <a:defRPr sz="18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buClr>
                <a:srgbClr val="FFFFFF"/>
              </a:buClr>
              <a:buSzPct val="100000"/>
              <a:buFont typeface="Roboto Slab"/>
              <a:buNone/>
              <a:defRPr sz="18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buClr>
                <a:srgbClr val="FFFFFF"/>
              </a:buClr>
              <a:buSzPct val="100000"/>
              <a:buFont typeface="Roboto Slab"/>
              <a:buNone/>
              <a:defRPr sz="18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buClr>
                <a:srgbClr val="FFFFFF"/>
              </a:buClr>
              <a:buSzPct val="100000"/>
              <a:buFont typeface="Roboto Slab"/>
              <a:buNone/>
              <a:defRPr sz="18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buClr>
                <a:srgbClr val="FFFFFF"/>
              </a:buClr>
              <a:buSzPct val="100000"/>
              <a:buFont typeface="Roboto Slab"/>
              <a:buNone/>
              <a:defRPr sz="18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buClr>
                <a:srgbClr val="FFFFFF"/>
              </a:buClr>
              <a:buSzPct val="100000"/>
              <a:buFont typeface="Roboto Slab"/>
              <a:buNone/>
              <a:defRPr sz="18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buClr>
                <a:srgbClr val="FFFFFF"/>
              </a:buClr>
              <a:buSzPct val="100000"/>
              <a:buFont typeface="Roboto Slab"/>
              <a:buNone/>
              <a:defRPr sz="18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buClr>
                <a:srgbClr val="FFFFFF"/>
              </a:buClr>
              <a:buSzPct val="100000"/>
              <a:buFont typeface="Roboto Slab"/>
              <a:buNone/>
              <a:defRPr sz="18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146025" y="1767275"/>
            <a:ext cx="7540800" cy="31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114454"/>
              </a:buClr>
              <a:buSzPct val="100000"/>
              <a:buFont typeface="Nixie One"/>
              <a:buChar char="▪"/>
              <a:defRPr sz="3000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spcBef>
                <a:spcPts val="480"/>
              </a:spcBef>
              <a:buClr>
                <a:srgbClr val="114454"/>
              </a:buClr>
              <a:buSzPct val="100000"/>
              <a:buFont typeface="Nixie One"/>
              <a:buChar char="▫"/>
              <a:defRPr sz="2400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spcBef>
                <a:spcPts val="480"/>
              </a:spcBef>
              <a:buClr>
                <a:srgbClr val="114454"/>
              </a:buClr>
              <a:buSzPct val="100000"/>
              <a:buFont typeface="Nixie One"/>
              <a:defRPr sz="2400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spcBef>
                <a:spcPts val="360"/>
              </a:spcBef>
              <a:buClr>
                <a:srgbClr val="114454"/>
              </a:buClr>
              <a:buSzPct val="100000"/>
              <a:buFont typeface="Nixie One"/>
              <a:defRPr sz="1800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spcBef>
                <a:spcPts val="360"/>
              </a:spcBef>
              <a:buClr>
                <a:srgbClr val="114454"/>
              </a:buClr>
              <a:buSzPct val="100000"/>
              <a:buFont typeface="Nixie One"/>
              <a:defRPr sz="1800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spcBef>
                <a:spcPts val="360"/>
              </a:spcBef>
              <a:buClr>
                <a:srgbClr val="114454"/>
              </a:buClr>
              <a:buSzPct val="100000"/>
              <a:buFont typeface="Nixie One"/>
              <a:defRPr sz="1800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spcBef>
                <a:spcPts val="360"/>
              </a:spcBef>
              <a:buClr>
                <a:srgbClr val="114454"/>
              </a:buClr>
              <a:buSzPct val="100000"/>
              <a:buFont typeface="Nixie One"/>
              <a:defRPr sz="1800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spcBef>
                <a:spcPts val="360"/>
              </a:spcBef>
              <a:buClr>
                <a:srgbClr val="114454"/>
              </a:buClr>
              <a:buSzPct val="100000"/>
              <a:buFont typeface="Nixie One"/>
              <a:defRPr sz="1800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spcBef>
                <a:spcPts val="360"/>
              </a:spcBef>
              <a:buClr>
                <a:srgbClr val="114454"/>
              </a:buClr>
              <a:buSzPct val="100000"/>
              <a:buFont typeface="Nixie One"/>
              <a:defRPr sz="1800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6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z/url?sa=i&amp;rct=j&amp;q=&amp;esrc=s&amp;frm=1&amp;source=images&amp;cd=&amp;cad=rja&amp;uact=8&amp;ved=0CAcQjRw&amp;url=http://commons.wikimedia.org/wiki/File:Euromed_Barcelona-Alicante_entrando_en_la_estaci%C3%B3n_de_Tarragona.jpg&amp;ei=pO8PVfz2CMftO8rYgMAF&amp;bvm=bv.88528373,d.d24&amp;psig=AFQjCNGEWiDKiLGPAbx19xRGAM1ZDA6pfg&amp;ust=1427194121804114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>
          <a:extLst>
            <a:ext uri="{FF2B5EF4-FFF2-40B4-BE49-F238E27FC236}">
              <a16:creationId xmlns:a16="http://schemas.microsoft.com/office/drawing/2014/main" id="{A80A2308-BE38-7300-5732-6E0DE381C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>
            <a:extLst>
              <a:ext uri="{FF2B5EF4-FFF2-40B4-BE49-F238E27FC236}">
                <a16:creationId xmlns:a16="http://schemas.microsoft.com/office/drawing/2014/main" id="{448A0F6B-986C-88DC-D2DE-32709FC2CC1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692911" y="2360444"/>
            <a:ext cx="7055311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defRPr sz="3600" b="1">
                <a:solidFill>
                  <a:schemeClr val="accent2"/>
                </a:solidFill>
              </a:defRPr>
            </a:pPr>
            <a:r>
              <a:rPr lang="cs-CZ" sz="3200" dirty="0"/>
              <a:t>Smernica o posudzovaní vplyvov na životné prostredie (EIA) pod drobnohľadom   </a:t>
            </a:r>
            <a:br>
              <a:rPr lang="cs-CZ" dirty="0"/>
            </a:br>
            <a:r>
              <a:rPr lang="cs-CZ" sz="1200" dirty="0">
                <a:solidFill>
                  <a:schemeClr val="bg1"/>
                </a:solidFill>
              </a:rPr>
              <a:t>• Skríning, posudzovanie samostatných prípadov a kritériá </a:t>
            </a:r>
            <a:br>
              <a:rPr lang="cs-CZ" sz="1200" dirty="0">
                <a:solidFill>
                  <a:schemeClr val="bg1"/>
                </a:solidFill>
              </a:rPr>
            </a:br>
            <a:r>
              <a:rPr lang="cs-CZ" sz="1200" dirty="0">
                <a:solidFill>
                  <a:schemeClr val="bg1"/>
                </a:solidFill>
              </a:rPr>
              <a:t>• Činnosti podliehajúce EIA  </a:t>
            </a:r>
            <a:br>
              <a:rPr lang="cs-CZ" sz="1200" dirty="0">
                <a:solidFill>
                  <a:schemeClr val="bg1"/>
                </a:solidFill>
              </a:rPr>
            </a:br>
            <a:r>
              <a:rPr lang="cs-CZ" sz="1200" dirty="0">
                <a:solidFill>
                  <a:schemeClr val="bg1"/>
                </a:solidFill>
              </a:rPr>
              <a:t>• Pojem "projekt"  </a:t>
            </a:r>
            <a:br>
              <a:rPr lang="cs-CZ" sz="1200" dirty="0">
                <a:solidFill>
                  <a:schemeClr val="bg1"/>
                </a:solidFill>
              </a:rPr>
            </a:br>
            <a:r>
              <a:rPr lang="cs-CZ" sz="1200" dirty="0">
                <a:solidFill>
                  <a:schemeClr val="bg1"/>
                </a:solidFill>
              </a:rPr>
              <a:t>• Viacstupňové postupy udeľovania povolení</a:t>
            </a:r>
            <a:br>
              <a:rPr lang="cs-CZ" sz="1200" dirty="0">
                <a:solidFill>
                  <a:schemeClr val="bg1"/>
                </a:solidFill>
              </a:rPr>
            </a:br>
            <a:r>
              <a:rPr lang="cs-CZ" sz="1200" dirty="0">
                <a:solidFill>
                  <a:schemeClr val="bg1"/>
                </a:solidFill>
              </a:rPr>
              <a:t>• Judikatúra SDEÚ (rozdelenie projektov, dvojúčelové projekty, kumulatívne vplyvy) </a:t>
            </a:r>
            <a:endParaRPr sz="3600" b="1" i="0" u="none" baseline="0" dirty="0">
              <a:solidFill>
                <a:schemeClr val="bg1"/>
              </a:solidFill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9A100BB8-F5DC-744C-D9D1-49CAC7317A87}"/>
              </a:ext>
            </a:extLst>
          </p:cNvPr>
          <p:cNvSpPr/>
          <p:nvPr/>
        </p:nvSpPr>
        <p:spPr>
          <a:xfrm>
            <a:off x="0" y="4229100"/>
            <a:ext cx="943275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585B2BA-B442-BBA7-512B-DCC93127C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2" y="4114799"/>
            <a:ext cx="4322480" cy="145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18D40B80-5001-A2DF-90EE-86CBDFC7CBEF}"/>
              </a:ext>
            </a:extLst>
          </p:cNvPr>
          <p:cNvSpPr txBox="1"/>
          <p:nvPr/>
        </p:nvSpPr>
        <p:spPr>
          <a:xfrm>
            <a:off x="3146763" y="3657215"/>
            <a:ext cx="47467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 sz="1800">
                <a:solidFill>
                  <a:schemeClr val="bg1"/>
                </a:solidFill>
                <a:latin typeface="Roboto Slab" panose="020B0604020202020204" charset="0"/>
                <a:ea typeface="Roboto Slab" panose="020B0604020202020204" charset="0"/>
                <a:cs typeface="Roboto Slab" panose="020B0604020202020204" charset="0"/>
                <a:sym typeface="Roboto Slab" panose="020B0604020202020204" charset="0"/>
              </a:defRPr>
            </a:pPr>
            <a:r>
              <a:rPr dirty="0"/>
              <a:t>doc. </a:t>
            </a:r>
            <a:r>
              <a:rPr dirty="0" err="1"/>
              <a:t>JUDr</a:t>
            </a:r>
            <a:r>
              <a:rPr dirty="0"/>
              <a:t>. Vojtěch Vomáčka, Ph.D., LL.M.</a:t>
            </a:r>
          </a:p>
          <a:p>
            <a:endParaRPr sz="1800" dirty="0">
              <a:solidFill>
                <a:schemeClr val="bg1"/>
              </a:solidFill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BBA78424-F5F0-48C6-4015-DB7BC69CEE72}"/>
              </a:ext>
            </a:extLst>
          </p:cNvPr>
          <p:cNvSpPr txBox="1"/>
          <p:nvPr/>
        </p:nvSpPr>
        <p:spPr>
          <a:xfrm>
            <a:off x="3146763" y="4289336"/>
            <a:ext cx="59326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 sz="1200" b="1">
                <a:solidFill>
                  <a:schemeClr val="tx1"/>
                </a:solidFill>
                <a:latin typeface="Cambria" pitchFamily="18" charset="0"/>
                <a:ea typeface="Roboto Slab" panose="020B0604020202020204" charset="0"/>
              </a:defRPr>
            </a:pPr>
            <a:r>
              <a:rPr lang="cs-CZ" dirty="0"/>
              <a:t>ÚVOD DO PRÁVNYCH PREDPISOV EÚ V OBLASTI ŽIVOTNÉHO PROSTREDIA </a:t>
            </a:r>
          </a:p>
          <a:p>
            <a:pPr algn="l" rtl="0">
              <a:defRPr sz="1200" b="1">
                <a:solidFill>
                  <a:schemeClr val="tx1"/>
                </a:solidFill>
                <a:latin typeface="Cambria" pitchFamily="18" charset="0"/>
                <a:ea typeface="Roboto Slab" panose="020B0604020202020204" charset="0"/>
              </a:defRPr>
            </a:pPr>
            <a:r>
              <a:rPr lang="cs-CZ" dirty="0"/>
              <a:t>A POSUDZOVANIA VPLYVOV NA ŽIVOTNÉ PROSTREDIE </a:t>
            </a:r>
          </a:p>
          <a:p>
            <a:pPr algn="l" rtl="0">
              <a:defRPr sz="1200" b="1">
                <a:solidFill>
                  <a:schemeClr val="tx1"/>
                </a:solidFill>
                <a:latin typeface="Cambria" pitchFamily="18" charset="0"/>
                <a:ea typeface="Roboto Slab" panose="020B0604020202020204" charset="0"/>
              </a:defRPr>
            </a:pPr>
            <a:r>
              <a:rPr lang="cs-CZ" dirty="0"/>
              <a:t>Seminár pre slovenských sudcov a prokurátorov </a:t>
            </a:r>
          </a:p>
          <a:p>
            <a:pPr algn="l" rtl="0">
              <a:defRPr sz="1200" b="1">
                <a:solidFill>
                  <a:schemeClr val="tx1"/>
                </a:solidFill>
                <a:latin typeface="Cambria" pitchFamily="18" charset="0"/>
                <a:ea typeface="Roboto Slab" panose="020B0604020202020204" charset="0"/>
              </a:defRPr>
            </a:pPr>
            <a:r>
              <a:rPr lang="cs-CZ" dirty="0"/>
              <a:t>Slovensko, 09.-11. apríla 2025</a:t>
            </a:r>
            <a:endParaRPr dirty="0"/>
          </a:p>
        </p:txBody>
      </p:sp>
      <p:pic>
        <p:nvPicPr>
          <p:cNvPr id="11" name="Grafik 1">
            <a:extLst>
              <a:ext uri="{FF2B5EF4-FFF2-40B4-BE49-F238E27FC236}">
                <a16:creationId xmlns:a16="http://schemas.microsoft.com/office/drawing/2014/main" id="{51B99422-0FA9-532E-CB82-A8B42A5BEF0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00" y="4359499"/>
            <a:ext cx="506449" cy="326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Logo  Description automatically generated">
            <a:extLst>
              <a:ext uri="{FF2B5EF4-FFF2-40B4-BE49-F238E27FC236}">
                <a16:creationId xmlns:a16="http://schemas.microsoft.com/office/drawing/2014/main" id="{DC118387-ED6A-B556-789A-07A22EDD8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32" y="4303546"/>
            <a:ext cx="696506" cy="47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4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C2690-8CD2-BFDA-06E6-0BB714788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57125760-3FC5-63D1-84F1-38EE76092BF4}"/>
              </a:ext>
            </a:extLst>
          </p:cNvPr>
          <p:cNvSpPr txBox="1"/>
          <p:nvPr/>
        </p:nvSpPr>
        <p:spPr>
          <a:xfrm>
            <a:off x="621409" y="0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POVOLENIE</a:t>
            </a:r>
            <a:endParaRPr dirty="0"/>
          </a:p>
          <a:p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Keďže povolenie oprávňuje navrhovateľa pokračovať v projekte, v zásade ide o rozhodnutie o činnostiach, ktoré sú fyzickými prácami. Existuje však výnimka. Povolením môže byť aj rozhodnutie o činnostiach, ktoré nie sú fyzickými prácami, ale konečné rozhodnutie o povolení projektu je podmienené jeho realizáciou.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Napríklad povolenie odchýliť sa od požiadaviek na ochranu druhov v súvislosti s projektom by mohlo spadať pod definíciu povolenia a musí byť napadnuteľné na základe posúdenia vplyvov na životné prostredie podľa článku 11. 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defRPr sz="1600">
                <a:latin typeface="Roboto Slab" charset="0"/>
                <a:ea typeface="Roboto Slab" charset="0"/>
              </a:defRPr>
            </a:pPr>
            <a:r>
              <a:rPr lang="cs-CZ" b="1" dirty="0">
                <a:highlight>
                  <a:srgbClr val="FFFF00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C-463/20, Namur-Est Environment, bod 44</a:t>
            </a: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</a:t>
            </a:r>
            <a:r>
              <a:rPr lang="cs-CZ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„Je pravda, že uvedené [textové] prvky [článku 1 ods. 2 písm. c) smernice o PVŽP] definujú pojem „povolenie“ odkazom na rozhodnutie, ktoré má inú povahu ako rozhodnutie o výnimke, a v dôsledku toho vylučujú, aby sa toto rozhodnutie samo osebe a ako také považovalo za „povolenie“ v zmysle článku 1 ods. 2 písm. c) smernice 2011/92 pre projekt, ktorého sa týka. Tieto skutočnosti však nebránia tomu, aby sa takéto rozhodnutie v spojení s neskorším rozhodnutím o oprávnení navrhovateľa pokračovať v projekte považovalo za súčasť povolenia tohto projektu alebo prípadne zamietnutia jeho povolenia.“</a:t>
            </a:r>
            <a:endParaRPr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sz="1600" dirty="0">
              <a:solidFill>
                <a:schemeClr val="tx1"/>
              </a:solidFill>
              <a:latin typeface="Roboto Slab" charset="0"/>
              <a:ea typeface="Roboto Slab" charset="0"/>
            </a:endParaRPr>
          </a:p>
          <a:p>
            <a:pPr lvl="1"/>
            <a:endParaRPr sz="1600" dirty="0">
              <a:latin typeface="Roboto Slab" charset="0"/>
              <a:ea typeface="Roboto Slab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sz="1800" b="1" dirty="0">
              <a:latin typeface="Roboto Slab" charset="0"/>
              <a:ea typeface="Roboto Sla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208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733B0-4C08-D29F-DFFC-80343FB2B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BAB6BB90-70A0-6369-896C-C055170A54A3}"/>
              </a:ext>
            </a:extLst>
          </p:cNvPr>
          <p:cNvSpPr txBox="1"/>
          <p:nvPr/>
        </p:nvSpPr>
        <p:spPr>
          <a:xfrm>
            <a:off x="621409" y="0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POVOLENIE</a:t>
            </a:r>
            <a:endParaRPr dirty="0"/>
          </a:p>
          <a:p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SDEÚ uprednostnil výklad vymedzenia pojmu, ktorý odráža ciele sledované smernicou o posudzovaní vplyvov na životné prostredie, a dospel k záveru, že </a:t>
            </a:r>
            <a:r>
              <a:rPr lang="cs-CZ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„rozhodnutie o povolení sa má prijať po ukončení celého procesu posudzovania“ </a:t>
            </a: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(bod 46), čo znamená, že príslušný orgán môže v plnej miere zohľadniť vplyvy projektu.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>
              <a:defRPr sz="1600">
                <a:latin typeface="Roboto Slab" charset="0"/>
                <a:ea typeface="Roboto Slab" charset="0"/>
              </a:defRPr>
            </a:pP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 opačnom prípade by bolo možné tvrdiť, že na základe požiadavky uvedenej v článku 6 ods. 1 smernice o posudzovaní vplyvov na životné prostredie stačí zapojiť do posudzovania vplyvov na životné prostredie orgány zodpovedné za rôzne otázky životného prostredia. Proces posudzovania vplyvov na životné prostredie a schválenie vydané na tomto základe však nemusia zahŕňať všetky povolenia týkajúce sa projektu alebo dokonca všetky povolenia podľa právnych predpisov v oblasti životného prostredia, ako to vyplýva najmä z článku 2 ods. 3 smernice.</a:t>
            </a:r>
          </a:p>
          <a:p>
            <a:pPr algn="just">
              <a:defRPr sz="1600">
                <a:latin typeface="Roboto Slab" charset="0"/>
                <a:ea typeface="Roboto Slab" charset="0"/>
              </a:defRPr>
            </a:pPr>
            <a:r>
              <a:rPr lang="cs-CZ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Táto doložka umožňuje členským štátom zaviesť jednotný postup na splnenie požiadaviek smernice o priemyselných emisiách, ako aj smernice o posudzovaní vplyvov na životné prostredie. Naopak, z toho vyplýva, že použitie odlišných postupov na prebratie oboch smerníc a udelenie samostatných povolení sú podľa tohto ustanovenia rovnako prípustné. </a:t>
            </a:r>
            <a:endParaRPr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sz="1600" dirty="0">
              <a:solidFill>
                <a:schemeClr val="tx1"/>
              </a:solidFill>
              <a:latin typeface="Roboto Slab" charset="0"/>
              <a:ea typeface="Roboto Slab" charset="0"/>
            </a:endParaRPr>
          </a:p>
          <a:p>
            <a:pPr lvl="1"/>
            <a:endParaRPr sz="1600" dirty="0">
              <a:latin typeface="Roboto Slab" charset="0"/>
              <a:ea typeface="Roboto Slab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sz="1800" b="1" dirty="0">
              <a:latin typeface="Roboto Slab" charset="0"/>
              <a:ea typeface="Roboto Sla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027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B3FCF-2299-3AA1-4795-E9461819D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954B146F-1EA7-5CAF-99AC-6F3275045C8E}"/>
              </a:ext>
            </a:extLst>
          </p:cNvPr>
          <p:cNvSpPr txBox="1"/>
          <p:nvPr/>
        </p:nvSpPr>
        <p:spPr>
          <a:xfrm>
            <a:off x="621409" y="0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POVOLENIE</a:t>
            </a:r>
            <a:endParaRPr dirty="0"/>
          </a:p>
          <a:p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 algn="just">
              <a:defRPr sz="1600">
                <a:latin typeface="Roboto Slab" charset="0"/>
                <a:ea typeface="Roboto Slab" charset="0"/>
              </a:defRPr>
            </a:pP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Aj keď je pojem „povolenie“ vytvorený na základe určitých prvkov vnútroštátneho práva, zostáva pojmom Spoločenstva, ktorý patrí výlučne do pôsobnosti práva Spoločenstva. Podľa ustálenej judikatúry sa pojmy použité v ustanovení práva Spoločenstva, ktoré výslovne neodkazuje na právo členských štátov na účely určenia jeho významu a rozsahu pôsobnosti, majú v celom Spoločenstve obvykle vykladať autonómne a jednotne, pričom sa musí zohľadniť kontext ustanovenia a účel predmetnej právnej úpravy. </a:t>
            </a:r>
            <a:r>
              <a:rPr lang="cs-CZ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Preto sa klasifikácia rozhodnutia ako „povolenie“ v zmysle článku 1 ods. 2 smernice EIA musí vykonať podľa vnútroštátneho práva spôsobom, ktorý je v súlade s právom Spoločenstva. </a:t>
            </a: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(Pozri rozsudok Barker, C-290/03, EU:C:2006:286, body 40-41).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„V konaní o udelenie súhlasu, ktoré pozostáva z viacerých etáp, sa toto posúdenie musí v zásade vykonať hneď, ako je možné určiť a posúdiť všetky vplyvy, ktoré môže mať projekt na životné prostredie.“ (</a:t>
            </a: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Wells, C-201/02, EU:C:2004:12, bod 53; pozri tiež rozsudok Abraham a i., C-2/07,EU:C:2008:133, bod 26; Inter-Environnement Wallonie a Bond Beter LeefmilieuVlaanderen, C-411/17, EU:C:2019:622, bod 85)</a:t>
            </a:r>
            <a:endParaRPr sz="1600" dirty="0">
              <a:solidFill>
                <a:schemeClr val="tx1"/>
              </a:solidFill>
              <a:latin typeface="Roboto Slab" charset="0"/>
              <a:ea typeface="Roboto Slab" charset="0"/>
            </a:endParaRPr>
          </a:p>
          <a:p>
            <a:pPr lvl="1"/>
            <a:endParaRPr sz="1600" dirty="0">
              <a:latin typeface="Roboto Slab" charset="0"/>
              <a:ea typeface="Roboto Slab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sz="1800" b="1" dirty="0">
              <a:latin typeface="Roboto Slab" charset="0"/>
              <a:ea typeface="Roboto Sla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351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A1701-09C6-DAFB-A4F1-A2F3A3247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1F37CE1E-2EB0-8CFA-3976-A1F11A0FD4F6}"/>
              </a:ext>
            </a:extLst>
          </p:cNvPr>
          <p:cNvSpPr txBox="1"/>
          <p:nvPr/>
        </p:nvSpPr>
        <p:spPr>
          <a:xfrm>
            <a:off x="591672" y="242227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ROZDELENIE PROJEKTOV</a:t>
            </a:r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 Slab" charset="0"/>
                <a:ea typeface="Roboto Slab" charset="0"/>
              </a:rPr>
              <a:t>C</a:t>
            </a:r>
            <a:r>
              <a:rPr lang="es-ES" sz="1600" b="1" dirty="0">
                <a:latin typeface="Roboto Slab" charset="0"/>
                <a:ea typeface="Roboto Slab" charset="0"/>
              </a:rPr>
              <a:t>-227/01 - Valencia-Tarragona</a:t>
            </a:r>
            <a:endParaRPr sz="16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</p:txBody>
      </p:sp>
      <p:pic>
        <p:nvPicPr>
          <p:cNvPr id="3" name="Picture 2" descr="http://upload.wikimedia.org/wikipedia/commons/4/4e/Euromed_Barcelona-Alicante_entrando_en_la_estaci%C3%B3n_de_Tarragona.jpg">
            <a:hlinkClick r:id="rId3"/>
            <a:extLst>
              <a:ext uri="{FF2B5EF4-FFF2-40B4-BE49-F238E27FC236}">
                <a16:creationId xmlns:a16="http://schemas.microsoft.com/office/drawing/2014/main" id="{BED1C118-42B8-FE1A-3E0C-44F803B83B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5278" y="1345962"/>
            <a:ext cx="3445456" cy="2584092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E9AC18-8634-9D5B-933C-3851452CDBEA}"/>
              </a:ext>
            </a:extLst>
          </p:cNvPr>
          <p:cNvSpPr txBox="1"/>
          <p:nvPr/>
        </p:nvSpPr>
        <p:spPr>
          <a:xfrm>
            <a:off x="591672" y="1345962"/>
            <a:ext cx="468335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Bod 7 prílohy I sa musí chápať tak, že zahŕňa zdvojenie existujúcej trate, a nie len jej úpravu.</a:t>
            </a:r>
          </a:p>
          <a:p>
            <a:pPr algn="just"/>
            <a:endParaRPr lang="cs-CZ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To, že sa prípad týkal krátkeho úseku diaľkovej trate, nie je relevantné: Ak by sa potvrdil argument španielskej vlády, účinnosť smernice 85/337 by mohla byť vážne ohrozená, pretože dotknutým vnútroštátnym orgánom by stačilo rozdeliť projekt diaľkovej trate na po sebe nasledujúce kratšie úseky, aby vylúčili z pôsobnosti smernice projekt ako celok, ako aj úseky, ktoré z tohto rozdelenia vyplynuli. Nová trať by zjavne vytvorila nové významné nepríjemnosti, takže nie je potrebné dokazovať existenciu konkrétnych negatívnych účinkov - stačí pravdepodobnosť.</a:t>
            </a:r>
          </a:p>
          <a:p>
            <a:pPr algn="just"/>
            <a:endParaRPr lang="cs-CZ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Poznámka: tento prípad vznikol pred zmenami a doplneniami smernice 97/11.</a:t>
            </a:r>
          </a:p>
        </p:txBody>
      </p:sp>
    </p:spTree>
    <p:extLst>
      <p:ext uri="{BB962C8B-B14F-4D97-AF65-F5344CB8AC3E}">
        <p14:creationId xmlns:p14="http://schemas.microsoft.com/office/powerpoint/2010/main" val="2266098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3E2B3-5E03-20BF-80AA-60EAA12B7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C4B1E20C-8F8C-777E-50B3-41D246D0A54B}"/>
              </a:ext>
            </a:extLst>
          </p:cNvPr>
          <p:cNvSpPr txBox="1"/>
          <p:nvPr/>
        </p:nvSpPr>
        <p:spPr>
          <a:xfrm>
            <a:off x="591672" y="242227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ROZDELENIE PROJEKTOV</a:t>
            </a:r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 Slab" charset="0"/>
                <a:ea typeface="Roboto Slab" charset="0"/>
              </a:rPr>
              <a:t>C</a:t>
            </a:r>
            <a:r>
              <a:rPr lang="es-ES" sz="1600" b="1" dirty="0">
                <a:latin typeface="Roboto Slab" charset="0"/>
                <a:ea typeface="Roboto Slab" charset="0"/>
              </a:rPr>
              <a:t>-227/01 - Valencia-Tarragona</a:t>
            </a:r>
            <a:endParaRPr sz="16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C4AAA3-8862-6E81-5180-7EFD6F98175B}"/>
              </a:ext>
            </a:extLst>
          </p:cNvPr>
          <p:cNvSpPr txBox="1"/>
          <p:nvPr/>
        </p:nvSpPr>
        <p:spPr>
          <a:xfrm>
            <a:off x="591671" y="1345962"/>
            <a:ext cx="73766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Bod 7 prílohy I sa musí chápať tak, že zahŕňa zdvojenie existujúcej trate, a nie len jej úpravu.</a:t>
            </a:r>
          </a:p>
          <a:p>
            <a:pPr algn="just"/>
            <a:endParaRPr lang="cs-CZ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To, že sa prípad týkal krátkeho úseku diaľkovej trate, nie je relevantné: Ak by sa potvrdil argument španielskej vlády, účinnosť smernice 85/337 by mohla byť vážne ohrozená, pretože dotknutým vnútroštátnym orgánom by stačilo rozdeliť projekt diaľkovej trate na po sebe nasledujúce kratšie úseky, aby vylúčili z pôsobnosti smernice projekt ako celok, ako aj úseky, ktoré z tohto rozdelenia vyplynuli. Nová trať by zjavne vytvorila nové významné nepríjemnosti, takže nie je potrebné dokazovať existenciu konkrétnych negatívnych účinkov - stačí pravdepodobnosť.</a:t>
            </a:r>
          </a:p>
          <a:p>
            <a:pPr algn="just"/>
            <a:endParaRPr lang="cs-CZ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Poznámka: tento prípad vznikol pred zmenami a doplneniami smernice 97/11.</a:t>
            </a:r>
          </a:p>
        </p:txBody>
      </p:sp>
    </p:spTree>
    <p:extLst>
      <p:ext uri="{BB962C8B-B14F-4D97-AF65-F5344CB8AC3E}">
        <p14:creationId xmlns:p14="http://schemas.microsoft.com/office/powerpoint/2010/main" val="3416625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3AA611-7869-9F9C-77C5-9B63D52C5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8313B4B2-4B4B-8B04-7C1B-7CE18BD6AE5B}"/>
              </a:ext>
            </a:extLst>
          </p:cNvPr>
          <p:cNvSpPr txBox="1"/>
          <p:nvPr/>
        </p:nvSpPr>
        <p:spPr>
          <a:xfrm>
            <a:off x="591672" y="242227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ROZDELENIE PROJEKTOV</a:t>
            </a:r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 Slab" charset="0"/>
                <a:ea typeface="Roboto Slab" charset="0"/>
              </a:rPr>
              <a:t>C-205/08 </a:t>
            </a:r>
            <a:r>
              <a:rPr lang="es-ES" sz="1600" b="1" dirty="0">
                <a:latin typeface="Roboto Slab" charset="0"/>
                <a:ea typeface="Roboto Slab" charset="0"/>
              </a:rPr>
              <a:t>- </a:t>
            </a:r>
            <a:r>
              <a:rPr lang="es-ES" sz="1600" b="1" dirty="0" err="1">
                <a:latin typeface="Roboto Slab" charset="0"/>
                <a:ea typeface="Roboto Slab" charset="0"/>
              </a:rPr>
              <a:t>Umweltanwalt</a:t>
            </a:r>
            <a:r>
              <a:rPr lang="es-ES" sz="1600" b="1" dirty="0">
                <a:latin typeface="Roboto Slab" charset="0"/>
                <a:ea typeface="Roboto Slab" charset="0"/>
              </a:rPr>
              <a:t> </a:t>
            </a:r>
            <a:r>
              <a:rPr lang="es-ES" sz="1600" b="1" dirty="0" err="1">
                <a:latin typeface="Roboto Slab" charset="0"/>
                <a:ea typeface="Roboto Slab" charset="0"/>
              </a:rPr>
              <a:t>von</a:t>
            </a:r>
            <a:r>
              <a:rPr lang="es-ES" sz="1600" b="1" dirty="0">
                <a:latin typeface="Roboto Slab" charset="0"/>
                <a:ea typeface="Roboto Slab" charset="0"/>
              </a:rPr>
              <a:t> </a:t>
            </a:r>
            <a:r>
              <a:rPr lang="es-ES" sz="1600" b="1" dirty="0" err="1">
                <a:latin typeface="Roboto Slab" charset="0"/>
                <a:ea typeface="Roboto Slab" charset="0"/>
              </a:rPr>
              <a:t>Kärnten</a:t>
            </a:r>
            <a:endParaRPr sz="16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E0DB74-B127-D0B0-44F6-2BD9783B8C20}"/>
              </a:ext>
            </a:extLst>
          </p:cNvPr>
          <p:cNvSpPr txBox="1"/>
          <p:nvPr/>
        </p:nvSpPr>
        <p:spPr>
          <a:xfrm>
            <a:off x="591672" y="1345962"/>
            <a:ext cx="46833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12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„[...] Článok 2 ods. 1 a článok 4 ods. 1 [smernice EIA] sa majú vykladať v tom zmysle, že príslušné orgány členského štátu musia podriadiť zámer uvedený v bode 20 prílohy I smernice, ako je výstavba nadzemného elektrického vedenia s napätím 220 kV alebo viac a dĺžkou viac ako 15 km, postupu posudzovania vplyvov na životné prostredie aj vtedy, ak má tento zámer cezhraničný charakter a jeho menej ako 15 km sa nachádza na území tohto členského štátu.“</a:t>
            </a:r>
          </a:p>
          <a:p>
            <a:pPr algn="just"/>
            <a:endParaRPr lang="cs-CZ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(Rozsudok </a:t>
            </a:r>
            <a:r>
              <a:rPr lang="cs-CZ" sz="12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Umweltanwalt von Kärnten</a:t>
            </a:r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C-205/08, EU:C:2009:767, bod 58)</a:t>
            </a:r>
          </a:p>
        </p:txBody>
      </p:sp>
      <p:pic>
        <p:nvPicPr>
          <p:cNvPr id="5" name="Picture 2" descr="http://hips.htvapps.com/htv-prod-media.s3.amazonaws.com/ibmig/cms/image/wyff/34201516-34201516.jpg">
            <a:extLst>
              <a:ext uri="{FF2B5EF4-FFF2-40B4-BE49-F238E27FC236}">
                <a16:creationId xmlns:a16="http://schemas.microsoft.com/office/drawing/2014/main" id="{D5391BD1-A632-E1AA-C2AF-534A8378A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500" y="1345962"/>
            <a:ext cx="3242290" cy="192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8194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3B445-FCC2-1F4F-4B6C-C48C7ACF7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3947CF-90D3-0FA1-14A4-7E8C925A7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183" y="74342"/>
            <a:ext cx="6546967" cy="437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041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DE1D1-39E1-47DB-5680-8B955EABC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5FC84E-E8F3-92C8-FAB6-E7759784F8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87" y="757190"/>
            <a:ext cx="8986613" cy="3829680"/>
          </a:xfrm>
          <a:prstGeom prst="rect">
            <a:avLst/>
          </a:prstGeom>
        </p:spPr>
      </p:pic>
      <p:sp>
        <p:nvSpPr>
          <p:cNvPr id="4" name="Shape 119">
            <a:extLst>
              <a:ext uri="{FF2B5EF4-FFF2-40B4-BE49-F238E27FC236}">
                <a16:creationId xmlns:a16="http://schemas.microsoft.com/office/drawing/2014/main" id="{DAC9B593-D214-75FA-4C66-69196D2E27E5}"/>
              </a:ext>
            </a:extLst>
          </p:cNvPr>
          <p:cNvSpPr txBox="1"/>
          <p:nvPr/>
        </p:nvSpPr>
        <p:spPr>
          <a:xfrm>
            <a:off x="331477" y="264529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rozsudek Nejvyššího správního soudu (ČR) čj. 2 As 86/2020-134</a:t>
            </a:r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50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50AB1-0C2C-D0AE-887F-62A550782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9">
            <a:extLst>
              <a:ext uri="{FF2B5EF4-FFF2-40B4-BE49-F238E27FC236}">
                <a16:creationId xmlns:a16="http://schemas.microsoft.com/office/drawing/2014/main" id="{DBA0E3AD-5E7C-BABC-FABD-EA874ADFFC6C}"/>
              </a:ext>
            </a:extLst>
          </p:cNvPr>
          <p:cNvSpPr txBox="1"/>
          <p:nvPr/>
        </p:nvSpPr>
        <p:spPr>
          <a:xfrm>
            <a:off x="331477" y="264529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>
                <a:highlight>
                  <a:srgbClr val="FFFF00"/>
                </a:highlight>
              </a:rPr>
              <a:t>Činnosti podliehajúce EIA </a:t>
            </a:r>
            <a:endParaRPr sz="1200" b="1" dirty="0">
              <a:highlight>
                <a:srgbClr val="FFFF00"/>
              </a:highlight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r>
              <a:rPr lang="cs-CZ" sz="1200" b="1" dirty="0">
                <a:latin typeface="Roboto Slab" charset="0"/>
                <a:ea typeface="Roboto Slab" charset="0"/>
              </a:rPr>
              <a:t>Odlesňovanie</a:t>
            </a:r>
          </a:p>
          <a:p>
            <a:endParaRPr lang="cs-CZ" sz="1200" b="1" dirty="0">
              <a:latin typeface="Roboto Slab" charset="0"/>
              <a:ea typeface="Roboto Slab" charset="0"/>
            </a:endParaRPr>
          </a:p>
          <a:p>
            <a:pPr algn="just"/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„Zo znenia bodu 1 písm. d) prílohy II k smernici vyplýva, že sa nevzťahuje na akékoľvek odlesňovanie, ale </a:t>
            </a:r>
            <a:r>
              <a:rPr lang="cs-CZ" b="1" dirty="0">
                <a:highlight>
                  <a:srgbClr val="FFFF00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len na odlesňovanie vykonávané s cieľom poskytnúť príslušnej pôde nové využitie</a:t>
            </a: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Je potrebné konštatovať, že pokiaľ sa plánuje vyklčovanie cesty v lese, o akú ide vo veci samej, na účely výstavby a prevádzky nadzemného elektrického vedenia, ide o nové využitie dotknutého pozemku. V dôsledku toho je výrub, akým je výrubvo veci samej, spadá pod bod 1 písm. d) prílohy II smernice EIA. Takýto výklad navyše potvrdzuje cieľ sledovaný smernicou EIA.</a:t>
            </a:r>
          </a:p>
          <a:p>
            <a:pPr algn="just"/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[...]</a:t>
            </a:r>
            <a:r>
              <a:rPr lang="cs-CZ" b="1" dirty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Bolo by v rozpore so základným cieľom smernice EIA a jej širokým rozsahom pôsobnosti, ak by sa z rozsahu pôsobnosti jej prílohy II vylúčili práce spočívajúce v čistení lesných ciest z dôvodu, že tieto práce v nej nie sú výslovne uvedené. </a:t>
            </a:r>
            <a:endParaRPr lang="cs-CZ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Takýto výklad by v skutočnosti umožnil členským štátom obísť povinnosti, ktoré im ukladá smernica EIA, keď súhlasia s vyčistením cesty v lese bez ohľadu na jej rozsah.Z toho vyplýva, že na činnosti spojené s čistením cesty v lese na účely výstavby a prevádzky nadzemného elektrického vedenia sa vzťahuje bod 1 písm. d) prílohy II smernice EIA.“</a:t>
            </a:r>
          </a:p>
          <a:p>
            <a:pPr algn="just"/>
            <a:endParaRPr lang="cs-CZ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(Rozsudok Prenninger a i., C-329/17, EU:C:2018:640, body 32-34 a 37-38) </a:t>
            </a: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010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DA3E7-B73B-CBA3-7A78-C9049C898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5375BEF0-E69D-9F72-5387-8FA9CAAD7C69}"/>
              </a:ext>
            </a:extLst>
          </p:cNvPr>
          <p:cNvSpPr txBox="1"/>
          <p:nvPr/>
        </p:nvSpPr>
        <p:spPr>
          <a:xfrm>
            <a:off x="591672" y="242227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>
                <a:highlight>
                  <a:srgbClr val="FFFF00"/>
                </a:highlight>
              </a:rPr>
              <a:t>dvojúčelové projekty</a:t>
            </a:r>
            <a:endParaRPr sz="1200" b="1" dirty="0">
              <a:solidFill>
                <a:schemeClr val="accent6"/>
              </a:solidFill>
              <a:highlight>
                <a:srgbClr val="FFFF00"/>
              </a:highlight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A7EC87-36AF-89BA-5B2C-A3FA6DD10DA2}"/>
              </a:ext>
            </a:extLst>
          </p:cNvPr>
          <p:cNvSpPr txBox="1"/>
          <p:nvPr/>
        </p:nvSpPr>
        <p:spPr>
          <a:xfrm>
            <a:off x="686673" y="735786"/>
            <a:ext cx="7865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WWF a i., C-435/97, EU:C:1999:418</a:t>
            </a:r>
            <a:endParaRPr lang="cs-CZ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9945F-9CDF-3F03-B8FF-5C1883AE8921}"/>
              </a:ext>
            </a:extLst>
          </p:cNvPr>
          <p:cNvSpPr txBox="1"/>
          <p:nvPr/>
        </p:nvSpPr>
        <p:spPr>
          <a:xfrm>
            <a:off x="854927" y="1107688"/>
            <a:ext cx="78656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„Smernica, ako je uvedené v článku 1 ods. 4 [1 ods. 3 v znení kodifikácie], sa nevzťahuje na ´projekty slúžiace na účely národnej obrany´. Toto ustanovenie teda vylučuje z rozsahu pôsobnosti smernice, a teda aj z postupu posudzovania, ktorý stanovuje, projekty určené na zabezpečenie národnej obrany. Takéto vylúčenie zavádza výnimku zo všeobecného pravidla stanoveného smernicou, podľa ktorého sa vplyvy na životné prostredie posudzujú vopred, a preto sa musí vykladať reštriktívne. Z povinnosti posudzovania môžu byť preto vylúčené len projekty, ktoré slúžia najmä na účely národnej obrany. </a:t>
            </a:r>
            <a:r>
              <a:rPr lang="cs-CZ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 toho vyplýva, že smernica sa vzťahuje na také projekty, o aké ide vo veci samej, ktorých hlavným cieľom je, ako vyplýva zo spisu, reštrukturalizácia letiska, aby mohlo byť využívané na komerčné účely, hoci môže byť využívané aj na vojenské účely.</a:t>
            </a:r>
          </a:p>
          <a:p>
            <a:pPr algn="just"/>
            <a:endParaRPr lang="cs-CZ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[...] </a:t>
            </a:r>
          </a:p>
          <a:p>
            <a:pPr algn="just"/>
            <a:endParaRPr lang="cs-CZ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Článok 1 ods. 4 [1 ods. 3 podľa kodifikácie] smernice sa má vykladať v tom zmysle, že </a:t>
            </a:r>
            <a:r>
              <a:rPr lang="cs-CZ" b="1" i="1" dirty="0">
                <a:highlight>
                  <a:srgbClr val="00FFFF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 pôsobnosti tejto smernice patrí letisko, ktoré môže súčasne slúžiť na civilné aj vojenské účely, ale ktorého hlavné využitie je komerčné.</a:t>
            </a:r>
            <a:r>
              <a:rPr lang="cs-CZ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772984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1C63C-E9AC-939F-F6B1-2FD6E57E4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33C40BDD-88BC-E3FB-23F4-EBAAA7551E91}"/>
              </a:ext>
            </a:extLst>
          </p:cNvPr>
          <p:cNvSpPr txBox="1"/>
          <p:nvPr/>
        </p:nvSpPr>
        <p:spPr>
          <a:xfrm>
            <a:off x="557976" y="110590"/>
            <a:ext cx="8239062" cy="918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SCREENING</a:t>
            </a:r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endParaRPr lang="cs-CZ" dirty="0"/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>
                <a:highlight>
                  <a:srgbClr val="FFFF00"/>
                </a:highlight>
              </a:rPr>
              <a:t>C-575/21 - WertInvest Hotelbetrieb</a:t>
            </a:r>
            <a:endParaRPr dirty="0">
              <a:highlight>
                <a:srgbClr val="FFFF00"/>
              </a:highlight>
            </a:endParaRPr>
          </a:p>
          <a:p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sz="1600" dirty="0">
              <a:solidFill>
                <a:schemeClr val="tx1"/>
              </a:solidFill>
              <a:latin typeface="Roboto Slab" charset="0"/>
              <a:ea typeface="Roboto Slab" charset="0"/>
            </a:endParaRPr>
          </a:p>
          <a:p>
            <a:pPr lvl="1"/>
            <a:endParaRPr sz="1600" dirty="0">
              <a:latin typeface="Roboto Slab" charset="0"/>
              <a:ea typeface="Roboto Slab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sz="1800" b="1" dirty="0">
              <a:latin typeface="Roboto Slab" charset="0"/>
              <a:ea typeface="Roboto Slab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7E9BB7-B241-92CA-E4D4-9E52E7C85F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369" y="2737969"/>
            <a:ext cx="3868614" cy="22949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A40B3C-BB7F-8013-F0AA-6B14CC0677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962" y="1033684"/>
            <a:ext cx="7328723" cy="16721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7571A3-0681-BEFC-69AB-2F61131DAB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5870" y="2623196"/>
            <a:ext cx="4348130" cy="79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11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6E1CD-BD7C-F8F4-E976-9FFB07610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ACB9D557-19E6-BAA8-11E6-C21E428DEA6F}"/>
              </a:ext>
            </a:extLst>
          </p:cNvPr>
          <p:cNvSpPr txBox="1"/>
          <p:nvPr/>
        </p:nvSpPr>
        <p:spPr>
          <a:xfrm>
            <a:off x="591672" y="242227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KUMULATÍVNE VPLYVY</a:t>
            </a:r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378177-13A7-6BAA-8321-1DAC57A180CD}"/>
              </a:ext>
            </a:extLst>
          </p:cNvPr>
          <p:cNvSpPr txBox="1"/>
          <p:nvPr/>
        </p:nvSpPr>
        <p:spPr>
          <a:xfrm>
            <a:off x="686673" y="735786"/>
            <a:ext cx="786565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Účel smernice EIA nemožno obísť rozdelením projektov a nezohľadnenie kumulatívneho účinku viacerých projektov nesmie v praxi znamenať, že všetky projekty sa vyhnú povinnosti vykonať posúdenie, ak je pravdepodobné, že spolu budú mať významný vplyv na životné prostredie v zmysle článku 2 ods. 1 smernice EIA.</a:t>
            </a:r>
          </a:p>
          <a:p>
            <a:pPr algn="just"/>
            <a:endParaRPr lang="cs-CZ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(Pozri rozsudok Komisia/Írsko, C-392/96, EU:C:1999:431, body 76 a 82; pozri tiež rozsudky Ecologistas en Acción-CODA, C-142/07, EU:C:2008:445, bod 44; Umweltanwalt von Kärnten, C-205/08, EU: C:2009:767, bod 53; Abraham a i., C-2/07, EU:C:2008:133, bod 27, a rozsudok Brusel Hoofdstedelijk Gewest a i., C-275/09, EU:C:2011:154, bod 36)</a:t>
            </a:r>
          </a:p>
          <a:p>
            <a:pPr algn="just"/>
            <a:endParaRPr lang="cs-CZ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„V tejto súvislosti treba pripomenúť, že v súlade s judikatúrou Súdneho dvora týkajúcou sa smernice EIA sa môže ukázať ako potrebné zohľadniť kumulatívne vplyvy takých projektov, o aké ide vo veci samej, aby sa zabránilo obchádzaniu právnej úpravy Únie rozdelením projektov, ktoré môžu mať spoločne významný vplyv na životné prostredie  (pozri v tomto zmysle rozsudky z 21. marca 2013, Salzburger Flughafen, C-244/12, EU:C:2013:731, Zb: C:2013:203, bod 37 a citovanú judikatúru, a zo 14. januára 2016, Komisia/Bulharsko, C-141/14, EU:C:2016:8, bod 95).“</a:t>
            </a:r>
          </a:p>
          <a:p>
            <a:pPr algn="just"/>
            <a:endParaRPr lang="cs-CZ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just"/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(rozsudok Regione Puglia, C-110/20, EU:C:2022:5, bod 52).</a:t>
            </a:r>
          </a:p>
        </p:txBody>
      </p:sp>
    </p:spTree>
    <p:extLst>
      <p:ext uri="{BB962C8B-B14F-4D97-AF65-F5344CB8AC3E}">
        <p14:creationId xmlns:p14="http://schemas.microsoft.com/office/powerpoint/2010/main" val="4011246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53939-9741-0D86-9403-34A10BBA7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D22713F0-619A-E0C2-C2C5-CF867D24FA12}"/>
              </a:ext>
            </a:extLst>
          </p:cNvPr>
          <p:cNvSpPr txBox="1"/>
          <p:nvPr/>
        </p:nvSpPr>
        <p:spPr>
          <a:xfrm>
            <a:off x="591672" y="219606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 Slab" charset="0"/>
                <a:ea typeface="Roboto Slab" charset="0"/>
              </a:rPr>
              <a:t>C-110/20 (Regione Puglia)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 Slab" charset="0"/>
                <a:ea typeface="Roboto Slab" charset="0"/>
              </a:rPr>
              <a:t>Návrhy:</a:t>
            </a:r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FBCE29-7106-388E-FD6B-6752668015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747589"/>
            <a:ext cx="7470939" cy="17364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D63DFF-1621-97D1-5CDF-28C9705CF2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671" y="720969"/>
            <a:ext cx="8207815" cy="185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524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>
          <a:extLst>
            <a:ext uri="{FF2B5EF4-FFF2-40B4-BE49-F238E27FC236}">
              <a16:creationId xmlns:a16="http://schemas.microsoft.com/office/drawing/2014/main" id="{039E1869-223E-9854-2DD0-905C81140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596FF4B1-BB42-AA7D-CB97-AFD0ABF58C9A}"/>
              </a:ext>
            </a:extLst>
          </p:cNvPr>
          <p:cNvSpPr/>
          <p:nvPr/>
        </p:nvSpPr>
        <p:spPr>
          <a:xfrm>
            <a:off x="0" y="4229100"/>
            <a:ext cx="943275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9D7E103-A959-A7E7-F1AC-BA2681EE2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2" y="4114799"/>
            <a:ext cx="4322480" cy="145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/>
          </a:p>
        </p:txBody>
      </p:sp>
      <p:sp>
        <p:nvSpPr>
          <p:cNvPr id="10" name="Shape 406">
            <a:extLst>
              <a:ext uri="{FF2B5EF4-FFF2-40B4-BE49-F238E27FC236}">
                <a16:creationId xmlns:a16="http://schemas.microsoft.com/office/drawing/2014/main" id="{3A58B5D2-2AB3-C704-F7E6-7F200C0B22DF}"/>
              </a:ext>
            </a:extLst>
          </p:cNvPr>
          <p:cNvSpPr txBox="1">
            <a:spLocks/>
          </p:cNvSpPr>
          <p:nvPr/>
        </p:nvSpPr>
        <p:spPr>
          <a:xfrm>
            <a:off x="692834" y="761701"/>
            <a:ext cx="7884600" cy="3810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Char char="▪"/>
              <a:defRPr sz="30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marR="0" lvl="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Char char="▫"/>
              <a:defRPr sz="24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24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marR="0" lvl="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1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marR="0" lvl="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1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marR="0" lvl="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1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marR="0" lvl="6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1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marR="0" lvl="7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1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marR="0" lvl="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1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  <a:defRPr sz="1800" b="1">
                <a:solidFill>
                  <a:schemeClr val="lt1"/>
                </a:solidFill>
                <a:latin typeface="Roboto Slab" panose="020B0604020202020204" charset="0"/>
                <a:ea typeface="Roboto Slab" panose="020B0604020202020204" charset="0"/>
                <a:cs typeface="Arial" pitchFamily="34" charset="0"/>
                <a:sym typeface="Roboto Slab"/>
              </a:defRPr>
            </a:pPr>
            <a:r>
              <a:rPr dirty="0" err="1"/>
              <a:t>Ďakujem</a:t>
            </a:r>
            <a:r>
              <a:rPr dirty="0"/>
              <a:t> za </a:t>
            </a:r>
            <a:r>
              <a:rPr dirty="0" err="1"/>
              <a:t>pozornosť</a:t>
            </a:r>
            <a:r>
              <a:rPr dirty="0"/>
              <a:t>!</a:t>
            </a:r>
            <a:endParaRPr sz="1800" b="1" dirty="0">
              <a:solidFill>
                <a:schemeClr val="lt1"/>
              </a:solidFill>
              <a:latin typeface="Roboto Slab" panose="020B0604020202020204" charset="0"/>
              <a:ea typeface="Roboto Slab" panose="020B0604020202020204" charset="0"/>
              <a:cs typeface="Arial" pitchFamily="34" charset="0"/>
              <a:sym typeface="Roboto Slab"/>
            </a:endParaRPr>
          </a:p>
          <a:p>
            <a:pPr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endParaRPr sz="2400" dirty="0">
              <a:solidFill>
                <a:srgbClr val="FFFFFF"/>
              </a:solidFill>
              <a:latin typeface="Roboto Slab" panose="020B0604020202020204" charset="0"/>
              <a:ea typeface="Roboto Slab" panose="020B0604020202020204" charset="0"/>
            </a:endParaRPr>
          </a:p>
          <a:p>
            <a:pPr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  <a:defRPr sz="1800">
                <a:solidFill>
                  <a:srgbClr val="FFFFFF"/>
                </a:solidFill>
                <a:latin typeface="Roboto Slab" panose="020B0604020202020204" charset="0"/>
                <a:ea typeface="Roboto Slab" panose="020B0604020202020204" charset="0"/>
              </a:defRPr>
            </a:pPr>
            <a:r>
              <a:rPr dirty="0"/>
              <a:t>vomacka@mail.muni.cz</a:t>
            </a:r>
          </a:p>
        </p:txBody>
      </p:sp>
    </p:spTree>
    <p:extLst>
      <p:ext uri="{BB962C8B-B14F-4D97-AF65-F5344CB8AC3E}">
        <p14:creationId xmlns:p14="http://schemas.microsoft.com/office/powerpoint/2010/main" val="149222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B21EB-F32C-B582-ED46-AE7D519B1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660A4E45-71C0-8B4C-E4EE-D40F297421BF}"/>
              </a:ext>
            </a:extLst>
          </p:cNvPr>
          <p:cNvSpPr txBox="1"/>
          <p:nvPr/>
        </p:nvSpPr>
        <p:spPr>
          <a:xfrm>
            <a:off x="557976" y="110590"/>
            <a:ext cx="8239062" cy="918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SCREENING</a:t>
            </a:r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endParaRPr lang="cs-CZ" dirty="0"/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>
                <a:highlight>
                  <a:srgbClr val="FFFF00"/>
                </a:highlight>
              </a:rPr>
              <a:t>C-575/21 - WertInvest Hotelbetrieb</a:t>
            </a:r>
            <a:endParaRPr dirty="0">
              <a:highlight>
                <a:srgbClr val="FFFF00"/>
              </a:highlight>
            </a:endParaRPr>
          </a:p>
          <a:p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sz="1600" dirty="0">
              <a:solidFill>
                <a:schemeClr val="tx1"/>
              </a:solidFill>
              <a:latin typeface="Roboto Slab" charset="0"/>
              <a:ea typeface="Roboto Slab" charset="0"/>
            </a:endParaRPr>
          </a:p>
          <a:p>
            <a:pPr lvl="1"/>
            <a:endParaRPr sz="1600" dirty="0">
              <a:latin typeface="Roboto Slab" charset="0"/>
              <a:ea typeface="Roboto Slab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sz="1800" b="1" dirty="0">
              <a:latin typeface="Roboto Slab" charset="0"/>
              <a:ea typeface="Roboto Slab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CB33B5-4710-7FEB-864D-7C7C49DD4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630" y="1116623"/>
            <a:ext cx="6676816" cy="384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232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F90C3-5FB0-4BD2-2FBD-84D7C6E3F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17BDB3E5-94B2-E1A2-0D56-003584B84D4E}"/>
              </a:ext>
            </a:extLst>
          </p:cNvPr>
          <p:cNvSpPr txBox="1"/>
          <p:nvPr/>
        </p:nvSpPr>
        <p:spPr>
          <a:xfrm>
            <a:off x="557976" y="110590"/>
            <a:ext cx="8239062" cy="918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SCREENING</a:t>
            </a:r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endParaRPr lang="cs-CZ" dirty="0"/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>
                <a:highlight>
                  <a:srgbClr val="FFFF00"/>
                </a:highlight>
              </a:rPr>
              <a:t>C-575/21 - WertInvest Hotelbetrieb</a:t>
            </a:r>
            <a:endParaRPr dirty="0">
              <a:highlight>
                <a:srgbClr val="FFFF00"/>
              </a:highlight>
            </a:endParaRPr>
          </a:p>
          <a:p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sz="1600" dirty="0">
              <a:solidFill>
                <a:schemeClr val="tx1"/>
              </a:solidFill>
              <a:latin typeface="Roboto Slab" charset="0"/>
              <a:ea typeface="Roboto Slab" charset="0"/>
            </a:endParaRPr>
          </a:p>
          <a:p>
            <a:pPr lvl="1"/>
            <a:endParaRPr sz="1600" dirty="0">
              <a:latin typeface="Roboto Slab" charset="0"/>
              <a:ea typeface="Roboto Slab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sz="1800" b="1" dirty="0">
              <a:latin typeface="Roboto Slab" charset="0"/>
              <a:ea typeface="Roboto Slab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65AC7F-CFF6-E082-E893-CE96A8CF5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00" y="1351229"/>
            <a:ext cx="8187716" cy="202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11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6E128-7A7B-6F78-37D3-E68AB4FFB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3BEE56BB-9FB6-C8B1-2DBD-C8F62AE18A21}"/>
              </a:ext>
            </a:extLst>
          </p:cNvPr>
          <p:cNvSpPr txBox="1"/>
          <p:nvPr/>
        </p:nvSpPr>
        <p:spPr>
          <a:xfrm>
            <a:off x="557976" y="110590"/>
            <a:ext cx="8239062" cy="918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SCREENING</a:t>
            </a:r>
          </a:p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endParaRPr lang="cs-CZ" dirty="0"/>
          </a:p>
          <a:p>
            <a:r>
              <a:rPr lang="cs-CZ" b="1" i="1" dirty="0">
                <a:solidFill>
                  <a:schemeClr val="tx1"/>
                </a:solidFill>
                <a:latin typeface="Roboto Slab" charset="0"/>
                <a:ea typeface="Roboto Slab" charset="0"/>
              </a:rPr>
              <a:t>„Z toho vyplýva, že príslušné vnútroštátne orgány musia v prípade, že dostanú žiadosť o povolenie na realizáciu projektu uvedeného v prílohe II, vykonať osobitné posúdenie, či je potrebné </a:t>
            </a:r>
            <a:r>
              <a:rPr lang="cs-CZ" b="1" i="1" dirty="0">
                <a:solidFill>
                  <a:schemeClr val="tx1"/>
                </a:solidFill>
                <a:highlight>
                  <a:srgbClr val="FFFF00"/>
                </a:highlight>
                <a:latin typeface="Roboto Slab" charset="0"/>
                <a:ea typeface="Roboto Slab" charset="0"/>
              </a:rPr>
              <a:t>s ohľadom na kritériá uvedené v prílohe III </a:t>
            </a:r>
            <a:r>
              <a:rPr lang="cs-CZ" b="1" i="1" dirty="0">
                <a:solidFill>
                  <a:schemeClr val="tx1"/>
                </a:solidFill>
                <a:latin typeface="Roboto Slab" charset="0"/>
                <a:ea typeface="Roboto Slab" charset="0"/>
              </a:rPr>
              <a:t>tejto smernice vykonať posúdenie vplyvu na životné prostredie (pozri v tomto zmysle rozsudok Mellor, C-75/08, EU:C:2009:279, bod 51).“</a:t>
            </a:r>
          </a:p>
          <a:p>
            <a:endParaRPr lang="cs-CZ"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r>
              <a:rPr lang="cs-CZ" sz="1200" b="1" dirty="0">
                <a:solidFill>
                  <a:schemeClr val="accent6"/>
                </a:solidFill>
                <a:latin typeface="Roboto Slab" charset="0"/>
                <a:ea typeface="Roboto Slab" charset="0"/>
              </a:rPr>
              <a:t>(rozsudok Marktgemeinde Stra</a:t>
            </a:r>
            <a:r>
              <a:rPr lang="el-GR" sz="1200" b="1" dirty="0">
                <a:solidFill>
                  <a:schemeClr val="accent6"/>
                </a:solidFill>
                <a:latin typeface="Roboto Slab" charset="0"/>
                <a:ea typeface="Roboto Slab" charset="0"/>
              </a:rPr>
              <a:t>β</a:t>
            </a:r>
            <a:r>
              <a:rPr lang="cs-CZ" sz="1200" b="1" dirty="0">
                <a:solidFill>
                  <a:schemeClr val="accent6"/>
                </a:solidFill>
                <a:latin typeface="Roboto Slab" charset="0"/>
                <a:ea typeface="Roboto Slab" charset="0"/>
              </a:rPr>
              <a:t>walchen a i., C-531/13, EU:C:2015:79, bod 42; pozri tiež rozsudok Komisia/Bulharsko (Kaliakra), C-141/14, EU:C:2016:8, bod 94)</a:t>
            </a:r>
          </a:p>
          <a:p>
            <a:endParaRPr lang="cs-CZ"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endParaRPr lang="cs-CZ"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 algn="just"/>
            <a:r>
              <a:rPr lang="cs-CZ" b="1" dirty="0">
                <a:latin typeface="Roboto Slab" charset="0"/>
                <a:ea typeface="Roboto Slab" charset="0"/>
              </a:rPr>
              <a:t>Ak členský štát definuje všeobecné pravidlá na určenie toho, či projekty, na ktoré sa vzťahuje článok 4 ods. 2 smernice EIA, musia pred udelením súhlasu podliehať predchádzajúcemu posúdeniu ich vplyvov na životné prostredie, porušenie týchto pravidiel nevyhnutne predstavuje porušenie kombinovaných ustanovení článku 2 ods. 1 a článku 4 ods. 2 smernice EIA.</a:t>
            </a:r>
          </a:p>
          <a:p>
            <a:endParaRPr lang="cs-CZ" sz="1200" b="1" dirty="0">
              <a:latin typeface="Roboto Slab" charset="0"/>
              <a:ea typeface="Roboto Slab" charset="0"/>
            </a:endParaRPr>
          </a:p>
          <a:p>
            <a:r>
              <a:rPr lang="cs-CZ" sz="1200" b="1" dirty="0">
                <a:latin typeface="Roboto Slab" charset="0"/>
                <a:ea typeface="Roboto Slab" charset="0"/>
              </a:rPr>
              <a:t>(Pozri rozsudok Komisia/Taliansko, C-83/03, EU:C:2005:339, bod 20).</a:t>
            </a:r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sz="1600" dirty="0">
              <a:solidFill>
                <a:schemeClr val="tx1"/>
              </a:solidFill>
              <a:latin typeface="Roboto Slab" charset="0"/>
              <a:ea typeface="Roboto Slab" charset="0"/>
            </a:endParaRPr>
          </a:p>
          <a:p>
            <a:pPr lvl="1"/>
            <a:endParaRPr sz="1600" dirty="0">
              <a:latin typeface="Roboto Slab" charset="0"/>
              <a:ea typeface="Roboto Slab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sz="1800" b="1" dirty="0">
              <a:latin typeface="Roboto Slab" charset="0"/>
              <a:ea typeface="Roboto Sla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54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42542-DA6F-8A98-CDBF-8491803F7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7D3F4B-0CCD-8BD0-786A-C10CEF6DD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514" y="0"/>
            <a:ext cx="472497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46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77C31-44EA-DBA4-C9AF-DAA7E732E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DC57412-8BD4-F99D-052C-84ECE27E3B74}"/>
              </a:ext>
            </a:extLst>
          </p:cNvPr>
          <p:cNvSpPr txBox="1"/>
          <p:nvPr/>
        </p:nvSpPr>
        <p:spPr>
          <a:xfrm>
            <a:off x="-931952" y="158174"/>
            <a:ext cx="11046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latin typeface="Roboto Slab" panose="020B0604020202020204" charset="0"/>
                <a:ea typeface="Roboto Slab" panose="020B0604020202020204" charset="0"/>
              </a:rPr>
              <a:t>Prevencia + náprava pri zdroji</a:t>
            </a:r>
            <a:endParaRPr lang="en-US" sz="2400" b="1" dirty="0">
              <a:latin typeface="Roboto Slab" panose="020B0604020202020204" charset="0"/>
              <a:ea typeface="Roboto Slab" panose="020B0604020202020204" charset="0"/>
            </a:endParaRPr>
          </a:p>
        </p:txBody>
      </p:sp>
      <p:sp>
        <p:nvSpPr>
          <p:cNvPr id="2" name="Zástupný symbol pro obsah 2">
            <a:extLst>
              <a:ext uri="{FF2B5EF4-FFF2-40B4-BE49-F238E27FC236}">
                <a16:creationId xmlns:a16="http://schemas.microsoft.com/office/drawing/2014/main" id="{5A3AAFB5-35EF-8396-C4EE-52A57210246C}"/>
              </a:ext>
            </a:extLst>
          </p:cNvPr>
          <p:cNvSpPr txBox="1">
            <a:spLocks/>
          </p:cNvSpPr>
          <p:nvPr/>
        </p:nvSpPr>
        <p:spPr>
          <a:xfrm>
            <a:off x="598523" y="681385"/>
            <a:ext cx="8017939" cy="4105013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en-US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C-364/03: 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„Preto,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keďže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je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nesporné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že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emisie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oxidu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siričitého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oxidu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dusíka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majú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škodlivé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účinky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ľudské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zdravie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biologické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zdroje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ekosystémy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povinnosť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členských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štátov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prijať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opatrenia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potrebné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zníženie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emisií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týchto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dvoch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látok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nezávisí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v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rozpore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s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tvrdením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gréckej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vlády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od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všeobecnej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environmentálnej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situácie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regiónu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v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ktorom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nachádza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dotknutý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priemyselný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závod</a:t>
            </a:r>
            <a:r>
              <a:rPr lang="en-US" sz="16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.“ </a:t>
            </a:r>
            <a:endParaRPr lang="cs-CZ" sz="1800" i="1" dirty="0">
              <a:latin typeface="Roboto Slab" panose="020B0604020202020204" charset="0"/>
              <a:ea typeface="Roboto Slab" panose="020B060402020202020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01B6C1-503A-D224-4DB9-DAD49B201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448" y="2046494"/>
            <a:ext cx="4870939" cy="273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100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C42E6-F629-AFDB-C189-D49DDD1C7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37690B42-5071-0210-112A-29066886BF60}"/>
              </a:ext>
            </a:extLst>
          </p:cNvPr>
          <p:cNvSpPr txBox="1"/>
          <p:nvPr/>
        </p:nvSpPr>
        <p:spPr>
          <a:xfrm>
            <a:off x="591672" y="242227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POJEM „PROJEKT“</a:t>
            </a:r>
            <a:endParaRPr dirty="0"/>
          </a:p>
          <a:p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Definícia a judikatúra týkajúca sa pojmu „projekt“ podľa smernice EIA je relevantná pre výklad tohto pojmu podľa článku 6 ods. 3 smernice o biotopoch, ale nie je úplne podobná. Pojem „projekt“ podľa smernice o biotopoch je širší, pozri judikatúru týkajúcu sa sonarového prieskumu, poľnohospodárstva (používanie hnojív a pesticídov) dopravy, poľovníctva, rybolovu, letovej trasy...).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Pojem „projekt“ sa vykladá široko. Vzťahuje sa na práce a fyzické zásahy, ale neobmedzuje sa len na fyzickú výstavbu. mení „fyzický aspekt miesta“, môže byť projektom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(C-142/07 Ecologistas en Acción-CODA)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Demolačné práce </a:t>
            </a:r>
            <a:r>
              <a:rPr lang="cs-CZ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(Komisia proti Írsku, C-50/09, body 97-101).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Práce, ktoré môžu trvalo ovplyvniť zloženie pôdy, flóry a fauny alebo krajiny (môžu zahŕňať aj výraznú intenzifikáciu poľnohospodárstva, </a:t>
            </a:r>
            <a:r>
              <a:rPr lang="cs-CZ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pozri C-72/95 Kraaijeveld, bod 32</a:t>
            </a:r>
            <a:r>
              <a:rPr lang="cs-CZ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sz="1600" dirty="0">
              <a:solidFill>
                <a:schemeClr val="tx1"/>
              </a:solidFill>
              <a:latin typeface="Roboto Slab" charset="0"/>
              <a:ea typeface="Roboto Slab" charset="0"/>
            </a:endParaRPr>
          </a:p>
          <a:p>
            <a:pPr lvl="1"/>
            <a:endParaRPr sz="1600" dirty="0">
              <a:latin typeface="Roboto Slab" charset="0"/>
              <a:ea typeface="Roboto Slab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sz="1800" b="1" dirty="0">
              <a:latin typeface="Roboto Slab" charset="0"/>
              <a:ea typeface="Roboto Sla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078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D7062-9279-C1A1-831A-1F47A004B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9">
            <a:extLst>
              <a:ext uri="{FF2B5EF4-FFF2-40B4-BE49-F238E27FC236}">
                <a16:creationId xmlns:a16="http://schemas.microsoft.com/office/drawing/2014/main" id="{2361D7C6-AF81-A62F-CAB3-0D1F1CF635A4}"/>
              </a:ext>
            </a:extLst>
          </p:cNvPr>
          <p:cNvSpPr txBox="1"/>
          <p:nvPr/>
        </p:nvSpPr>
        <p:spPr>
          <a:xfrm>
            <a:off x="591672" y="242227"/>
            <a:ext cx="8239062" cy="1224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defRPr sz="1600" b="1">
                <a:solidFill>
                  <a:schemeClr val="accent6"/>
                </a:solidFill>
                <a:latin typeface="Roboto Slab" charset="0"/>
                <a:ea typeface="Roboto Slab" charset="0"/>
              </a:defRPr>
            </a:pPr>
            <a:r>
              <a:rPr lang="cs-CZ" dirty="0"/>
              <a:t>POJEM „PROJEKT“</a:t>
            </a:r>
            <a:endParaRPr dirty="0"/>
          </a:p>
          <a:p>
            <a:endParaRPr sz="1200" b="1" dirty="0">
              <a:solidFill>
                <a:schemeClr val="accent6"/>
              </a:solidFill>
              <a:latin typeface="Roboto Slab" charset="0"/>
              <a:ea typeface="Roboto Slab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Termín sa nevzťahuje na obnovenie existujúceho povolenia, napr. na prevádzkovanie letiska </a:t>
            </a:r>
            <a:r>
              <a:rPr lang="cs-CZ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(C-275/09,Brussels Hoofdstedelijk Gewest a iní, bod 27-30). 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2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„ak by sa preukázalo, že od nadobudnutia účinnosti smernice 85/337 boli práce alebo fyzické zásahy, ktoré sa majú považovať za projekt v zmysle smernice, vykonané na mieste letiska bez toho, aby sa v skoršom štádiu povoľovacieho konania vykonalo akékoľvek posúdenie ich vplyvov na životné prostredie, vnútroštátny súd by musel zohľadniť štádium, v ktorom bolo povolenie na prevádzku udelené, a zabezpečiť účinnosť smernice tým, že sa ubezpečí, že takéto posúdenie sa vykonalo aspoň v tomto štádiu konania“(bod 37).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Ak však obnovenie povolenia zahŕňa práce meniace fyzickú stránku lokality predmetnej stavby, ide o projekt</a:t>
            </a:r>
            <a:r>
              <a:rPr lang="cs-CZ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(C-411/17, „Jadrová elektráreň Doel“, body 64-72). 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Obnovenie súhlasu sa môže rovnať „rozšíreniuprojektu“, napr. predĺženie trvania súhlasu s rozvojom otvorenej lomovej bane </a:t>
            </a:r>
            <a:r>
              <a:rPr lang="cs-CZ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(Stanovisko AG Pikamäe, C-121/21,CZ/PL „Mine de Turów“, bod 65-68). </a:t>
            </a:r>
          </a:p>
          <a:p>
            <a:pPr>
              <a:defRPr sz="1600">
                <a:latin typeface="Roboto Slab" charset="0"/>
                <a:ea typeface="Roboto Slab" charset="0"/>
              </a:defRPr>
            </a:pPr>
            <a:endParaRPr lang="cs-CZ" sz="10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defRPr sz="1600">
                <a:latin typeface="Roboto Slab" charset="0"/>
                <a:ea typeface="Roboto Slab" charset="0"/>
              </a:defRPr>
            </a:pPr>
            <a:r>
              <a:rPr lang="cs-CZ" sz="1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Letové trasy ako také nie sú žiadnymi projektmi (EIA). EIA pre letisko však musí posúdiť celú oblasť potenciálne ovplyvnenú leteckou prevádzkou (a nielen tie letové trasy, ktoré budú pravdepodobne určené v budúcnosti, </a:t>
            </a:r>
            <a:r>
              <a:rPr lang="cs-CZ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VwGh 6. marca 2019, Ro2018/03/0031-38</a:t>
            </a:r>
            <a:r>
              <a:rPr lang="cs-CZ" sz="1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200" b="1" dirty="0">
              <a:latin typeface="Roboto Slab" charset="0"/>
              <a:ea typeface="Roboto Slab" charset="0"/>
            </a:endParaRPr>
          </a:p>
          <a:p>
            <a:endParaRPr sz="1600" b="1" dirty="0">
              <a:latin typeface="Roboto Slab" charset="0"/>
              <a:ea typeface="Roboto Slab" charset="0"/>
            </a:endParaRPr>
          </a:p>
          <a:p>
            <a:endParaRPr sz="1600" dirty="0">
              <a:latin typeface="Roboto Slab" charset="0"/>
              <a:ea typeface="Roboto Slab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sz="1600" dirty="0">
              <a:solidFill>
                <a:schemeClr val="tx1"/>
              </a:solidFill>
              <a:latin typeface="Roboto Slab" charset="0"/>
              <a:ea typeface="Roboto Slab" charset="0"/>
            </a:endParaRPr>
          </a:p>
          <a:p>
            <a:pPr lvl="1"/>
            <a:endParaRPr sz="1600" dirty="0">
              <a:latin typeface="Roboto Slab" charset="0"/>
              <a:ea typeface="Roboto Slab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sz="1800" b="1" dirty="0">
              <a:latin typeface="Roboto Slab" charset="0"/>
              <a:ea typeface="Roboto Sla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925304"/>
      </p:ext>
    </p:extLst>
  </p:cSld>
  <p:clrMapOvr>
    <a:masterClrMapping/>
  </p:clrMapOvr>
</p:sld>
</file>

<file path=ppt/theme/theme1.xml><?xml version="1.0" encoding="utf-8"?>
<a:theme xmlns:a="http://schemas.openxmlformats.org/drawingml/2006/main" name="Warwick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BB642DDCC2EE498ECA4F26A8220958" ma:contentTypeVersion="15" ma:contentTypeDescription="Create a new document." ma:contentTypeScope="" ma:versionID="989890c6f4c2b46c83425858767ff162">
  <xsd:schema xmlns:xsd="http://www.w3.org/2001/XMLSchema" xmlns:xs="http://www.w3.org/2001/XMLSchema" xmlns:p="http://schemas.microsoft.com/office/2006/metadata/properties" xmlns:ns2="0c7bee4a-a801-419b-8078-88aa0861595d" xmlns:ns3="e9042645-366f-4cd7-9010-ab21c883e422" targetNamespace="http://schemas.microsoft.com/office/2006/metadata/properties" ma:root="true" ma:fieldsID="7e35fea299dca3e406bc53c138263d41" ns2:_="" ns3:_="">
    <xsd:import namespace="0c7bee4a-a801-419b-8078-88aa0861595d"/>
    <xsd:import namespace="e9042645-366f-4cd7-9010-ab21c883e4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7bee4a-a801-419b-8078-88aa08615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096bbf-04ee-4fab-bae0-f87aa84162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042645-366f-4cd7-9010-ab21c883e42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9d1d1cd-c2c6-40c4-af9a-b4dfdff86c2e}" ma:internalName="TaxCatchAll" ma:showField="CatchAllData" ma:web="e9042645-366f-4cd7-9010-ab21c883e4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042645-366f-4cd7-9010-ab21c883e422" xsi:nil="true"/>
    <lcf76f155ced4ddcb4097134ff3c332f xmlns="0c7bee4a-a801-419b-8078-88aa0861595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DA20C47-200F-4497-80D2-9E6530DC1967}"/>
</file>

<file path=customXml/itemProps2.xml><?xml version="1.0" encoding="utf-8"?>
<ds:datastoreItem xmlns:ds="http://schemas.openxmlformats.org/officeDocument/2006/customXml" ds:itemID="{EA081796-BA55-410F-9BB7-7C7DEAEA20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B23909-A1E5-4815-9159-D0B02F395BA8}">
  <ds:schemaRefs>
    <ds:schemaRef ds:uri="http://schemas.microsoft.com/office/2006/metadata/properties"/>
    <ds:schemaRef ds:uri="http://schemas.microsoft.com/office/infopath/2007/PartnerControls"/>
    <ds:schemaRef ds:uri="c7fc7754-5cac-4911-b640-ccfd8f3dbcda"/>
    <ds:schemaRef ds:uri="e9042645-366f-4cd7-9010-ab21c883e4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2479</Words>
  <Application>Microsoft Office PowerPoint</Application>
  <PresentationFormat>On-screen Show (16:9)</PresentationFormat>
  <Paragraphs>189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Roboto Slab</vt:lpstr>
      <vt:lpstr>Roboto</vt:lpstr>
      <vt:lpstr>Arial</vt:lpstr>
      <vt:lpstr>Nixie One</vt:lpstr>
      <vt:lpstr>Warwick template</vt:lpstr>
      <vt:lpstr>Smernica o posudzovaní vplyvov na životné prostredie (EIA) pod drobnohľadom    • Skríning, posudzovanie samostatných prípadov a kritériá  • Činnosti podliehajúce EIA   • Pojem "projekt"   • Viacstupňové postupy udeľovania povolení • Judikatúra SDEÚ (rozdelenie projektov, dvojúčelové projekty, kumulatívne vplyvy)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 TO JUSTICE WITHIN THE EU IN CASES RELATING TO AIR QUALITY (Part: I)</dc:title>
  <dc:creator>Vomáčka Crew</dc:creator>
  <cp:lastModifiedBy>Framing Sabine</cp:lastModifiedBy>
  <cp:revision>563</cp:revision>
  <dcterms:modified xsi:type="dcterms:W3CDTF">2025-04-03T06:52:31Z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0x01010013BB642DDCC2EE498ECA4F26A8220958</vt:lpwstr>
  </property>
  <property fmtid="{D5CDD505-2E9C-101B-9397-08002B2CF9AE}" pid="3" name="Order">
    <vt:r8>14950600</vt:r8>
  </property>
  <property fmtid="{D5CDD505-2E9C-101B-9397-08002B2CF9AE}" pid="4" name="MediaServiceImageTags">
    <vt:lpwstr/>
  </property>
</Properties>
</file>