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22"/>
  </p:notesMasterIdLst>
  <p:sldIdLst>
    <p:sldId id="256" r:id="rId5"/>
    <p:sldId id="257" r:id="rId6"/>
    <p:sldId id="259" r:id="rId7"/>
    <p:sldId id="271" r:id="rId8"/>
    <p:sldId id="270" r:id="rId9"/>
    <p:sldId id="261" r:id="rId10"/>
    <p:sldId id="272" r:id="rId11"/>
    <p:sldId id="273" r:id="rId12"/>
    <p:sldId id="260" r:id="rId13"/>
    <p:sldId id="262" r:id="rId14"/>
    <p:sldId id="274" r:id="rId15"/>
    <p:sldId id="275" r:id="rId16"/>
    <p:sldId id="263" r:id="rId17"/>
    <p:sldId id="276" r:id="rId18"/>
    <p:sldId id="264" r:id="rId19"/>
    <p:sldId id="258" r:id="rId20"/>
    <p:sldId id="265" r:id="rId21"/>
  </p:sldIdLst>
  <p:sldSz cx="9906000" cy="6858000" type="A4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0F51"/>
    <a:srgbClr val="00602B"/>
    <a:srgbClr val="005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1985" autoAdjust="0"/>
    <p:restoredTop sz="94669" autoAdjust="0"/>
  </p:normalViewPr>
  <p:slideViewPr>
    <p:cSldViewPr>
      <p:cViewPr varScale="1">
        <p:scale>
          <a:sx n="27" d="100"/>
          <a:sy n="27" d="100"/>
        </p:scale>
        <p:origin x="54" y="24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8B0EC-25E0-43D1-8D5B-4DC64BBEACAD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6740D-E02A-4C3D-8075-578F5E097D3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35362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6740D-E02A-4C3D-8075-578F5E097D3E}" type="slidenum">
              <a:rPr lang="sk-SK" smtClean="0"/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7394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6740D-E02A-4C3D-8075-578F5E097D3E}" type="slidenum">
              <a:rPr lang="sk-SK" smtClean="0"/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36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47650" y="228600"/>
            <a:ext cx="9420606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29304" y="5353963"/>
            <a:ext cx="9450324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600200"/>
            <a:ext cx="84201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556001"/>
            <a:ext cx="69342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1447801"/>
            <a:ext cx="222885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447800"/>
            <a:ext cx="652145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0606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551392" y="4203592"/>
            <a:ext cx="3116131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837597" y="4075290"/>
            <a:ext cx="6006558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064455" y="4087562"/>
            <a:ext cx="5923645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6076946" y="4074174"/>
            <a:ext cx="3583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29304" y="4058555"/>
            <a:ext cx="9450324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35" y="2463560"/>
            <a:ext cx="84201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1312" y="1437449"/>
            <a:ext cx="695254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33043" y="2679192"/>
            <a:ext cx="4140708" cy="3447288"/>
          </a:xfrm>
        </p:spPr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032248" y="2679192"/>
            <a:ext cx="4140708" cy="3447288"/>
          </a:xfrm>
        </p:spPr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/>
              <a:t>Upravte štýly predlohy textu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044" y="2678114"/>
            <a:ext cx="4140708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3777" y="3429001"/>
            <a:ext cx="4138393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5550" y="2678113"/>
            <a:ext cx="4140708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0" y="3429001"/>
            <a:ext cx="4140708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47650" y="228600"/>
            <a:ext cx="9420606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3581401"/>
            <a:ext cx="36322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29304" y="714191"/>
            <a:ext cx="9450324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90600" y="2286000"/>
            <a:ext cx="36322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9625" y="1828800"/>
            <a:ext cx="422941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47650" y="228600"/>
            <a:ext cx="9420606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29304" y="5353963"/>
            <a:ext cx="9450324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5" y="338667"/>
            <a:ext cx="413036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4028" y="2785533"/>
            <a:ext cx="4136673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08050" y="1371600"/>
            <a:ext cx="386334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/>
              <a:t>Ak chcete pridať obrázok, kliknite na ikonu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0606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29304" y="1679429"/>
            <a:ext cx="9450324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338328"/>
            <a:ext cx="89154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3978" y="6250165"/>
            <a:ext cx="41022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EAE94B-5161-4953-AD71-EC5A8046A770}" type="datetimeFigureOut">
              <a:rPr lang="sk-SK" smtClean="0"/>
              <a:t>7. 4. 2025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775" y="6250165"/>
            <a:ext cx="41022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3679" y="6250164"/>
            <a:ext cx="12586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5C8423F-42A7-4BB9-B949-07A80D9A9DF2}" type="slidenum">
              <a:rPr lang="sk-SK" smtClean="0"/>
              <a:t>‹#›</a:t>
            </a:fld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40" y="2675467"/>
            <a:ext cx="8025694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85900" y="908720"/>
            <a:ext cx="8420100" cy="316835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sk-SK" sz="4000" b="1" i="1" dirty="0">
                <a:solidFill>
                  <a:schemeClr val="tx1"/>
                </a:solidFill>
                <a:effectLst>
                  <a:glow rad="63500">
                    <a:schemeClr val="bg1">
                      <a:lumMod val="85000"/>
                    </a:schemeClr>
                  </a:glow>
                </a:effectLst>
              </a:rPr>
              <a:t>Prednáška E</a:t>
            </a:r>
            <a:r>
              <a:rPr lang="en-US" sz="4000" b="1" i="1" dirty="0">
                <a:solidFill>
                  <a:schemeClr val="tx1"/>
                </a:solidFill>
                <a:effectLst>
                  <a:glow rad="63500">
                    <a:schemeClr val="bg1">
                      <a:lumMod val="85000"/>
                    </a:schemeClr>
                  </a:glow>
                </a:effectLst>
              </a:rPr>
              <a:t>IA</a:t>
            </a:r>
            <a:r>
              <a:rPr lang="sk-SK" sz="4000" b="1" i="1" dirty="0">
                <a:solidFill>
                  <a:schemeClr val="tx1"/>
                </a:solidFill>
                <a:effectLst>
                  <a:glow rad="63500">
                    <a:schemeClr val="bg1">
                      <a:lumMod val="85000"/>
                    </a:schemeClr>
                  </a:glow>
                </a:effectLst>
              </a:rPr>
              <a:t> &amp; JASR</a:t>
            </a:r>
            <a:br>
              <a:rPr lang="en-US" sz="3600" b="1" i="1" dirty="0">
                <a:solidFill>
                  <a:schemeClr val="tx1"/>
                </a:solidFill>
                <a:effectLst>
                  <a:glow rad="63500">
                    <a:schemeClr val="bg1">
                      <a:lumMod val="85000"/>
                    </a:schemeClr>
                  </a:glow>
                </a:effectLst>
              </a:rPr>
            </a:br>
            <a:br>
              <a:rPr lang="sk-SK" sz="3600" b="1" i="1" dirty="0">
                <a:solidFill>
                  <a:schemeClr val="tx1"/>
                </a:solidFill>
              </a:rPr>
            </a:br>
            <a:r>
              <a:rPr lang="en-US" sz="3600" b="1" dirty="0"/>
              <a:t>EIA</a:t>
            </a:r>
            <a:r>
              <a:rPr lang="sk-SK" sz="3600" b="1" dirty="0"/>
              <a:t> </a:t>
            </a:r>
            <a:r>
              <a:rPr lang="sk-SK" sz="3600" b="1" dirty="0" err="1"/>
              <a:t>Legislation</a:t>
            </a:r>
            <a:r>
              <a:rPr lang="sk-SK" sz="3600" b="1" dirty="0"/>
              <a:t> in </a:t>
            </a:r>
            <a:r>
              <a:rPr lang="sk-SK" sz="3600" b="1" dirty="0" err="1"/>
              <a:t>the</a:t>
            </a:r>
            <a:r>
              <a:rPr lang="sk-SK" sz="3600" b="1" dirty="0"/>
              <a:t> Slovakia</a:t>
            </a:r>
            <a:br>
              <a:rPr lang="sk-SK" sz="3600" b="1" dirty="0"/>
            </a:br>
            <a:r>
              <a:rPr lang="sk-SK" sz="3600" dirty="0">
                <a:solidFill>
                  <a:schemeClr val="tx1"/>
                </a:solidFill>
              </a:rPr>
              <a:t> </a:t>
            </a:r>
            <a:r>
              <a:rPr lang="sk-SK" sz="3600" b="1" dirty="0"/>
              <a:t>Ochrana ovzdušia</a:t>
            </a:r>
            <a:endParaRPr lang="sk-SK" sz="3600" dirty="0">
              <a:solidFill>
                <a:schemeClr val="tx1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936776" y="4077072"/>
            <a:ext cx="5627340" cy="681112"/>
          </a:xfrm>
        </p:spPr>
        <p:txBody>
          <a:bodyPr>
            <a:normAutofit/>
          </a:bodyPr>
          <a:lstStyle/>
          <a:p>
            <a:r>
              <a:rPr lang="sk-SK" b="1" dirty="0"/>
              <a:t>Omšenie</a:t>
            </a:r>
            <a:r>
              <a:rPr lang="sk-SK" dirty="0"/>
              <a:t> 9.-11. </a:t>
            </a:r>
            <a:r>
              <a:rPr lang="en-US" dirty="0" err="1"/>
              <a:t>apr</a:t>
            </a:r>
            <a:r>
              <a:rPr lang="sk-SK" dirty="0"/>
              <a:t>íl 202</a:t>
            </a:r>
            <a:r>
              <a:rPr lang="en-US" dirty="0"/>
              <a:t>5</a:t>
            </a:r>
            <a:endParaRPr lang="sk-SK" dirty="0"/>
          </a:p>
        </p:txBody>
      </p:sp>
      <p:sp>
        <p:nvSpPr>
          <p:cNvPr id="5" name="BlokTextu 4"/>
          <p:cNvSpPr txBox="1"/>
          <p:nvPr/>
        </p:nvSpPr>
        <p:spPr>
          <a:xfrm>
            <a:off x="2288704" y="5373216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i="1" dirty="0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Vypracoval: </a:t>
            </a:r>
          </a:p>
          <a:p>
            <a:r>
              <a:rPr lang="sk-SK" b="1" i="1" dirty="0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JUDr. Martina Krížovská </a:t>
            </a:r>
            <a:r>
              <a:rPr lang="sk-SK" b="1" i="1" dirty="0" err="1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Ph.D</a:t>
            </a:r>
            <a:r>
              <a:rPr lang="sk-SK" b="1" i="1" dirty="0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.</a:t>
            </a:r>
          </a:p>
          <a:p>
            <a:r>
              <a:rPr lang="sk-SK" b="1" i="1" dirty="0">
                <a:effectLst>
                  <a:glow rad="12700">
                    <a:schemeClr val="bg1">
                      <a:lumMod val="85000"/>
                    </a:schemeClr>
                  </a:glow>
                </a:effectLst>
                <a:latin typeface="+mj-lt"/>
                <a:ea typeface="+mj-ea"/>
                <a:cs typeface="+mj-cs"/>
              </a:rPr>
              <a:t>prokurátorka Krajskej prokuratúry Trenčín </a:t>
            </a:r>
          </a:p>
        </p:txBody>
      </p:sp>
    </p:spTree>
    <p:extLst>
      <p:ext uri="{BB962C8B-B14F-4D97-AF65-F5344CB8AC3E}">
        <p14:creationId xmlns:p14="http://schemas.microsoft.com/office/powerpoint/2010/main" val="20809377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628800"/>
            <a:ext cx="9433048" cy="496855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 </a:t>
            </a:r>
            <a:r>
              <a:rPr lang="en-US" b="1" dirty="0"/>
              <a:t>1. </a:t>
            </a:r>
            <a:r>
              <a:rPr lang="en-US" b="1" dirty="0" err="1"/>
              <a:t>Úvod</a:t>
            </a:r>
            <a:r>
              <a:rPr lang="en-US" b="1" dirty="0"/>
              <a:t> do </a:t>
            </a:r>
            <a:r>
              <a:rPr lang="en-US" b="1" dirty="0" err="1"/>
              <a:t>prípadu</a:t>
            </a:r>
            <a:endParaRPr lang="sk-SK" b="1" dirty="0"/>
          </a:p>
          <a:p>
            <a:endParaRPr lang="en-US" sz="1200" b="1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err="1"/>
              <a:t>Zahraničná</a:t>
            </a:r>
            <a:r>
              <a:rPr lang="en-US" sz="2400" dirty="0"/>
              <a:t> </a:t>
            </a:r>
            <a:r>
              <a:rPr lang="en-US" sz="2400" dirty="0" err="1"/>
              <a:t>spoločnosť</a:t>
            </a:r>
            <a:r>
              <a:rPr lang="en-US" sz="2400" dirty="0"/>
              <a:t> </a:t>
            </a:r>
            <a:r>
              <a:rPr lang="en-US" sz="2400" dirty="0" err="1"/>
              <a:t>plánovala</a:t>
            </a:r>
            <a:r>
              <a:rPr lang="en-US" sz="2400" dirty="0"/>
              <a:t> </a:t>
            </a:r>
            <a:r>
              <a:rPr lang="en-US" sz="2400" dirty="0" err="1"/>
              <a:t>ťažbu</a:t>
            </a:r>
            <a:r>
              <a:rPr lang="en-US" sz="2400" dirty="0"/>
              <a:t> </a:t>
            </a:r>
            <a:r>
              <a:rPr lang="en-US" sz="2400" dirty="0" err="1"/>
              <a:t>uránu</a:t>
            </a:r>
            <a:r>
              <a:rPr lang="en-US" sz="2400" dirty="0"/>
              <a:t> a </a:t>
            </a:r>
            <a:r>
              <a:rPr lang="en-US" sz="2400" dirty="0" err="1"/>
              <a:t>lítia</a:t>
            </a:r>
            <a:r>
              <a:rPr lang="en-US" sz="2400" dirty="0"/>
              <a:t> v </a:t>
            </a:r>
            <a:r>
              <a:rPr lang="en-US" sz="2400" dirty="0" err="1"/>
              <a:t>členskom</a:t>
            </a:r>
            <a:r>
              <a:rPr lang="en-US" sz="2400" dirty="0"/>
              <a:t> </a:t>
            </a:r>
            <a:r>
              <a:rPr lang="en-US" sz="2400" dirty="0" err="1"/>
              <a:t>štáte</a:t>
            </a:r>
            <a:r>
              <a:rPr lang="en-US" sz="2400" dirty="0"/>
              <a:t> EÚ.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err="1"/>
              <a:t>Ekonomická</a:t>
            </a:r>
            <a:r>
              <a:rPr lang="en-US" sz="2400" dirty="0"/>
              <a:t> </a:t>
            </a:r>
            <a:r>
              <a:rPr lang="en-US" sz="2400" dirty="0" err="1"/>
              <a:t>výhodnosť</a:t>
            </a:r>
            <a:r>
              <a:rPr lang="en-US" sz="2400" dirty="0"/>
              <a:t> – </a:t>
            </a:r>
            <a:r>
              <a:rPr lang="en-US" sz="2400" dirty="0" err="1"/>
              <a:t>blízkosť</a:t>
            </a:r>
            <a:r>
              <a:rPr lang="en-US" sz="2400" dirty="0"/>
              <a:t> </a:t>
            </a:r>
            <a:r>
              <a:rPr lang="en-US" sz="2400" dirty="0" err="1"/>
              <a:t>atómových</a:t>
            </a:r>
            <a:r>
              <a:rPr lang="en-US" sz="2400" dirty="0"/>
              <a:t> </a:t>
            </a:r>
            <a:r>
              <a:rPr lang="en-US" sz="2400" dirty="0" err="1"/>
              <a:t>elektrární</a:t>
            </a:r>
            <a:r>
              <a:rPr lang="en-US" sz="2400" dirty="0"/>
              <a:t> a </a:t>
            </a:r>
            <a:r>
              <a:rPr lang="en-US" sz="2400" dirty="0" err="1"/>
              <a:t>výroby</a:t>
            </a:r>
            <a:r>
              <a:rPr lang="en-US" sz="2400" dirty="0"/>
              <a:t> </a:t>
            </a:r>
            <a:r>
              <a:rPr lang="en-US" sz="2400" dirty="0" err="1"/>
              <a:t>batérií</a:t>
            </a:r>
            <a:r>
              <a:rPr lang="en-US" sz="2400" dirty="0"/>
              <a:t>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err="1"/>
              <a:t>Obyvatelia</a:t>
            </a:r>
            <a:r>
              <a:rPr lang="en-US" sz="2400" dirty="0"/>
              <a:t> </a:t>
            </a:r>
            <a:r>
              <a:rPr lang="sk-SK" sz="2400" dirty="0"/>
              <a:t>boli </a:t>
            </a:r>
            <a:r>
              <a:rPr lang="en-US" sz="2400" dirty="0" err="1"/>
              <a:t>proti</a:t>
            </a:r>
            <a:r>
              <a:rPr lang="en-US" sz="2400" dirty="0"/>
              <a:t> – </a:t>
            </a:r>
            <a:r>
              <a:rPr lang="en-US" sz="2400" dirty="0" err="1"/>
              <a:t>obavy</a:t>
            </a:r>
            <a:r>
              <a:rPr lang="en-US" sz="2400" dirty="0"/>
              <a:t> o </a:t>
            </a:r>
            <a:r>
              <a:rPr lang="en-US" sz="2400" dirty="0" err="1"/>
              <a:t>zdravie</a:t>
            </a:r>
            <a:r>
              <a:rPr lang="en-US" sz="2400" dirty="0"/>
              <a:t> a </a:t>
            </a:r>
            <a:r>
              <a:rPr lang="en-US" sz="2400" dirty="0" err="1"/>
              <a:t>životné</a:t>
            </a:r>
            <a:r>
              <a:rPr lang="en-US" sz="2400" dirty="0"/>
              <a:t> </a:t>
            </a:r>
            <a:r>
              <a:rPr lang="en-US" sz="2400" dirty="0" err="1"/>
              <a:t>prostredie</a:t>
            </a:r>
            <a:r>
              <a:rPr lang="en-US" sz="2400" dirty="0"/>
              <a:t>.</a:t>
            </a:r>
          </a:p>
          <a:p>
            <a:pPr marL="301943" lvl="1" indent="0">
              <a:buNone/>
            </a:pPr>
            <a:endParaRPr lang="sk-SK" sz="2400" dirty="0">
              <a:solidFill>
                <a:srgbClr val="002060"/>
              </a:solidFill>
            </a:endParaRPr>
          </a:p>
          <a:p>
            <a:pPr lvl="1"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/>
          <a:lstStyle/>
          <a:p>
            <a:r>
              <a:rPr lang="sk-SK" dirty="0"/>
              <a:t>6</a:t>
            </a:r>
            <a:r>
              <a:rPr lang="pt-BR" dirty="0"/>
              <a:t>. </a:t>
            </a:r>
            <a:r>
              <a:rPr lang="sk-SK" dirty="0"/>
              <a:t>Prípadová štúdia</a:t>
            </a:r>
          </a:p>
        </p:txBody>
      </p:sp>
    </p:spTree>
    <p:extLst>
      <p:ext uri="{BB962C8B-B14F-4D97-AF65-F5344CB8AC3E}">
        <p14:creationId xmlns:p14="http://schemas.microsoft.com/office/powerpoint/2010/main" val="2429867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628800"/>
            <a:ext cx="9433048" cy="496855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 2</a:t>
            </a:r>
            <a:r>
              <a:rPr lang="en-US" b="1" dirty="0"/>
              <a:t>. </a:t>
            </a:r>
            <a:r>
              <a:rPr lang="en-US" b="1" dirty="0" err="1"/>
              <a:t>Posudzovanie</a:t>
            </a:r>
            <a:r>
              <a:rPr lang="en-US" b="1" dirty="0"/>
              <a:t> </a:t>
            </a:r>
            <a:r>
              <a:rPr lang="en-US" b="1" dirty="0" err="1"/>
              <a:t>vplyvov</a:t>
            </a:r>
            <a:r>
              <a:rPr lang="en-US" b="1" dirty="0"/>
              <a:t> </a:t>
            </a:r>
            <a:r>
              <a:rPr lang="en-US" b="1" dirty="0" err="1"/>
              <a:t>na</a:t>
            </a:r>
            <a:r>
              <a:rPr lang="en-US" b="1" dirty="0"/>
              <a:t> </a:t>
            </a:r>
            <a:r>
              <a:rPr lang="en-US" b="1" dirty="0" err="1"/>
              <a:t>životné</a:t>
            </a:r>
            <a:r>
              <a:rPr lang="en-US" b="1" dirty="0"/>
              <a:t> </a:t>
            </a:r>
            <a:r>
              <a:rPr lang="en-US" b="1" dirty="0" err="1"/>
              <a:t>prostredie</a:t>
            </a:r>
            <a:r>
              <a:rPr lang="en-US" b="1" dirty="0"/>
              <a:t> (EIA)</a:t>
            </a:r>
            <a:endParaRPr lang="sk-SK" b="1" dirty="0"/>
          </a:p>
          <a:p>
            <a:endParaRPr lang="en-US" sz="1200" b="1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err="1"/>
              <a:t>Spoločnosť</a:t>
            </a:r>
            <a:r>
              <a:rPr lang="en-US" sz="2400" dirty="0"/>
              <a:t> </a:t>
            </a:r>
            <a:r>
              <a:rPr lang="en-US" sz="2400" dirty="0" err="1"/>
              <a:t>predložila</a:t>
            </a:r>
            <a:r>
              <a:rPr lang="en-US" sz="2400" dirty="0"/>
              <a:t> </a:t>
            </a:r>
            <a:r>
              <a:rPr lang="en-US" sz="2400" dirty="0" err="1"/>
              <a:t>odborné</a:t>
            </a:r>
            <a:r>
              <a:rPr lang="en-US" sz="2400" dirty="0"/>
              <a:t> </a:t>
            </a:r>
            <a:r>
              <a:rPr lang="en-US" sz="2400" dirty="0" err="1"/>
              <a:t>vyjadrenie</a:t>
            </a:r>
            <a:r>
              <a:rPr lang="en-US" sz="2400" dirty="0"/>
              <a:t> o </a:t>
            </a:r>
            <a:r>
              <a:rPr lang="en-US" sz="2400" dirty="0" err="1"/>
              <a:t>minimálnom</a:t>
            </a:r>
            <a:r>
              <a:rPr lang="en-US" sz="2400" dirty="0"/>
              <a:t> </a:t>
            </a:r>
            <a:r>
              <a:rPr lang="en-US" sz="2400" dirty="0" err="1"/>
              <a:t>dopade</a:t>
            </a:r>
            <a:r>
              <a:rPr lang="en-US" sz="2400" dirty="0"/>
              <a:t>.</a:t>
            </a:r>
            <a:endParaRPr lang="sk-SK" sz="2400" dirty="0"/>
          </a:p>
          <a:p>
            <a:pPr marL="301943" lvl="1" indent="0">
              <a:buNone/>
            </a:pPr>
            <a:endParaRPr lang="sk-SK" sz="12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sk-SK" sz="2400" dirty="0"/>
              <a:t>Správny orgán</a:t>
            </a:r>
            <a:r>
              <a:rPr lang="en-US" sz="2400" dirty="0"/>
              <a:t> </a:t>
            </a:r>
            <a:r>
              <a:rPr lang="en-US" sz="2400" dirty="0" err="1"/>
              <a:t>rozhodol</a:t>
            </a:r>
            <a:r>
              <a:rPr lang="en-US" sz="2400" dirty="0"/>
              <a:t>, </a:t>
            </a:r>
            <a:r>
              <a:rPr lang="en-US" sz="2400" dirty="0" err="1"/>
              <a:t>že</a:t>
            </a:r>
            <a:r>
              <a:rPr lang="en-US" sz="2400" dirty="0"/>
              <a:t> </a:t>
            </a:r>
            <a:r>
              <a:rPr lang="en-US" sz="2400" dirty="0" err="1"/>
              <a:t>posudzovanie</a:t>
            </a:r>
            <a:r>
              <a:rPr lang="en-US" sz="2400" dirty="0"/>
              <a:t> EIA </a:t>
            </a:r>
            <a:r>
              <a:rPr lang="en-US" sz="2400" dirty="0" err="1"/>
              <a:t>nie</a:t>
            </a:r>
            <a:r>
              <a:rPr lang="en-US" sz="2400" dirty="0"/>
              <a:t> je </a:t>
            </a:r>
            <a:r>
              <a:rPr lang="en-US" sz="2400" dirty="0" err="1"/>
              <a:t>potrebné</a:t>
            </a:r>
            <a:r>
              <a:rPr lang="en-US" sz="2400" dirty="0"/>
              <a:t>.</a:t>
            </a:r>
            <a:endParaRPr lang="sk-SK" sz="2400" dirty="0"/>
          </a:p>
          <a:p>
            <a:pPr lvl="1">
              <a:buFont typeface="Wingdings" panose="05000000000000000000" pitchFamily="2" charset="2"/>
              <a:buChar char="Ø"/>
            </a:pPr>
            <a:endParaRPr lang="sk-SK" sz="12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err="1"/>
              <a:t>Povolenie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ťažbu</a:t>
            </a:r>
            <a:r>
              <a:rPr lang="en-US" sz="2400" dirty="0"/>
              <a:t> </a:t>
            </a:r>
            <a:r>
              <a:rPr lang="en-US" sz="2400" dirty="0" err="1"/>
              <a:t>vydané</a:t>
            </a:r>
            <a:r>
              <a:rPr lang="en-US" sz="2400" dirty="0"/>
              <a:t> bez </a:t>
            </a:r>
            <a:r>
              <a:rPr lang="en-US" sz="2400" dirty="0" err="1"/>
              <a:t>monitorovacích</a:t>
            </a:r>
            <a:r>
              <a:rPr lang="en-US" sz="2400" dirty="0"/>
              <a:t> </a:t>
            </a:r>
            <a:r>
              <a:rPr lang="en-US" sz="2400" dirty="0" err="1"/>
              <a:t>opatrení</a:t>
            </a:r>
            <a:r>
              <a:rPr lang="en-US" sz="2400" dirty="0"/>
              <a:t>.</a:t>
            </a:r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/>
          <a:lstStyle/>
          <a:p>
            <a:r>
              <a:rPr lang="sk-SK" dirty="0"/>
              <a:t>6</a:t>
            </a:r>
            <a:r>
              <a:rPr lang="pt-BR" dirty="0"/>
              <a:t>. </a:t>
            </a:r>
            <a:r>
              <a:rPr lang="sk-SK" dirty="0"/>
              <a:t>Prípadová štúdia</a:t>
            </a:r>
          </a:p>
        </p:txBody>
      </p:sp>
    </p:spTree>
    <p:extLst>
      <p:ext uri="{BB962C8B-B14F-4D97-AF65-F5344CB8AC3E}">
        <p14:creationId xmlns:p14="http://schemas.microsoft.com/office/powerpoint/2010/main" val="2917260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628800"/>
            <a:ext cx="9433048" cy="496855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 3</a:t>
            </a:r>
            <a:r>
              <a:rPr lang="en-US" b="1" dirty="0"/>
              <a:t>. </a:t>
            </a:r>
            <a:r>
              <a:rPr lang="en-US" b="1" dirty="0" err="1"/>
              <a:t>Žaloba</a:t>
            </a:r>
            <a:r>
              <a:rPr lang="en-US" b="1" dirty="0"/>
              <a:t> </a:t>
            </a:r>
            <a:r>
              <a:rPr lang="en-US" b="1" dirty="0" err="1"/>
              <a:t>dotknutej</a:t>
            </a:r>
            <a:r>
              <a:rPr lang="en-US" b="1" dirty="0"/>
              <a:t> </a:t>
            </a:r>
            <a:r>
              <a:rPr lang="en-US" b="1" dirty="0" err="1"/>
              <a:t>verejnosti</a:t>
            </a:r>
            <a:endParaRPr lang="sk-SK" b="1" dirty="0"/>
          </a:p>
          <a:p>
            <a:endParaRPr lang="en-US" sz="1200" b="1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err="1"/>
              <a:t>Namietali</a:t>
            </a:r>
            <a:r>
              <a:rPr lang="en-US" sz="2400" dirty="0"/>
              <a:t> </a:t>
            </a:r>
            <a:r>
              <a:rPr lang="en-US" sz="2400" dirty="0" err="1"/>
              <a:t>absenciu</a:t>
            </a:r>
            <a:r>
              <a:rPr lang="en-US" sz="2400" dirty="0"/>
              <a:t> </a:t>
            </a:r>
            <a:r>
              <a:rPr lang="en-US" sz="2400" dirty="0" err="1"/>
              <a:t>konzultácií</a:t>
            </a:r>
            <a:r>
              <a:rPr lang="en-US" sz="2400" dirty="0"/>
              <a:t> a </a:t>
            </a:r>
            <a:r>
              <a:rPr lang="en-US" sz="2400" dirty="0" err="1"/>
              <a:t>ignorovanie</a:t>
            </a:r>
            <a:r>
              <a:rPr lang="en-US" sz="2400" dirty="0"/>
              <a:t> </a:t>
            </a:r>
            <a:r>
              <a:rPr lang="en-US" sz="2400" dirty="0" err="1"/>
              <a:t>pripomienok</a:t>
            </a:r>
            <a:r>
              <a:rPr lang="en-US" sz="2400" dirty="0"/>
              <a:t>.</a:t>
            </a:r>
            <a:endParaRPr lang="sk-SK" sz="2400" dirty="0"/>
          </a:p>
          <a:p>
            <a:pPr marL="301943" lvl="1" indent="0">
              <a:buNone/>
            </a:pPr>
            <a:endParaRPr lang="sk-SK" sz="12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err="1"/>
              <a:t>Porušenie</a:t>
            </a:r>
            <a:r>
              <a:rPr lang="en-US" sz="2400" dirty="0"/>
              <a:t> </a:t>
            </a:r>
            <a:r>
              <a:rPr lang="en-US" sz="2400" dirty="0" err="1"/>
              <a:t>práva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informácie</a:t>
            </a:r>
            <a:r>
              <a:rPr lang="en-US" sz="2400" dirty="0"/>
              <a:t> (</a:t>
            </a:r>
            <a:r>
              <a:rPr lang="en-US" sz="2400" dirty="0" err="1"/>
              <a:t>nezverejnenie</a:t>
            </a:r>
            <a:r>
              <a:rPr lang="en-US" sz="2400" dirty="0"/>
              <a:t> </a:t>
            </a:r>
            <a:r>
              <a:rPr lang="en-US" sz="2400" dirty="0" err="1"/>
              <a:t>zámeru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webstránke</a:t>
            </a:r>
            <a:r>
              <a:rPr lang="en-US" sz="2400" dirty="0"/>
              <a:t> MŽP).</a:t>
            </a:r>
            <a:endParaRPr lang="sk-SK" sz="2400" dirty="0"/>
          </a:p>
          <a:p>
            <a:pPr lvl="1">
              <a:buFont typeface="Wingdings" panose="05000000000000000000" pitchFamily="2" charset="2"/>
              <a:buChar char="Ø"/>
            </a:pPr>
            <a:endParaRPr lang="sk-SK" sz="1200" dirty="0"/>
          </a:p>
          <a:p>
            <a:pPr>
              <a:buFont typeface="Wingdings" panose="05000000000000000000" pitchFamily="2" charset="2"/>
              <a:buChar char="v"/>
            </a:pPr>
            <a:endParaRPr lang="sk-SK" dirty="0">
              <a:solidFill>
                <a:srgbClr val="002060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/>
          <a:lstStyle/>
          <a:p>
            <a:r>
              <a:rPr lang="sk-SK" dirty="0"/>
              <a:t>6</a:t>
            </a:r>
            <a:r>
              <a:rPr lang="pt-BR" dirty="0"/>
              <a:t>. </a:t>
            </a:r>
            <a:r>
              <a:rPr lang="sk-SK" dirty="0"/>
              <a:t>Prípadová štúdia</a:t>
            </a:r>
          </a:p>
        </p:txBody>
      </p:sp>
    </p:spTree>
    <p:extLst>
      <p:ext uri="{BB962C8B-B14F-4D97-AF65-F5344CB8AC3E}">
        <p14:creationId xmlns:p14="http://schemas.microsoft.com/office/powerpoint/2010/main" val="1842290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272480" y="1772816"/>
            <a:ext cx="9505056" cy="3600400"/>
          </a:xfrm>
        </p:spPr>
        <p:txBody>
          <a:bodyPr>
            <a:normAutofit fontScale="32500" lnSpcReduction="20000"/>
          </a:bodyPr>
          <a:lstStyle/>
          <a:p>
            <a:pPr marL="361950" indent="-361950"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9600" b="1" dirty="0" err="1">
                <a:solidFill>
                  <a:srgbClr val="002060"/>
                </a:solidFill>
              </a:rPr>
              <a:t>Konflikt</a:t>
            </a:r>
            <a:r>
              <a:rPr lang="en-US" sz="9600" b="1" dirty="0">
                <a:solidFill>
                  <a:srgbClr val="002060"/>
                </a:solidFill>
              </a:rPr>
              <a:t> </a:t>
            </a:r>
            <a:r>
              <a:rPr lang="en-US" sz="9600" b="1" dirty="0" err="1">
                <a:solidFill>
                  <a:srgbClr val="002060"/>
                </a:solidFill>
              </a:rPr>
              <a:t>medzi</a:t>
            </a:r>
            <a:r>
              <a:rPr lang="en-US" sz="9600" b="1" dirty="0">
                <a:solidFill>
                  <a:srgbClr val="002060"/>
                </a:solidFill>
              </a:rPr>
              <a:t> </a:t>
            </a:r>
            <a:r>
              <a:rPr lang="en-US" sz="9600" b="1" dirty="0" err="1">
                <a:solidFill>
                  <a:srgbClr val="002060"/>
                </a:solidFill>
              </a:rPr>
              <a:t>podnikateľskými</a:t>
            </a:r>
            <a:r>
              <a:rPr lang="en-US" sz="9600" b="1" dirty="0">
                <a:solidFill>
                  <a:srgbClr val="002060"/>
                </a:solidFill>
              </a:rPr>
              <a:t> </a:t>
            </a:r>
            <a:r>
              <a:rPr lang="en-US" sz="9600" b="1" dirty="0" err="1">
                <a:solidFill>
                  <a:srgbClr val="002060"/>
                </a:solidFill>
              </a:rPr>
              <a:t>záujmami</a:t>
            </a:r>
            <a:r>
              <a:rPr lang="en-US" sz="9600" b="1" dirty="0">
                <a:solidFill>
                  <a:srgbClr val="002060"/>
                </a:solidFill>
              </a:rPr>
              <a:t> a </a:t>
            </a:r>
            <a:r>
              <a:rPr lang="en-US" sz="9600" b="1" dirty="0" err="1">
                <a:solidFill>
                  <a:srgbClr val="002060"/>
                </a:solidFill>
              </a:rPr>
              <a:t>ochranou</a:t>
            </a:r>
            <a:r>
              <a:rPr lang="en-US" sz="9600" b="1" dirty="0">
                <a:solidFill>
                  <a:srgbClr val="002060"/>
                </a:solidFill>
              </a:rPr>
              <a:t> </a:t>
            </a:r>
            <a:r>
              <a:rPr lang="en-US" sz="9600" b="1" dirty="0" err="1">
                <a:solidFill>
                  <a:srgbClr val="002060"/>
                </a:solidFill>
              </a:rPr>
              <a:t>zdravia</a:t>
            </a:r>
            <a:r>
              <a:rPr lang="en-US" sz="9600" b="1" dirty="0">
                <a:solidFill>
                  <a:srgbClr val="002060"/>
                </a:solidFill>
              </a:rPr>
              <a:t>.</a:t>
            </a:r>
          </a:p>
          <a:p>
            <a:pPr marL="361950" indent="-361950"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9600" b="1" dirty="0" err="1">
                <a:solidFill>
                  <a:srgbClr val="002060"/>
                </a:solidFill>
              </a:rPr>
              <a:t>Nedostatky</a:t>
            </a:r>
            <a:r>
              <a:rPr lang="en-US" sz="9600" b="1" dirty="0">
                <a:solidFill>
                  <a:srgbClr val="002060"/>
                </a:solidFill>
              </a:rPr>
              <a:t> v </a:t>
            </a:r>
            <a:r>
              <a:rPr lang="en-US" sz="9600" b="1" dirty="0" err="1">
                <a:solidFill>
                  <a:srgbClr val="002060"/>
                </a:solidFill>
              </a:rPr>
              <a:t>procese</a:t>
            </a:r>
            <a:r>
              <a:rPr lang="en-US" sz="9600" b="1" dirty="0">
                <a:solidFill>
                  <a:srgbClr val="002060"/>
                </a:solidFill>
              </a:rPr>
              <a:t> EIA (</a:t>
            </a:r>
            <a:r>
              <a:rPr lang="en-US" sz="9600" b="1" dirty="0" err="1">
                <a:solidFill>
                  <a:srgbClr val="002060"/>
                </a:solidFill>
              </a:rPr>
              <a:t>neinformovanie</a:t>
            </a:r>
            <a:r>
              <a:rPr lang="en-US" sz="9600" b="1" dirty="0">
                <a:solidFill>
                  <a:srgbClr val="002060"/>
                </a:solidFill>
              </a:rPr>
              <a:t> </a:t>
            </a:r>
            <a:r>
              <a:rPr lang="en-US" sz="9600" b="1" dirty="0" err="1">
                <a:solidFill>
                  <a:srgbClr val="002060"/>
                </a:solidFill>
              </a:rPr>
              <a:t>verejnosti</a:t>
            </a:r>
            <a:r>
              <a:rPr lang="en-US" sz="9600" b="1" dirty="0">
                <a:solidFill>
                  <a:srgbClr val="002060"/>
                </a:solidFill>
              </a:rPr>
              <a:t>, </a:t>
            </a:r>
            <a:r>
              <a:rPr lang="en-US" sz="9600" b="1" dirty="0" err="1">
                <a:solidFill>
                  <a:srgbClr val="002060"/>
                </a:solidFill>
              </a:rPr>
              <a:t>chýbajúce</a:t>
            </a:r>
            <a:r>
              <a:rPr lang="en-US" sz="9600" b="1" dirty="0">
                <a:solidFill>
                  <a:srgbClr val="002060"/>
                </a:solidFill>
              </a:rPr>
              <a:t> </a:t>
            </a:r>
            <a:r>
              <a:rPr lang="en-US" sz="9600" b="1" dirty="0" err="1">
                <a:solidFill>
                  <a:srgbClr val="002060"/>
                </a:solidFill>
              </a:rPr>
              <a:t>konzultácie</a:t>
            </a:r>
            <a:r>
              <a:rPr lang="en-US" sz="9600" b="1" dirty="0">
                <a:solidFill>
                  <a:srgbClr val="002060"/>
                </a:solidFill>
              </a:rPr>
              <a:t>).</a:t>
            </a:r>
          </a:p>
          <a:p>
            <a:pPr marL="361950" indent="-361950"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9600" b="1" dirty="0" err="1">
                <a:solidFill>
                  <a:srgbClr val="002060"/>
                </a:solidFill>
              </a:rPr>
              <a:t>Možné</a:t>
            </a:r>
            <a:r>
              <a:rPr lang="en-US" sz="9600" b="1" dirty="0">
                <a:solidFill>
                  <a:srgbClr val="002060"/>
                </a:solidFill>
              </a:rPr>
              <a:t> </a:t>
            </a:r>
            <a:r>
              <a:rPr lang="en-US" sz="9600" b="1" dirty="0" err="1">
                <a:solidFill>
                  <a:srgbClr val="002060"/>
                </a:solidFill>
              </a:rPr>
              <a:t>porušenie</a:t>
            </a:r>
            <a:r>
              <a:rPr lang="en-US" sz="9600" b="1" dirty="0">
                <a:solidFill>
                  <a:srgbClr val="002060"/>
                </a:solidFill>
              </a:rPr>
              <a:t> </a:t>
            </a:r>
            <a:r>
              <a:rPr lang="en-US" sz="9600" b="1" dirty="0" err="1">
                <a:solidFill>
                  <a:srgbClr val="002060"/>
                </a:solidFill>
              </a:rPr>
              <a:t>zásad</a:t>
            </a:r>
            <a:r>
              <a:rPr lang="en-US" sz="9600" b="1" dirty="0">
                <a:solidFill>
                  <a:srgbClr val="002060"/>
                </a:solidFill>
              </a:rPr>
              <a:t>: </a:t>
            </a:r>
          </a:p>
          <a:p>
            <a:pPr marL="663893" lvl="1" indent="-361950">
              <a:buFont typeface="Wingdings" panose="05000000000000000000" pitchFamily="2" charset="2"/>
              <a:buChar char="v"/>
            </a:pPr>
            <a:r>
              <a:rPr lang="en-US" sz="7800" b="1" dirty="0" err="1">
                <a:solidFill>
                  <a:schemeClr val="accent1">
                    <a:lumMod val="75000"/>
                  </a:schemeClr>
                </a:solidFill>
              </a:rPr>
              <a:t>predbežnej</a:t>
            </a:r>
            <a:r>
              <a:rPr lang="en-US" sz="7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7800" b="1" dirty="0" err="1">
                <a:solidFill>
                  <a:schemeClr val="accent1">
                    <a:lumMod val="75000"/>
                  </a:schemeClr>
                </a:solidFill>
              </a:rPr>
              <a:t>opatrnosti</a:t>
            </a:r>
            <a:r>
              <a:rPr lang="en-US" sz="78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</a:p>
          <a:p>
            <a:pPr marL="663893" lvl="1" indent="-361950">
              <a:buFont typeface="Wingdings" panose="05000000000000000000" pitchFamily="2" charset="2"/>
              <a:buChar char="v"/>
            </a:pPr>
            <a:r>
              <a:rPr lang="en-US" sz="7800" b="1" dirty="0" err="1">
                <a:solidFill>
                  <a:schemeClr val="accent1">
                    <a:lumMod val="75000"/>
                  </a:schemeClr>
                </a:solidFill>
              </a:rPr>
              <a:t>účasti</a:t>
            </a:r>
            <a:r>
              <a:rPr lang="en-US" sz="7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7800" b="1" dirty="0" err="1">
                <a:solidFill>
                  <a:schemeClr val="accent1">
                    <a:lumMod val="75000"/>
                  </a:schemeClr>
                </a:solidFill>
              </a:rPr>
              <a:t>verejnosti</a:t>
            </a:r>
            <a:r>
              <a:rPr lang="en-US" sz="78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</a:p>
          <a:p>
            <a:pPr marL="663893" lvl="1" indent="-361950">
              <a:buFont typeface="Wingdings" panose="05000000000000000000" pitchFamily="2" charset="2"/>
              <a:buChar char="v"/>
            </a:pPr>
            <a:r>
              <a:rPr lang="en-US" sz="7800" b="1" dirty="0" err="1">
                <a:solidFill>
                  <a:schemeClr val="accent1">
                    <a:lumMod val="75000"/>
                  </a:schemeClr>
                </a:solidFill>
              </a:rPr>
              <a:t>práva</a:t>
            </a:r>
            <a:r>
              <a:rPr lang="en-US" sz="7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7800" b="1" dirty="0" err="1">
                <a:solidFill>
                  <a:schemeClr val="accent1">
                    <a:lumMod val="75000"/>
                  </a:schemeClr>
                </a:solidFill>
              </a:rPr>
              <a:t>na</a:t>
            </a:r>
            <a:r>
              <a:rPr lang="en-US" sz="7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7800" b="1" dirty="0" err="1">
                <a:solidFill>
                  <a:schemeClr val="accent1">
                    <a:lumMod val="75000"/>
                  </a:schemeClr>
                </a:solidFill>
              </a:rPr>
              <a:t>informácie</a:t>
            </a:r>
            <a:r>
              <a:rPr lang="en-US" sz="78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en-US" sz="8000" b="1" dirty="0">
              <a:solidFill>
                <a:srgbClr val="002060"/>
              </a:solidFill>
              <a:latin typeface="+mj-lt"/>
            </a:endParaRPr>
          </a:p>
          <a:p>
            <a:pPr marL="0" indent="0">
              <a:buNone/>
            </a:pPr>
            <a:endParaRPr lang="en-US" sz="8000" b="1" dirty="0">
              <a:solidFill>
                <a:srgbClr val="002060"/>
              </a:solidFill>
              <a:latin typeface="+mj-lt"/>
            </a:endParaRPr>
          </a:p>
          <a:p>
            <a:pPr marL="0" indent="0">
              <a:buNone/>
            </a:pPr>
            <a:endParaRPr lang="sk-SK" sz="4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6. </a:t>
            </a:r>
            <a:r>
              <a:rPr lang="en-US" b="1" dirty="0" err="1"/>
              <a:t>Prípadová</a:t>
            </a:r>
            <a:r>
              <a:rPr lang="en-US" b="1" dirty="0"/>
              <a:t> </a:t>
            </a:r>
            <a:r>
              <a:rPr lang="en-US" b="1" dirty="0" err="1"/>
              <a:t>štúdia</a:t>
            </a:r>
            <a:r>
              <a:rPr lang="en-US" b="1" dirty="0"/>
              <a:t> – </a:t>
            </a:r>
            <a:r>
              <a:rPr lang="en-US" b="1" dirty="0" err="1"/>
              <a:t>Ťažba</a:t>
            </a:r>
            <a:r>
              <a:rPr lang="en-US" b="1" dirty="0"/>
              <a:t> </a:t>
            </a:r>
            <a:r>
              <a:rPr lang="en-US" b="1" dirty="0" err="1"/>
              <a:t>uránu</a:t>
            </a:r>
            <a:r>
              <a:rPr lang="en-US" b="1" dirty="0"/>
              <a:t> a </a:t>
            </a:r>
            <a:r>
              <a:rPr lang="en-US" b="1" dirty="0" err="1"/>
              <a:t>lítia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001803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08484" y="1412776"/>
            <a:ext cx="9433048" cy="518457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dirty="0"/>
              <a:t>  4. Otázky na diskusiu</a:t>
            </a:r>
            <a:endParaRPr lang="en-US" sz="1200" b="1" dirty="0"/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dirty="0"/>
              <a:t>Na </a:t>
            </a:r>
            <a:r>
              <a:rPr lang="en-US" dirty="0" err="1"/>
              <a:t>ktoré</a:t>
            </a:r>
            <a:r>
              <a:rPr lang="en-US" dirty="0"/>
              <a:t> </a:t>
            </a:r>
            <a:r>
              <a:rPr lang="en-US" dirty="0" err="1"/>
              <a:t>zásady</a:t>
            </a:r>
            <a:r>
              <a:rPr lang="en-US" dirty="0"/>
              <a:t> </a:t>
            </a:r>
            <a:r>
              <a:rPr lang="en-US" dirty="0" err="1"/>
              <a:t>alebo</a:t>
            </a:r>
            <a:r>
              <a:rPr lang="en-US" dirty="0"/>
              <a:t> </a:t>
            </a:r>
            <a:r>
              <a:rPr lang="en-US" dirty="0" err="1"/>
              <a:t>princípy</a:t>
            </a:r>
            <a:r>
              <a:rPr lang="en-US" dirty="0"/>
              <a:t> </a:t>
            </a:r>
            <a:r>
              <a:rPr lang="en-US" dirty="0" err="1"/>
              <a:t>práva</a:t>
            </a:r>
            <a:r>
              <a:rPr lang="en-US" dirty="0"/>
              <a:t> EÚ by </a:t>
            </a:r>
            <a:r>
              <a:rPr lang="en-US" dirty="0" err="1"/>
              <a:t>mohol</a:t>
            </a:r>
            <a:r>
              <a:rPr lang="en-US" dirty="0"/>
              <a:t> </a:t>
            </a:r>
            <a:r>
              <a:rPr lang="en-US" dirty="0" err="1"/>
              <a:t>súd</a:t>
            </a:r>
            <a:r>
              <a:rPr lang="en-US" dirty="0"/>
              <a:t> </a:t>
            </a:r>
            <a:r>
              <a:rPr lang="en-US" dirty="0" err="1"/>
              <a:t>poukázať</a:t>
            </a:r>
            <a:r>
              <a:rPr lang="en-US" dirty="0"/>
              <a:t> </a:t>
            </a:r>
            <a:r>
              <a:rPr lang="en-US" dirty="0" err="1"/>
              <a:t>pri</a:t>
            </a:r>
            <a:r>
              <a:rPr lang="en-US" dirty="0"/>
              <a:t> </a:t>
            </a:r>
            <a:r>
              <a:rPr lang="en-US" dirty="0" err="1"/>
              <a:t>zrušení</a:t>
            </a:r>
            <a:r>
              <a:rPr lang="en-US" dirty="0"/>
              <a:t> </a:t>
            </a:r>
            <a:r>
              <a:rPr lang="en-US" dirty="0" err="1"/>
              <a:t>povolenia</a:t>
            </a:r>
            <a:r>
              <a:rPr lang="en-US" dirty="0"/>
              <a:t>?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dirty="0"/>
              <a:t>Z </a:t>
            </a:r>
            <a:r>
              <a:rPr lang="en-US" dirty="0" err="1"/>
              <a:t>akých</a:t>
            </a:r>
            <a:r>
              <a:rPr lang="en-US" dirty="0"/>
              <a:t> </a:t>
            </a:r>
            <a:r>
              <a:rPr lang="en-US" dirty="0" err="1"/>
              <a:t>ďalších</a:t>
            </a:r>
            <a:r>
              <a:rPr lang="en-US" dirty="0"/>
              <a:t> </a:t>
            </a:r>
            <a:r>
              <a:rPr lang="en-US" dirty="0" err="1"/>
              <a:t>dôvodov</a:t>
            </a:r>
            <a:r>
              <a:rPr lang="en-US" dirty="0"/>
              <a:t> by </a:t>
            </a:r>
            <a:r>
              <a:rPr lang="en-US" dirty="0" err="1"/>
              <a:t>mohlo</a:t>
            </a:r>
            <a:r>
              <a:rPr lang="en-US" dirty="0"/>
              <a:t> </a:t>
            </a:r>
            <a:r>
              <a:rPr lang="en-US" dirty="0" err="1"/>
              <a:t>byť</a:t>
            </a:r>
            <a:r>
              <a:rPr lang="en-US" dirty="0"/>
              <a:t> </a:t>
            </a:r>
            <a:r>
              <a:rPr lang="en-US" dirty="0" err="1"/>
              <a:t>povolenie</a:t>
            </a:r>
            <a:r>
              <a:rPr lang="en-US" dirty="0"/>
              <a:t> </a:t>
            </a:r>
            <a:r>
              <a:rPr lang="en-US" dirty="0" err="1"/>
              <a:t>zrušené</a:t>
            </a:r>
            <a:r>
              <a:rPr lang="en-US" dirty="0"/>
              <a:t>?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dirty="0" err="1"/>
              <a:t>Aké</a:t>
            </a:r>
            <a:r>
              <a:rPr lang="en-US" dirty="0"/>
              <a:t> </a:t>
            </a:r>
            <a:r>
              <a:rPr lang="en-US" dirty="0" err="1"/>
              <a:t>podmienky</a:t>
            </a:r>
            <a:r>
              <a:rPr lang="en-US" dirty="0"/>
              <a:t> by </a:t>
            </a:r>
            <a:r>
              <a:rPr lang="en-US" dirty="0" err="1"/>
              <a:t>museli</a:t>
            </a:r>
            <a:r>
              <a:rPr lang="en-US" dirty="0"/>
              <a:t> </a:t>
            </a:r>
            <a:r>
              <a:rPr lang="en-US" dirty="0" err="1"/>
              <a:t>byť</a:t>
            </a:r>
            <a:r>
              <a:rPr lang="en-US" dirty="0"/>
              <a:t> </a:t>
            </a:r>
            <a:r>
              <a:rPr lang="en-US" dirty="0" err="1"/>
              <a:t>splnené</a:t>
            </a:r>
            <a:r>
              <a:rPr lang="en-US" dirty="0"/>
              <a:t>, aby </a:t>
            </a:r>
            <a:r>
              <a:rPr lang="en-US" dirty="0" err="1"/>
              <a:t>povolenie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ťažbu</a:t>
            </a:r>
            <a:r>
              <a:rPr lang="en-US" dirty="0"/>
              <a:t> </a:t>
            </a:r>
            <a:r>
              <a:rPr lang="en-US" dirty="0" err="1"/>
              <a:t>ostalo</a:t>
            </a:r>
            <a:r>
              <a:rPr lang="en-US" dirty="0"/>
              <a:t> v </a:t>
            </a:r>
            <a:r>
              <a:rPr lang="en-US" dirty="0" err="1"/>
              <a:t>platnosti</a:t>
            </a:r>
            <a:r>
              <a:rPr lang="en-US" dirty="0"/>
              <a:t>?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dirty="0" err="1"/>
              <a:t>Ako</a:t>
            </a:r>
            <a:r>
              <a:rPr lang="en-US" dirty="0"/>
              <a:t> by mal </a:t>
            </a:r>
            <a:r>
              <a:rPr lang="en-US" dirty="0" err="1"/>
              <a:t>súd</a:t>
            </a:r>
            <a:r>
              <a:rPr lang="en-US" dirty="0"/>
              <a:t> </a:t>
            </a:r>
            <a:r>
              <a:rPr lang="en-US" dirty="0" err="1"/>
              <a:t>postupovať</a:t>
            </a:r>
            <a:r>
              <a:rPr lang="en-US" dirty="0"/>
              <a:t>, </a:t>
            </a:r>
            <a:r>
              <a:rPr lang="en-US" dirty="0" err="1"/>
              <a:t>ak</a:t>
            </a:r>
            <a:r>
              <a:rPr lang="en-US" dirty="0"/>
              <a:t> by </a:t>
            </a:r>
            <a:r>
              <a:rPr lang="en-US" dirty="0" err="1"/>
              <a:t>zistil</a:t>
            </a:r>
            <a:r>
              <a:rPr lang="en-US" dirty="0"/>
              <a:t>, </a:t>
            </a:r>
            <a:r>
              <a:rPr lang="en-US" dirty="0" err="1"/>
              <a:t>že</a:t>
            </a:r>
            <a:r>
              <a:rPr lang="en-US" dirty="0"/>
              <a:t> </a:t>
            </a:r>
            <a:r>
              <a:rPr lang="en-US" dirty="0" err="1"/>
              <a:t>Smernica</a:t>
            </a:r>
            <a:r>
              <a:rPr lang="en-US" dirty="0"/>
              <a:t> EIA </a:t>
            </a:r>
            <a:r>
              <a:rPr lang="en-US" dirty="0" err="1"/>
              <a:t>nebola</a:t>
            </a:r>
            <a:r>
              <a:rPr lang="en-US" dirty="0"/>
              <a:t> </a:t>
            </a:r>
            <a:r>
              <a:rPr lang="en-US" dirty="0" err="1"/>
              <a:t>dostatočne</a:t>
            </a:r>
            <a:r>
              <a:rPr lang="en-US" dirty="0"/>
              <a:t> </a:t>
            </a:r>
            <a:r>
              <a:rPr lang="en-US" dirty="0" err="1"/>
              <a:t>transponovaná</a:t>
            </a:r>
            <a:r>
              <a:rPr lang="sk-SK" dirty="0"/>
              <a:t> do legislatívy SR</a:t>
            </a:r>
            <a:r>
              <a:rPr lang="en-US" dirty="0"/>
              <a:t>?</a:t>
            </a:r>
            <a:r>
              <a:rPr lang="sk-SK" dirty="0"/>
              <a:t> (napr. ohľadne povinného monitoringu)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/>
          <a:lstStyle/>
          <a:p>
            <a:r>
              <a:rPr lang="sk-SK" dirty="0"/>
              <a:t>6</a:t>
            </a:r>
            <a:r>
              <a:rPr lang="pt-BR" dirty="0"/>
              <a:t>. </a:t>
            </a:r>
            <a:r>
              <a:rPr lang="sk-SK" dirty="0"/>
              <a:t>Prípadová štúdia</a:t>
            </a:r>
          </a:p>
        </p:txBody>
      </p:sp>
    </p:spTree>
    <p:extLst>
      <p:ext uri="{BB962C8B-B14F-4D97-AF65-F5344CB8AC3E}">
        <p14:creationId xmlns:p14="http://schemas.microsoft.com/office/powerpoint/2010/main" val="28346985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275892" y="1772816"/>
            <a:ext cx="9505056" cy="424847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sz="3200" dirty="0"/>
              <a:t>Dôležitosť dodržiavania environmentálnych zásad EÚ.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3200" dirty="0"/>
              <a:t>Význam verejnej participácie a transparentnosti.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3200" dirty="0"/>
              <a:t>Potreba monitorovacích opatrení pri environmentálne citlivých činnostiach</a:t>
            </a:r>
            <a:r>
              <a:rPr lang="en-US" sz="3200" dirty="0"/>
              <a:t>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56456" y="44624"/>
            <a:ext cx="9815512" cy="792088"/>
          </a:xfrm>
        </p:spPr>
        <p:txBody>
          <a:bodyPr>
            <a:noAutofit/>
          </a:bodyPr>
          <a:lstStyle/>
          <a:p>
            <a:r>
              <a:rPr lang="sk-SK" sz="3800" b="1" dirty="0"/>
              <a:t>7</a:t>
            </a:r>
            <a:r>
              <a:rPr lang="pt-BR" sz="3800" b="1" dirty="0"/>
              <a:t>. Záver a ponaučenie</a:t>
            </a:r>
            <a:endParaRPr lang="sk-SK" sz="3800" dirty="0"/>
          </a:p>
        </p:txBody>
      </p:sp>
    </p:spTree>
    <p:extLst>
      <p:ext uri="{BB962C8B-B14F-4D97-AF65-F5344CB8AC3E}">
        <p14:creationId xmlns:p14="http://schemas.microsoft.com/office/powerpoint/2010/main" val="25047916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92960" y="338667"/>
            <a:ext cx="4529708" cy="2429934"/>
          </a:xfrm>
        </p:spPr>
        <p:txBody>
          <a:bodyPr>
            <a:normAutofit/>
          </a:bodyPr>
          <a:lstStyle/>
          <a:p>
            <a:r>
              <a:rPr lang="sk-SK" sz="3300" b="1" dirty="0"/>
              <a:t>Ďakujem za pozornosť</a:t>
            </a:r>
            <a:endParaRPr lang="sk-SK" sz="3300" dirty="0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half" idx="2"/>
          </p:nvPr>
        </p:nvSpPr>
        <p:spPr>
          <a:xfrm>
            <a:off x="4985995" y="2785533"/>
            <a:ext cx="4136673" cy="2421467"/>
          </a:xfrm>
        </p:spPr>
        <p:txBody>
          <a:bodyPr/>
          <a:lstStyle/>
          <a:p>
            <a:r>
              <a:rPr lang="sk-SK" dirty="0">
                <a:solidFill>
                  <a:schemeClr val="bg2">
                    <a:lumMod val="25000"/>
                  </a:schemeClr>
                </a:solidFill>
              </a:rPr>
              <a:t>Martina.Krizovska@genpro.gov.sk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6" name="Zástupný symbol obrázka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1" b="12141"/>
          <a:stretch>
            <a:fillRect/>
          </a:stretch>
        </p:blipFill>
        <p:spPr>
          <a:xfrm>
            <a:off x="704528" y="1371600"/>
            <a:ext cx="3863340" cy="2926080"/>
          </a:xfrm>
        </p:spPr>
      </p:pic>
    </p:spTree>
    <p:extLst>
      <p:ext uri="{BB962C8B-B14F-4D97-AF65-F5344CB8AC3E}">
        <p14:creationId xmlns:p14="http://schemas.microsoft.com/office/powerpoint/2010/main" val="33229580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116632"/>
            <a:ext cx="8915400" cy="136926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7. </a:t>
            </a:r>
            <a:r>
              <a:rPr lang="en-US" b="1" dirty="0" err="1"/>
              <a:t>Transpozícia</a:t>
            </a:r>
            <a:r>
              <a:rPr lang="en-US" b="1" dirty="0"/>
              <a:t> </a:t>
            </a:r>
            <a:r>
              <a:rPr lang="en-US" b="1" dirty="0" err="1"/>
              <a:t>požiadaviek</a:t>
            </a:r>
            <a:r>
              <a:rPr lang="en-US" b="1" dirty="0"/>
              <a:t> EÚ do 						</a:t>
            </a:r>
            <a:r>
              <a:rPr lang="en-US" b="1" dirty="0" err="1"/>
              <a:t>legislatívy</a:t>
            </a:r>
            <a:r>
              <a:rPr lang="en-US" b="1" dirty="0"/>
              <a:t> SR</a:t>
            </a:r>
            <a:endParaRPr lang="en-US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293192" y="1916832"/>
            <a:ext cx="950505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Zástupný symbol obsahu 1"/>
          <p:cNvSpPr txBox="1">
            <a:spLocks/>
          </p:cNvSpPr>
          <p:nvPr/>
        </p:nvSpPr>
        <p:spPr>
          <a:xfrm>
            <a:off x="272480" y="1772816"/>
            <a:ext cx="9505056" cy="4824536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en-US" sz="9600" b="1" dirty="0" err="1">
                <a:solidFill>
                  <a:srgbClr val="002060"/>
                </a:solidFill>
              </a:rPr>
              <a:t>Medzinárodné</a:t>
            </a:r>
            <a:r>
              <a:rPr lang="en-US" sz="9600" b="1" dirty="0">
                <a:solidFill>
                  <a:srgbClr val="002060"/>
                </a:solidFill>
              </a:rPr>
              <a:t> </a:t>
            </a:r>
            <a:r>
              <a:rPr lang="en-US" sz="9600" b="1" dirty="0" err="1">
                <a:solidFill>
                  <a:srgbClr val="002060"/>
                </a:solidFill>
              </a:rPr>
              <a:t>dokumenty</a:t>
            </a:r>
            <a:r>
              <a:rPr lang="en-US" sz="9600" b="1" dirty="0">
                <a:solidFill>
                  <a:srgbClr val="002060"/>
                </a:solidFill>
              </a:rPr>
              <a:t>:</a:t>
            </a:r>
          </a:p>
          <a:p>
            <a:pPr marL="663893" lvl="1" indent="-361950">
              <a:buFont typeface="Wingdings" panose="05000000000000000000" pitchFamily="2" charset="2"/>
              <a:buChar char="v"/>
            </a:pPr>
            <a:r>
              <a:rPr lang="en-US" sz="6700" b="1" dirty="0" err="1">
                <a:solidFill>
                  <a:schemeClr val="accent1">
                    <a:lumMod val="75000"/>
                  </a:schemeClr>
                </a:solidFill>
              </a:rPr>
              <a:t>Dohovor</a:t>
            </a: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</a:rPr>
              <a:t> ESPOO, </a:t>
            </a:r>
            <a:r>
              <a:rPr lang="en-US" sz="6700" b="1" dirty="0" err="1">
                <a:solidFill>
                  <a:schemeClr val="accent1">
                    <a:lumMod val="75000"/>
                  </a:schemeClr>
                </a:solidFill>
              </a:rPr>
              <a:t>Aarhuský</a:t>
            </a: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6700" b="1" dirty="0" err="1">
                <a:solidFill>
                  <a:schemeClr val="accent1">
                    <a:lumMod val="75000"/>
                  </a:schemeClr>
                </a:solidFill>
              </a:rPr>
              <a:t>dohovor</a:t>
            </a: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9600" b="1" dirty="0" err="1">
                <a:solidFill>
                  <a:srgbClr val="002060"/>
                </a:solidFill>
              </a:rPr>
              <a:t>Smernice</a:t>
            </a:r>
            <a:r>
              <a:rPr lang="en-US" sz="9600" b="1" dirty="0">
                <a:solidFill>
                  <a:srgbClr val="002060"/>
                </a:solidFill>
              </a:rPr>
              <a:t> EÚ:</a:t>
            </a:r>
          </a:p>
          <a:p>
            <a:pPr marL="663893" lvl="1" indent="-361950">
              <a:buFont typeface="Wingdings" panose="05000000000000000000" pitchFamily="2" charset="2"/>
              <a:buChar char="v"/>
            </a:pP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</a:rPr>
              <a:t>85/337/ES, 2011/92/EÚ (</a:t>
            </a:r>
            <a:r>
              <a:rPr lang="en-US" sz="6700" b="1" dirty="0" err="1">
                <a:solidFill>
                  <a:schemeClr val="accent1">
                    <a:lumMod val="75000"/>
                  </a:schemeClr>
                </a:solidFill>
              </a:rPr>
              <a:t>novelizované</a:t>
            </a: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</a:rPr>
              <a:t> 2014, 2017, 2024).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9600" b="1" dirty="0" err="1">
                <a:solidFill>
                  <a:srgbClr val="002060"/>
                </a:solidFill>
              </a:rPr>
              <a:t>Slovenská</a:t>
            </a:r>
            <a:r>
              <a:rPr lang="en-US" sz="9600" b="1" dirty="0">
                <a:solidFill>
                  <a:srgbClr val="002060"/>
                </a:solidFill>
              </a:rPr>
              <a:t> </a:t>
            </a:r>
            <a:r>
              <a:rPr lang="en-US" sz="9600" b="1" dirty="0" err="1">
                <a:solidFill>
                  <a:srgbClr val="002060"/>
                </a:solidFill>
              </a:rPr>
              <a:t>legislatíva</a:t>
            </a:r>
            <a:endParaRPr lang="en-US" sz="9600" b="1" dirty="0">
              <a:solidFill>
                <a:srgbClr val="002060"/>
              </a:solidFill>
            </a:endParaRPr>
          </a:p>
          <a:p>
            <a:pPr marL="663893" lvl="1" indent="-361950">
              <a:buFont typeface="Wingdings" panose="05000000000000000000" pitchFamily="2" charset="2"/>
              <a:buChar char="v"/>
            </a:pPr>
            <a:r>
              <a:rPr lang="en-US" sz="6700" b="1" dirty="0" err="1">
                <a:solidFill>
                  <a:schemeClr val="accent1">
                    <a:lumMod val="75000"/>
                  </a:schemeClr>
                </a:solidFill>
              </a:rPr>
              <a:t>Zákon</a:t>
            </a: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</a:rPr>
              <a:t> č. 24/2006 Z. z. o </a:t>
            </a:r>
            <a:r>
              <a:rPr lang="en-US" sz="6700" b="1" dirty="0" err="1">
                <a:solidFill>
                  <a:schemeClr val="accent1">
                    <a:lumMod val="75000"/>
                  </a:schemeClr>
                </a:solidFill>
              </a:rPr>
              <a:t>posudzovaní</a:t>
            </a: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6700" b="1" dirty="0" err="1">
                <a:solidFill>
                  <a:schemeClr val="accent1">
                    <a:lumMod val="75000"/>
                  </a:schemeClr>
                </a:solidFill>
              </a:rPr>
              <a:t>vplyvov</a:t>
            </a: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6700" b="1" dirty="0" err="1">
                <a:solidFill>
                  <a:schemeClr val="accent1">
                    <a:lumMod val="75000"/>
                  </a:schemeClr>
                </a:solidFill>
              </a:rPr>
              <a:t>na</a:t>
            </a: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</a:rPr>
              <a:t> ŽP</a:t>
            </a:r>
            <a:r>
              <a:rPr lang="sk-SK" sz="67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6700" b="1" dirty="0" err="1">
                <a:solidFill>
                  <a:schemeClr val="accent1">
                    <a:lumMod val="75000"/>
                  </a:schemeClr>
                </a:solidFill>
              </a:rPr>
              <a:t>práva</a:t>
            </a: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6700" b="1" dirty="0" err="1">
                <a:solidFill>
                  <a:schemeClr val="accent1">
                    <a:lumMod val="75000"/>
                  </a:schemeClr>
                </a:solidFill>
              </a:rPr>
              <a:t>na</a:t>
            </a: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6700" b="1" dirty="0" err="1">
                <a:solidFill>
                  <a:schemeClr val="accent1">
                    <a:lumMod val="75000"/>
                  </a:schemeClr>
                </a:solidFill>
              </a:rPr>
              <a:t>informácie</a:t>
            </a: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marL="663893" lvl="1" indent="-361950">
              <a:buFont typeface="Wingdings" panose="05000000000000000000" pitchFamily="2" charset="2"/>
              <a:buChar char="v"/>
            </a:pPr>
            <a:endParaRPr lang="en-US" sz="67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Font typeface="Symbol" pitchFamily="18" charset="2"/>
              <a:buNone/>
            </a:pPr>
            <a:endParaRPr lang="en-US" sz="8000" b="1" dirty="0">
              <a:solidFill>
                <a:srgbClr val="002060"/>
              </a:solidFill>
              <a:latin typeface="+mj-lt"/>
            </a:endParaRPr>
          </a:p>
          <a:p>
            <a:pPr marL="0" indent="0">
              <a:buFont typeface="Symbol" pitchFamily="18" charset="2"/>
              <a:buNone/>
            </a:pPr>
            <a:endParaRPr lang="sk-SK" sz="40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3806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344488" y="1700808"/>
            <a:ext cx="9001000" cy="48965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k-SK" b="1" dirty="0"/>
              <a:t>Európske právo ochrany životného prostredia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endParaRPr lang="sk-SK" b="1" dirty="0"/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Právny základ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Zásada prednosti práva EÚ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Základné princípy environmentálneho práva EÚ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Význam a využitie princípov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Miesto právnych princípov v systéme prameňov práva</a:t>
            </a:r>
          </a:p>
          <a:p>
            <a:pPr marL="361950" indent="-361950">
              <a:buFont typeface="Wingdings" panose="05000000000000000000" pitchFamily="2" charset="2"/>
              <a:buChar char="v"/>
            </a:pPr>
            <a:r>
              <a:rPr lang="sk-SK" b="1" dirty="0"/>
              <a:t>Prípadová štúdia – Ťažba uránu a lítia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/>
          <a:lstStyle/>
          <a:p>
            <a:r>
              <a:rPr lang="sk-SK" b="1" dirty="0"/>
              <a:t>Obsah prednášky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416496" y="2492896"/>
            <a:ext cx="9289032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744915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/>
          <a:lstStyle/>
          <a:p>
            <a:r>
              <a:rPr lang="sk-SK" b="1" dirty="0"/>
              <a:t>1. Právny základ 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-663624" y="4653136"/>
            <a:ext cx="9289032" cy="3240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/>
          </a:p>
        </p:txBody>
      </p:sp>
      <p:sp>
        <p:nvSpPr>
          <p:cNvPr id="5" name="Zástupný symbol obsahu 1"/>
          <p:cNvSpPr txBox="1">
            <a:spLocks/>
          </p:cNvSpPr>
          <p:nvPr/>
        </p:nvSpPr>
        <p:spPr>
          <a:xfrm>
            <a:off x="221190" y="1300874"/>
            <a:ext cx="9433048" cy="40003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3200" b="1" dirty="0"/>
              <a:t>Článok 11 ZFEU</a:t>
            </a:r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sk-SK" sz="2800" dirty="0"/>
              <a:t>Požiadavky ochrany životného prostredia musia byť začlenené do vymedzenia a uskutočňovania politík Únie a činností, a to predovšetkým s ohľadom na podporu trvalo udržateľného rozvoja.</a:t>
            </a:r>
            <a:endParaRPr lang="en-US" sz="3600" dirty="0"/>
          </a:p>
          <a:p>
            <a:pPr marL="0" indent="0">
              <a:buNone/>
            </a:pPr>
            <a:endParaRPr lang="sk-SK" sz="3600" dirty="0"/>
          </a:p>
        </p:txBody>
      </p:sp>
    </p:spTree>
    <p:extLst>
      <p:ext uri="{BB962C8B-B14F-4D97-AF65-F5344CB8AC3E}">
        <p14:creationId xmlns:p14="http://schemas.microsoft.com/office/powerpoint/2010/main" val="2537506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 txBox="1">
            <a:spLocks/>
          </p:cNvSpPr>
          <p:nvPr/>
        </p:nvSpPr>
        <p:spPr>
          <a:xfrm>
            <a:off x="200472" y="1556792"/>
            <a:ext cx="9433048" cy="50084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2800" b="1" dirty="0"/>
              <a:t>Článok 6 ZFEU Spoločné právomoci Únie a členských štátov sa uplatňujú v oblastiach:</a:t>
            </a:r>
          </a:p>
          <a:p>
            <a:pPr lvl="0"/>
            <a:r>
              <a:rPr lang="sk-SK" dirty="0"/>
              <a:t>a) vnútorný trh;</a:t>
            </a:r>
            <a:endParaRPr lang="en-US" sz="1800" dirty="0"/>
          </a:p>
          <a:p>
            <a:pPr lvl="0"/>
            <a:r>
              <a:rPr lang="sk-SK" dirty="0"/>
              <a:t>b) sociálna politika, pokiaľ ide o aspekty vymedzené v tejto zmluve;</a:t>
            </a:r>
            <a:endParaRPr lang="en-US" sz="1800" dirty="0"/>
          </a:p>
          <a:p>
            <a:pPr lvl="0"/>
            <a:r>
              <a:rPr lang="sk-SK" dirty="0"/>
              <a:t>c) hospodárska, sociálna a územná súdržnosť;</a:t>
            </a:r>
            <a:endParaRPr lang="en-US" sz="1800" dirty="0"/>
          </a:p>
          <a:p>
            <a:pPr lvl="0"/>
            <a:r>
              <a:rPr lang="sk-SK" dirty="0"/>
              <a:t>d) poľnohospodárstvo a rybné hospodárstvo s výnimkou ochrany morských biologických zdrojov;</a:t>
            </a:r>
            <a:endParaRPr lang="en-US" sz="1800" dirty="0"/>
          </a:p>
          <a:p>
            <a:pPr lvl="0"/>
            <a:r>
              <a:rPr lang="sk-SK" b="1" dirty="0"/>
              <a:t>e) životné prostredie;</a:t>
            </a:r>
            <a:endParaRPr lang="en-US" sz="1800" dirty="0"/>
          </a:p>
          <a:p>
            <a:pPr lvl="0"/>
            <a:r>
              <a:rPr lang="sk-SK" dirty="0"/>
              <a:t>f) ochrana spotrebiteľa;</a:t>
            </a:r>
            <a:endParaRPr lang="en-US" sz="1800" dirty="0"/>
          </a:p>
          <a:p>
            <a:pPr lvl="0"/>
            <a:r>
              <a:rPr lang="sk-SK" dirty="0"/>
              <a:t>g) doprava</a:t>
            </a:r>
            <a:endParaRPr lang="sk-SK" sz="3200" dirty="0"/>
          </a:p>
        </p:txBody>
      </p:sp>
      <p:sp>
        <p:nvSpPr>
          <p:cNvPr id="3" name="Nadpis 2"/>
          <p:cNvSpPr txBox="1">
            <a:spLocks/>
          </p:cNvSpPr>
          <p:nvPr/>
        </p:nvSpPr>
        <p:spPr>
          <a:xfrm>
            <a:off x="200472" y="0"/>
            <a:ext cx="89154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sk-SK" b="1"/>
              <a:t>1. Právny základ 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880903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/>
          <a:lstStyle/>
          <a:p>
            <a:r>
              <a:rPr lang="sk-SK" b="1" dirty="0"/>
              <a:t>2. </a:t>
            </a:r>
            <a:r>
              <a:rPr lang="en-US" b="1" dirty="0" err="1"/>
              <a:t>Zásada</a:t>
            </a:r>
            <a:r>
              <a:rPr lang="en-US" b="1" dirty="0"/>
              <a:t> </a:t>
            </a:r>
            <a:r>
              <a:rPr lang="en-US" b="1" dirty="0" err="1"/>
              <a:t>prednosti</a:t>
            </a:r>
            <a:r>
              <a:rPr lang="en-US" b="1" dirty="0"/>
              <a:t> </a:t>
            </a:r>
            <a:r>
              <a:rPr lang="en-US" b="1" dirty="0" err="1"/>
              <a:t>práva</a:t>
            </a:r>
            <a:r>
              <a:rPr lang="en-US" b="1" dirty="0"/>
              <a:t> EÚ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-663624" y="4653136"/>
            <a:ext cx="9289032" cy="3240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/>
          </a:p>
        </p:txBody>
      </p:sp>
      <p:sp>
        <p:nvSpPr>
          <p:cNvPr id="5" name="Zástupný symbol obsahu 1"/>
          <p:cNvSpPr txBox="1">
            <a:spLocks/>
          </p:cNvSpPr>
          <p:nvPr/>
        </p:nvSpPr>
        <p:spPr>
          <a:xfrm>
            <a:off x="221190" y="1300874"/>
            <a:ext cx="9433048" cy="40003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sz="3200" b="1" dirty="0"/>
          </a:p>
          <a:p>
            <a:pPr marL="360000" lvl="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3200" b="1" dirty="0"/>
              <a:t>Prednosť práva EÚ </a:t>
            </a:r>
            <a:r>
              <a:rPr lang="sk-SK" sz="3200" dirty="0"/>
              <a:t>– nadradenosť nad vnútroštátnym právom.</a:t>
            </a:r>
          </a:p>
          <a:p>
            <a:pPr marL="360000" lvl="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3200" b="1" dirty="0"/>
              <a:t>Ústava SR, čl. 7 ods. 2 </a:t>
            </a:r>
            <a:r>
              <a:rPr lang="sk-SK" sz="3200" dirty="0"/>
              <a:t>– prenesenie výkonu časti práv na základe medzinárodnej zmluvy</a:t>
            </a:r>
          </a:p>
          <a:p>
            <a:pPr marL="360000" lvl="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3200" b="1" dirty="0"/>
              <a:t>Ústava SR, čl. 144 ods. 1 </a:t>
            </a:r>
            <a:r>
              <a:rPr lang="sk-SK" sz="3200" dirty="0"/>
              <a:t>– záväznosť aplikácie práva EÚ pre súdy.</a:t>
            </a:r>
          </a:p>
          <a:p>
            <a:pPr marL="0" indent="0">
              <a:buNone/>
            </a:pPr>
            <a:endParaRPr lang="sk-SK" sz="3200" dirty="0"/>
          </a:p>
        </p:txBody>
      </p:sp>
    </p:spTree>
    <p:extLst>
      <p:ext uri="{BB962C8B-B14F-4D97-AF65-F5344CB8AC3E}">
        <p14:creationId xmlns:p14="http://schemas.microsoft.com/office/powerpoint/2010/main" val="2352558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272480" y="1196752"/>
            <a:ext cx="9433048" cy="5400600"/>
          </a:xfrm>
        </p:spPr>
        <p:txBody>
          <a:bodyPr>
            <a:noAutofit/>
          </a:bodyPr>
          <a:lstStyle/>
          <a:p>
            <a:pPr marL="36000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b="1" dirty="0"/>
              <a:t>1. Predbežná opatrnosť</a:t>
            </a:r>
          </a:p>
          <a:p>
            <a:pPr marL="581343" lvl="2" indent="0">
              <a:lnSpc>
                <a:spcPct val="110000"/>
              </a:lnSpc>
              <a:buNone/>
            </a:pPr>
            <a:r>
              <a:rPr lang="sk-SK" sz="2400" dirty="0">
                <a:solidFill>
                  <a:schemeClr val="tx1"/>
                </a:solidFill>
              </a:rPr>
              <a:t>Rizikový manažment v prípadoch vedeckej neistoty</a:t>
            </a:r>
          </a:p>
          <a:p>
            <a:pPr marL="581343" lvl="2" indent="0">
              <a:lnSpc>
                <a:spcPct val="110000"/>
              </a:lnSpc>
              <a:buNone/>
            </a:pPr>
            <a:r>
              <a:rPr lang="sk-SK" sz="2400" dirty="0">
                <a:solidFill>
                  <a:schemeClr val="tx1"/>
                </a:solidFill>
              </a:rPr>
              <a:t>Napr. zákaz distribúcie geneticky modifikovaných potravín.</a:t>
            </a:r>
          </a:p>
          <a:p>
            <a:pPr marL="36000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b="1" dirty="0"/>
              <a:t>2. Prevencia</a:t>
            </a:r>
          </a:p>
          <a:p>
            <a:pPr marL="581343" lvl="2" indent="0">
              <a:lnSpc>
                <a:spcPct val="110000"/>
              </a:lnSpc>
              <a:buNone/>
            </a:pPr>
            <a:r>
              <a:rPr lang="sk-SK" sz="2400" dirty="0">
                <a:solidFill>
                  <a:schemeClr val="tx1"/>
                </a:solidFill>
              </a:rPr>
              <a:t>Predchádzanie environmentálnym škodám – "lepšia prevencia ako náprava.„</a:t>
            </a:r>
          </a:p>
          <a:p>
            <a:pPr marL="36000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pl-PL" b="1" dirty="0"/>
              <a:t>3. Odstránenie škody pri zdroji</a:t>
            </a:r>
          </a:p>
          <a:p>
            <a:pPr marL="581343" lvl="2" indent="0">
              <a:lnSpc>
                <a:spcPct val="110000"/>
              </a:lnSpc>
              <a:buNone/>
            </a:pPr>
            <a:r>
              <a:rPr lang="sk-SK" sz="2400" dirty="0">
                <a:solidFill>
                  <a:schemeClr val="tx1"/>
                </a:solidFill>
              </a:rPr>
              <a:t>Povinnosť znečisťovateľa odstrániť škodu priamo na mieste.</a:t>
            </a:r>
          </a:p>
          <a:p>
            <a:pPr marL="36000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pl-PL" b="1" dirty="0"/>
              <a:t>4. Znečisťovateľ platí</a:t>
            </a:r>
          </a:p>
          <a:p>
            <a:pPr marL="581343" lvl="2" indent="0">
              <a:lnSpc>
                <a:spcPct val="110000"/>
              </a:lnSpc>
              <a:buNone/>
            </a:pPr>
            <a:r>
              <a:rPr lang="sk-SK" sz="2400" dirty="0">
                <a:solidFill>
                  <a:schemeClr val="tx1"/>
                </a:solidFill>
              </a:rPr>
              <a:t>Povinnosť znečisťovateľa odstrániť škodu priamo na mieste.</a:t>
            </a:r>
          </a:p>
          <a:p>
            <a:pPr marL="581343" lvl="2" indent="0">
              <a:lnSpc>
                <a:spcPct val="110000"/>
              </a:lnSpc>
              <a:buNone/>
            </a:pP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>
            <a:normAutofit fontScale="90000"/>
          </a:bodyPr>
          <a:lstStyle/>
          <a:p>
            <a:r>
              <a:rPr lang="sk-SK" b="1" dirty="0"/>
              <a:t>3. Všeobecné princípy </a:t>
            </a:r>
            <a:r>
              <a:rPr lang="sk-SK" b="1" dirty="0" err="1"/>
              <a:t>enviro</a:t>
            </a:r>
            <a:r>
              <a:rPr lang="sk-SK" b="1" dirty="0"/>
              <a:t> práva EÚ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272480" y="2492896"/>
            <a:ext cx="9505056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>
              <a:solidFill>
                <a:srgbClr val="006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870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272480" y="1628800"/>
            <a:ext cx="9433048" cy="4968552"/>
          </a:xfrm>
        </p:spPr>
        <p:txBody>
          <a:bodyPr>
            <a:noAutofit/>
          </a:bodyPr>
          <a:lstStyle/>
          <a:p>
            <a:pPr marL="360000" lvl="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2800" b="1" dirty="0"/>
              <a:t>Účasti verejnosti na rozhodovacích procesoch vo veciach ochrany ŽP</a:t>
            </a:r>
            <a:endParaRPr lang="en-US" sz="2800" b="1" dirty="0"/>
          </a:p>
          <a:p>
            <a:pPr marL="360000" lvl="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2800" b="1" dirty="0"/>
              <a:t>Právo verejnosti na informácie vo veciach ochrany ŽP</a:t>
            </a:r>
            <a:endParaRPr lang="en-US" sz="2800" b="1" dirty="0"/>
          </a:p>
          <a:p>
            <a:pPr marL="360000" lvl="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2800" b="1" dirty="0"/>
              <a:t>Právo na prístup verejnosti k spravodlivosti</a:t>
            </a:r>
            <a:endParaRPr lang="en-US" sz="2800" b="1" dirty="0"/>
          </a:p>
          <a:p>
            <a:pPr marL="360000" lvl="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2800" b="1" dirty="0"/>
              <a:t>Medzinárodnej spolupráce  vo veciach ochrany ŽP</a:t>
            </a:r>
            <a:endParaRPr lang="en-US" sz="2800" b="1" dirty="0"/>
          </a:p>
          <a:p>
            <a:pPr marL="360000" lvl="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2800" b="1" dirty="0"/>
              <a:t>Udržateľného rozvoja</a:t>
            </a:r>
            <a:endParaRPr lang="en-US" sz="2800" b="1" dirty="0"/>
          </a:p>
          <a:p>
            <a:pPr marL="360000" lvl="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2800" b="1" dirty="0"/>
              <a:t>Proporcionality</a:t>
            </a:r>
            <a:endParaRPr lang="en-US" sz="2800" b="1" dirty="0"/>
          </a:p>
          <a:p>
            <a:pPr marL="360000" lvl="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2800" b="1" dirty="0"/>
              <a:t>Subsidiarity</a:t>
            </a:r>
            <a:endParaRPr lang="en-US" sz="2800" b="1" dirty="0"/>
          </a:p>
          <a:p>
            <a:pPr marL="360000" lvl="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2800" b="1" dirty="0"/>
              <a:t>Integrácie</a:t>
            </a:r>
            <a:endParaRPr lang="en-US" sz="2800" b="1" dirty="0"/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>
            <a:normAutofit fontScale="90000"/>
          </a:bodyPr>
          <a:lstStyle/>
          <a:p>
            <a:r>
              <a:rPr lang="sk-SK" b="1" dirty="0"/>
              <a:t>3. Špeciálne princípy </a:t>
            </a:r>
            <a:r>
              <a:rPr lang="sk-SK" b="1" dirty="0" err="1"/>
              <a:t>enviro</a:t>
            </a:r>
            <a:r>
              <a:rPr lang="sk-SK" b="1" dirty="0"/>
              <a:t> práva EÚ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272480" y="2492896"/>
            <a:ext cx="9505056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>
              <a:solidFill>
                <a:srgbClr val="006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621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4294967295"/>
          </p:nvPr>
        </p:nvSpPr>
        <p:spPr>
          <a:xfrm>
            <a:off x="272480" y="1628800"/>
            <a:ext cx="9433048" cy="4968552"/>
          </a:xfrm>
        </p:spPr>
        <p:txBody>
          <a:bodyPr>
            <a:noAutofit/>
          </a:bodyPr>
          <a:lstStyle/>
          <a:p>
            <a:pPr marL="36000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2800" b="1" dirty="0"/>
              <a:t>Právne princípy slúžia ako</a:t>
            </a:r>
          </a:p>
          <a:p>
            <a:pPr marL="301943" lvl="1" indent="0">
              <a:buNone/>
            </a:pPr>
            <a:r>
              <a:rPr lang="sk-SK" sz="2600" b="1" dirty="0"/>
              <a:t>návod, </a:t>
            </a:r>
            <a:r>
              <a:rPr lang="sk-SK" sz="2600" b="1" dirty="0" err="1"/>
              <a:t>vodítko</a:t>
            </a:r>
            <a:r>
              <a:rPr lang="sk-SK" sz="2600" b="1" dirty="0"/>
              <a:t> a usmernenie </a:t>
            </a:r>
            <a:r>
              <a:rPr lang="sk-SK" sz="2600" dirty="0"/>
              <a:t>pre národných sudcov a prokurátorov členských štátov EU, vnútroštátnych  legislatívcov alebo  subjekty, ktoré vydávajú v oblasti životného prostredia rozhodnutia( orgány verejnej správy). </a:t>
            </a:r>
          </a:p>
          <a:p>
            <a:pPr marL="301943" lvl="1" indent="0">
              <a:buNone/>
            </a:pPr>
            <a:endParaRPr lang="en-US" sz="2600" dirty="0"/>
          </a:p>
          <a:p>
            <a:pPr marL="360000" indent="-360000"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sk-SK" sz="2800" b="1" dirty="0"/>
              <a:t>Aplikáciou princípov a zásad práva EU dochádza</a:t>
            </a:r>
          </a:p>
          <a:p>
            <a:pPr marL="301943" lvl="1" indent="0">
              <a:buNone/>
            </a:pPr>
            <a:r>
              <a:rPr lang="sk-SK" sz="2600" dirty="0"/>
              <a:t>k zabezpečeniu  efektívnej  a účinnej ochrany životného prostredia.</a:t>
            </a:r>
            <a:endParaRPr lang="en-US" sz="2600" dirty="0"/>
          </a:p>
        </p:txBody>
      </p:sp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8915400" cy="930275"/>
          </a:xfrm>
        </p:spPr>
        <p:txBody>
          <a:bodyPr>
            <a:normAutofit/>
          </a:bodyPr>
          <a:lstStyle/>
          <a:p>
            <a:r>
              <a:rPr lang="sk-SK" b="1" dirty="0"/>
              <a:t>4. Význam a využitie princípov</a:t>
            </a:r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272480" y="2492896"/>
            <a:ext cx="9505056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>
              <a:solidFill>
                <a:srgbClr val="006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835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200472" y="0"/>
            <a:ext cx="9217024" cy="930275"/>
          </a:xfrm>
        </p:spPr>
        <p:txBody>
          <a:bodyPr>
            <a:normAutofit/>
          </a:bodyPr>
          <a:lstStyle/>
          <a:p>
            <a:r>
              <a:rPr lang="sk-SK" b="1" dirty="0"/>
              <a:t>5. Miesto právnych princípov</a:t>
            </a:r>
            <a:endParaRPr lang="sk-SK" dirty="0"/>
          </a:p>
        </p:txBody>
      </p:sp>
      <p:sp>
        <p:nvSpPr>
          <p:cNvPr id="4" name="Zástupný symbol obsahu 1"/>
          <p:cNvSpPr txBox="1">
            <a:spLocks/>
          </p:cNvSpPr>
          <p:nvPr/>
        </p:nvSpPr>
        <p:spPr>
          <a:xfrm>
            <a:off x="-663624" y="4653136"/>
            <a:ext cx="9289032" cy="3240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dirty="0"/>
          </a:p>
        </p:txBody>
      </p:sp>
      <p:sp>
        <p:nvSpPr>
          <p:cNvPr id="5" name="Zástupný symbol obsahu 1"/>
          <p:cNvSpPr txBox="1">
            <a:spLocks/>
          </p:cNvSpPr>
          <p:nvPr/>
        </p:nvSpPr>
        <p:spPr>
          <a:xfrm>
            <a:off x="200472" y="1556792"/>
            <a:ext cx="9433048" cy="41764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sk-SK" sz="2800" b="1" dirty="0"/>
              <a:t>Primárne právo</a:t>
            </a:r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sk-SK" sz="2800" dirty="0"/>
              <a:t>Zmluvy (ZEU, ZFEU), Charta základných práv, všeobecné princípy</a:t>
            </a:r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endParaRPr lang="sk-SK" sz="2800" dirty="0"/>
          </a:p>
          <a:p>
            <a:pPr marL="360000" lvl="0" indent="-3600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en-US" sz="2800" b="1" dirty="0" err="1"/>
              <a:t>Medzinárodné</a:t>
            </a:r>
            <a:r>
              <a:rPr lang="en-US" sz="2800" b="1" dirty="0"/>
              <a:t> </a:t>
            </a:r>
            <a:r>
              <a:rPr lang="en-US" sz="2800" b="1" dirty="0" err="1"/>
              <a:t>zmluvy</a:t>
            </a:r>
            <a:r>
              <a:rPr lang="en-US" sz="2800" b="1" dirty="0"/>
              <a:t> </a:t>
            </a:r>
            <a:endParaRPr lang="sk-SK" sz="2800" b="1" dirty="0"/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800" dirty="0" err="1"/>
              <a:t>Aarhuský</a:t>
            </a:r>
            <a:r>
              <a:rPr lang="en-US" sz="2800" dirty="0"/>
              <a:t> </a:t>
            </a:r>
            <a:r>
              <a:rPr lang="en-US" sz="2800" dirty="0" err="1"/>
              <a:t>dohovor</a:t>
            </a:r>
            <a:r>
              <a:rPr lang="en-US" sz="2800" dirty="0"/>
              <a:t>, </a:t>
            </a:r>
            <a:r>
              <a:rPr lang="en-US" sz="2800" dirty="0" err="1"/>
              <a:t>Dohovor</a:t>
            </a:r>
            <a:r>
              <a:rPr lang="en-US" sz="2800" dirty="0"/>
              <a:t> Espoo.</a:t>
            </a:r>
            <a:endParaRPr lang="sk-SK" sz="2800" dirty="0"/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endParaRPr lang="en-US" sz="2800" dirty="0"/>
          </a:p>
          <a:p>
            <a:pPr marL="360000" lvl="0" indent="-3600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sk-SK" sz="2800" b="1" dirty="0"/>
              <a:t>Sekundárne právo </a:t>
            </a:r>
          </a:p>
          <a:p>
            <a:pPr marL="581343" lvl="2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sk-SK" sz="2800" dirty="0"/>
              <a:t>nariadenia, smernice, odporúčania EK a ER. </a:t>
            </a:r>
          </a:p>
        </p:txBody>
      </p:sp>
    </p:spTree>
    <p:extLst>
      <p:ext uri="{BB962C8B-B14F-4D97-AF65-F5344CB8AC3E}">
        <p14:creationId xmlns:p14="http://schemas.microsoft.com/office/powerpoint/2010/main" val="22474926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var vlnenia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var vlnenia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var vlnenia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BB642DDCC2EE498ECA4F26A8220958" ma:contentTypeVersion="15" ma:contentTypeDescription="Create a new document." ma:contentTypeScope="" ma:versionID="989890c6f4c2b46c83425858767ff162">
  <xsd:schema xmlns:xsd="http://www.w3.org/2001/XMLSchema" xmlns:xs="http://www.w3.org/2001/XMLSchema" xmlns:p="http://schemas.microsoft.com/office/2006/metadata/properties" xmlns:ns2="0c7bee4a-a801-419b-8078-88aa0861595d" xmlns:ns3="e9042645-366f-4cd7-9010-ab21c883e422" targetNamespace="http://schemas.microsoft.com/office/2006/metadata/properties" ma:root="true" ma:fieldsID="7e35fea299dca3e406bc53c138263d41" ns2:_="" ns3:_="">
    <xsd:import namespace="0c7bee4a-a801-419b-8078-88aa0861595d"/>
    <xsd:import namespace="e9042645-366f-4cd7-9010-ab21c883e4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7bee4a-a801-419b-8078-88aa086159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7096bbf-04ee-4fab-bae0-f87aa841628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042645-366f-4cd7-9010-ab21c883e42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9d1d1cd-c2c6-40c4-af9a-b4dfdff86c2e}" ma:internalName="TaxCatchAll" ma:showField="CatchAllData" ma:web="e9042645-366f-4cd7-9010-ab21c883e4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c7bee4a-a801-419b-8078-88aa0861595d">
      <Terms xmlns="http://schemas.microsoft.com/office/infopath/2007/PartnerControls"/>
    </lcf76f155ced4ddcb4097134ff3c332f>
    <TaxCatchAll xmlns="e9042645-366f-4cd7-9010-ab21c883e422" xsi:nil="true"/>
  </documentManagement>
</p:properties>
</file>

<file path=customXml/itemProps1.xml><?xml version="1.0" encoding="utf-8"?>
<ds:datastoreItem xmlns:ds="http://schemas.openxmlformats.org/officeDocument/2006/customXml" ds:itemID="{2FA6458C-CD8C-4652-9AA4-2B7549F040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03DE4B-4244-442F-AC65-0EE8CF9254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7bee4a-a801-419b-8078-88aa0861595d"/>
    <ds:schemaRef ds:uri="e9042645-366f-4cd7-9010-ab21c883e4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DB50DE6-F9E3-40DB-9610-796645699F47}">
  <ds:schemaRefs>
    <ds:schemaRef ds:uri="http://schemas.microsoft.com/office/2006/metadata/properties"/>
    <ds:schemaRef ds:uri="http://schemas.microsoft.com/office/infopath/2007/PartnerControls"/>
    <ds:schemaRef ds:uri="0c7bee4a-a801-419b-8078-88aa0861595d"/>
    <ds:schemaRef ds:uri="e9042645-366f-4cd7-9010-ab21c883e42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762</Words>
  <Application>Microsoft Office PowerPoint</Application>
  <PresentationFormat>A4 Paper (210x297 mm)</PresentationFormat>
  <Paragraphs>119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 Narrow</vt:lpstr>
      <vt:lpstr>Calibri</vt:lpstr>
      <vt:lpstr>Candara</vt:lpstr>
      <vt:lpstr>Symbol</vt:lpstr>
      <vt:lpstr>Wingdings</vt:lpstr>
      <vt:lpstr>Tvar vlnenia</vt:lpstr>
      <vt:lpstr>Prednáška EIA &amp; JASR  EIA Legislation in the Slovakia  Ochrana ovzdušia</vt:lpstr>
      <vt:lpstr>Obsah prednášky</vt:lpstr>
      <vt:lpstr>1. Právny základ </vt:lpstr>
      <vt:lpstr>PowerPoint Presentation</vt:lpstr>
      <vt:lpstr>2. Zásada prednosti práva EÚ</vt:lpstr>
      <vt:lpstr>3. Všeobecné princípy enviro práva EÚ</vt:lpstr>
      <vt:lpstr>3. Špeciálne princípy enviro práva EÚ</vt:lpstr>
      <vt:lpstr>4. Význam a využitie princípov</vt:lpstr>
      <vt:lpstr>5. Miesto právnych princípov</vt:lpstr>
      <vt:lpstr>6. Prípadová štúdia</vt:lpstr>
      <vt:lpstr>6. Prípadová štúdia</vt:lpstr>
      <vt:lpstr>6. Prípadová štúdia</vt:lpstr>
      <vt:lpstr>6. Prípadová štúdia – Ťažba uránu a lítia</vt:lpstr>
      <vt:lpstr>6. Prípadová štúdia</vt:lpstr>
      <vt:lpstr>7. Záver a ponaučenie</vt:lpstr>
      <vt:lpstr>Ďakujem za pozornosť</vt:lpstr>
      <vt:lpstr>7. Transpozícia požiadaviek EÚ do       legislatívy SR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ntb</dc:creator>
  <cp:lastModifiedBy>Framing Sabine</cp:lastModifiedBy>
  <cp:revision>113</cp:revision>
  <dcterms:created xsi:type="dcterms:W3CDTF">2019-04-23T16:15:31Z</dcterms:created>
  <dcterms:modified xsi:type="dcterms:W3CDTF">2025-04-07T11:48:34Z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0x01010013BB642DDCC2EE498ECA4F26A8220958</vt:lpwstr>
  </property>
  <property fmtid="{D5CDD505-2E9C-101B-9397-08002B2CF9AE}" pid="3" name="MediaServiceImageTags">
    <vt:lpwstr/>
  </property>
</Properties>
</file>