
<file path=[Content_Types].xml><?xml version="1.0" encoding="utf-8"?>
<Types xmlns="http://schemas.openxmlformats.org/package/2006/content-types">
  <Default Extension="emf" ContentType="image/x-emf"/>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Lst>
  <p:notesMasterIdLst>
    <p:notesMasterId r:id="rId28"/>
  </p:notesMasterIdLst>
  <p:sldIdLst>
    <p:sldId id="766" r:id="rId5"/>
    <p:sldId id="767" r:id="rId6"/>
    <p:sldId id="769" r:id="rId7"/>
    <p:sldId id="770" r:id="rId8"/>
    <p:sldId id="771" r:id="rId9"/>
    <p:sldId id="772" r:id="rId10"/>
    <p:sldId id="773" r:id="rId11"/>
    <p:sldId id="774" r:id="rId12"/>
    <p:sldId id="775" r:id="rId13"/>
    <p:sldId id="776" r:id="rId14"/>
    <p:sldId id="777" r:id="rId15"/>
    <p:sldId id="778" r:id="rId16"/>
    <p:sldId id="779" r:id="rId17"/>
    <p:sldId id="780" r:id="rId18"/>
    <p:sldId id="781" r:id="rId19"/>
    <p:sldId id="787" r:id="rId20"/>
    <p:sldId id="782" r:id="rId21"/>
    <p:sldId id="790" r:id="rId22"/>
    <p:sldId id="786" r:id="rId23"/>
    <p:sldId id="788" r:id="rId24"/>
    <p:sldId id="789" r:id="rId25"/>
    <p:sldId id="783" r:id="rId26"/>
    <p:sldId id="768" r:id="rId27"/>
  </p:sldIdLst>
  <p:sldSz cx="9144000" cy="5143500" type="screen16x9"/>
  <p:notesSz cx="6858000" cy="9144000"/>
  <p:embeddedFontLst>
    <p:embeddedFont>
      <p:font typeface="Nixie One" panose="020B0604020202020204" charset="0"/>
      <p:regular r:id="rId29"/>
    </p:embeddedFont>
    <p:embeddedFont>
      <p:font typeface="Roboto Slab" pitchFamily="2" charset="0"/>
      <p:regular r:id="rId30"/>
      <p:bold r:id="rId3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1AD3B4A-EFA4-49ED-A349-4A4B431667C7}">
  <a:tblStyle styleId="{71AD3B4A-EFA4-49ED-A349-4A4B431667C7}" styleName="Table_0">
    <a:wholeTbl>
      <a:tcStyle>
        <a:tcBdr>
          <a:left>
            <a:ln w="9525" cap="flat" cmpd="sng">
              <a:solidFill>
                <a:srgbClr val="000000"/>
              </a:solidFill>
              <a:prstDash val="solid"/>
              <a:round/>
              <a:headEnd type="none" w="med" len="med"/>
              <a:tailEnd type="none" w="med" len="med"/>
            </a:ln>
          </a:left>
          <a:right>
            <a:ln w="9525" cap="flat" cmpd="sng">
              <a:solidFill>
                <a:srgbClr val="000000"/>
              </a:solidFill>
              <a:prstDash val="solid"/>
              <a:round/>
              <a:headEnd type="none" w="med" len="med"/>
              <a:tailEnd type="none" w="med" len="med"/>
            </a:ln>
          </a:right>
          <a:top>
            <a:ln w="9525" cap="flat" cmpd="sng">
              <a:solidFill>
                <a:srgbClr val="000000"/>
              </a:solidFill>
              <a:prstDash val="solid"/>
              <a:round/>
              <a:headEnd type="none" w="med" len="med"/>
              <a:tailEnd type="none" w="med" len="med"/>
            </a:ln>
          </a:top>
          <a:bottom>
            <a:ln w="9525" cap="flat" cmpd="sng">
              <a:solidFill>
                <a:srgbClr val="000000"/>
              </a:solidFill>
              <a:prstDash val="solid"/>
              <a:round/>
              <a:headEnd type="none" w="med" len="med"/>
              <a:tailEnd type="none" w="med" len="med"/>
            </a:ln>
          </a:bottom>
          <a:insideH>
            <a:ln w="9525" cap="flat" cmpd="sng">
              <a:solidFill>
                <a:srgbClr val="000000"/>
              </a:solidFill>
              <a:prstDash val="solid"/>
              <a:round/>
              <a:headEnd type="none" w="med" len="med"/>
              <a:tailEnd type="none" w="med" len="med"/>
            </a:ln>
          </a:insideH>
          <a:insideV>
            <a:ln w="9525" cap="flat" cmpd="sng">
              <a:solidFill>
                <a:srgbClr val="000000"/>
              </a:solidFill>
              <a:prstDash val="solid"/>
              <a:round/>
              <a:headEnd type="none" w="med" len="med"/>
              <a:tailEnd type="none" w="med" len="med"/>
            </a:ln>
          </a:insideV>
        </a:tcBdr>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971" autoAdjust="0"/>
    <p:restoredTop sz="73857" autoAdjust="0"/>
  </p:normalViewPr>
  <p:slideViewPr>
    <p:cSldViewPr snapToGrid="0">
      <p:cViewPr varScale="1">
        <p:scale>
          <a:sx n="104" d="100"/>
          <a:sy n="104" d="100"/>
        </p:scale>
        <p:origin x="1842" y="96"/>
      </p:cViewPr>
      <p:guideLst>
        <p:guide orient="horz" pos="1620"/>
        <p:guide pos="2880"/>
      </p:guideLst>
    </p:cSldViewPr>
  </p:slideViewPr>
  <p:notesTextViewPr>
    <p:cViewPr>
      <p:scale>
        <a:sx n="1" d="1"/>
        <a:sy n="1" d="1"/>
      </p:scale>
      <p:origin x="0" y="0"/>
    </p:cViewPr>
  </p:notesTextViewPr>
  <p:notesViewPr>
    <p:cSldViewPr snapToGrid="0">
      <p:cViewPr varScale="1">
        <p:scale>
          <a:sx n="85" d="100"/>
          <a:sy n="85" d="100"/>
        </p:scale>
        <p:origin x="3888"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1.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3.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font" Target="fonts/font2.fntdata"/><Relationship Id="rId35" Type="http://schemas.openxmlformats.org/officeDocument/2006/relationships/tableStyles" Target="tableStyles.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2-16T22:13:35.564"/>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0 0 0,'11260'0'0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2-16T22:13:50.837"/>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0 0 0,'5251'74'0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2-16T22:14:06.051"/>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0 98 0,'14190'-98'0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175"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2444313957"/>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a:extLst>
            <a:ext uri="{FF2B5EF4-FFF2-40B4-BE49-F238E27FC236}">
              <a16:creationId xmlns:a16="http://schemas.microsoft.com/office/drawing/2014/main" id="{D659C2FA-85A7-444F-C1A6-800642318BAC}"/>
            </a:ext>
          </a:extLst>
        </p:cNvPr>
        <p:cNvGrpSpPr/>
        <p:nvPr/>
      </p:nvGrpSpPr>
      <p:grpSpPr>
        <a:xfrm>
          <a:off x="0" y="0"/>
          <a:ext cx="0" cy="0"/>
          <a:chOff x="0" y="0"/>
          <a:chExt cx="0" cy="0"/>
        </a:xfrm>
      </p:grpSpPr>
      <p:sp>
        <p:nvSpPr>
          <p:cNvPr id="95" name="Shape 95">
            <a:extLst>
              <a:ext uri="{FF2B5EF4-FFF2-40B4-BE49-F238E27FC236}">
                <a16:creationId xmlns:a16="http://schemas.microsoft.com/office/drawing/2014/main" id="{1AA34ED4-E94D-C613-E27E-F9BEAC9E92E5}"/>
              </a:ext>
            </a:extLst>
          </p:cNvPr>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6" name="Shape 96">
            <a:extLst>
              <a:ext uri="{FF2B5EF4-FFF2-40B4-BE49-F238E27FC236}">
                <a16:creationId xmlns:a16="http://schemas.microsoft.com/office/drawing/2014/main" id="{06E78DD7-9D42-AEB8-9016-379BEEF091F5}"/>
              </a:ext>
            </a:extLst>
          </p:cNvPr>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lgn="l" rtl="0">
              <a:spcBef>
                <a:spcPts val="0"/>
              </a:spcBef>
              <a:buNone/>
            </a:pPr>
            <a:endParaRPr/>
          </a:p>
        </p:txBody>
      </p:sp>
    </p:spTree>
    <p:extLst>
      <p:ext uri="{BB962C8B-B14F-4D97-AF65-F5344CB8AC3E}">
        <p14:creationId xmlns:p14="http://schemas.microsoft.com/office/powerpoint/2010/main" val="32734026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2FF7A0-920C-BDBA-F7D4-2B0DF1F602A8}"/>
            </a:ext>
          </a:extLst>
        </p:cNvPr>
        <p:cNvGrpSpPr/>
        <p:nvPr/>
      </p:nvGrpSpPr>
      <p:grpSpPr>
        <a:xfrm>
          <a:off x="0" y="0"/>
          <a:ext cx="0" cy="0"/>
          <a:chOff x="0" y="0"/>
          <a:chExt cx="0" cy="0"/>
        </a:xfrm>
      </p:grpSpPr>
      <p:sp>
        <p:nvSpPr>
          <p:cNvPr id="2" name="Zástupný symbol pro obrázek snímku 1">
            <a:extLst>
              <a:ext uri="{FF2B5EF4-FFF2-40B4-BE49-F238E27FC236}">
                <a16:creationId xmlns:a16="http://schemas.microsoft.com/office/drawing/2014/main" id="{872A7095-C17B-2EFD-2B8C-68AB5AFD773A}"/>
              </a:ext>
            </a:extLst>
          </p:cNvPr>
          <p:cNvSpPr>
            <a:spLocks noGrp="1" noRot="1" noChangeAspect="1"/>
          </p:cNvSpPr>
          <p:nvPr>
            <p:ph type="sldImg"/>
          </p:nvPr>
        </p:nvSpPr>
        <p:spPr>
          <a:xfrm>
            <a:off x="381000" y="685800"/>
            <a:ext cx="6096000" cy="3429000"/>
          </a:xfrm>
        </p:spPr>
      </p:sp>
      <p:sp>
        <p:nvSpPr>
          <p:cNvPr id="3" name="Zástupný symbol pro poznámky 2">
            <a:extLst>
              <a:ext uri="{FF2B5EF4-FFF2-40B4-BE49-F238E27FC236}">
                <a16:creationId xmlns:a16="http://schemas.microsoft.com/office/drawing/2014/main" id="{6A11B892-6413-12E3-4AAF-4EE545872459}"/>
              </a:ext>
            </a:extLst>
          </p:cNvPr>
          <p:cNvSpPr>
            <a:spLocks noGrp="1"/>
          </p:cNvSpPr>
          <p:nvPr>
            <p:ph type="body" idx="1"/>
          </p:nvPr>
        </p:nvSpPr>
        <p:spPr/>
        <p:txBody>
          <a:bodyPr/>
          <a:lstStyle/>
          <a:p>
            <a:endParaRPr/>
          </a:p>
        </p:txBody>
      </p:sp>
    </p:spTree>
    <p:extLst>
      <p:ext uri="{BB962C8B-B14F-4D97-AF65-F5344CB8AC3E}">
        <p14:creationId xmlns:p14="http://schemas.microsoft.com/office/powerpoint/2010/main" val="8533045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33380B-EE6B-FE42-F791-D2630DAC27B7}"/>
            </a:ext>
          </a:extLst>
        </p:cNvPr>
        <p:cNvGrpSpPr/>
        <p:nvPr/>
      </p:nvGrpSpPr>
      <p:grpSpPr>
        <a:xfrm>
          <a:off x="0" y="0"/>
          <a:ext cx="0" cy="0"/>
          <a:chOff x="0" y="0"/>
          <a:chExt cx="0" cy="0"/>
        </a:xfrm>
      </p:grpSpPr>
      <p:sp>
        <p:nvSpPr>
          <p:cNvPr id="2" name="Zástupný symbol pro obrázek snímku 1">
            <a:extLst>
              <a:ext uri="{FF2B5EF4-FFF2-40B4-BE49-F238E27FC236}">
                <a16:creationId xmlns:a16="http://schemas.microsoft.com/office/drawing/2014/main" id="{460F4006-8C4F-B48F-6A8A-CE802FDA92C8}"/>
              </a:ext>
            </a:extLst>
          </p:cNvPr>
          <p:cNvSpPr>
            <a:spLocks noGrp="1" noRot="1" noChangeAspect="1"/>
          </p:cNvSpPr>
          <p:nvPr>
            <p:ph type="sldImg"/>
          </p:nvPr>
        </p:nvSpPr>
        <p:spPr>
          <a:xfrm>
            <a:off x="381000" y="685800"/>
            <a:ext cx="6096000" cy="3429000"/>
          </a:xfrm>
        </p:spPr>
      </p:sp>
      <p:sp>
        <p:nvSpPr>
          <p:cNvPr id="3" name="Zástupný symbol pro poznámky 2">
            <a:extLst>
              <a:ext uri="{FF2B5EF4-FFF2-40B4-BE49-F238E27FC236}">
                <a16:creationId xmlns:a16="http://schemas.microsoft.com/office/drawing/2014/main" id="{6DC65011-F29E-D226-A0E6-6B3CE234DD27}"/>
              </a:ext>
            </a:extLst>
          </p:cNvPr>
          <p:cNvSpPr>
            <a:spLocks noGrp="1"/>
          </p:cNvSpPr>
          <p:nvPr>
            <p:ph type="body" idx="1"/>
          </p:nvPr>
        </p:nvSpPr>
        <p:spPr/>
        <p:txBody>
          <a:bodyPr/>
          <a:lstStyle/>
          <a:p>
            <a:endParaRPr/>
          </a:p>
        </p:txBody>
      </p:sp>
    </p:spTree>
    <p:extLst>
      <p:ext uri="{BB962C8B-B14F-4D97-AF65-F5344CB8AC3E}">
        <p14:creationId xmlns:p14="http://schemas.microsoft.com/office/powerpoint/2010/main" val="6500348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E43EE5-B966-09CD-B416-4B5854215071}"/>
            </a:ext>
          </a:extLst>
        </p:cNvPr>
        <p:cNvGrpSpPr/>
        <p:nvPr/>
      </p:nvGrpSpPr>
      <p:grpSpPr>
        <a:xfrm>
          <a:off x="0" y="0"/>
          <a:ext cx="0" cy="0"/>
          <a:chOff x="0" y="0"/>
          <a:chExt cx="0" cy="0"/>
        </a:xfrm>
      </p:grpSpPr>
      <p:sp>
        <p:nvSpPr>
          <p:cNvPr id="2" name="Zástupný symbol pro obrázek snímku 1">
            <a:extLst>
              <a:ext uri="{FF2B5EF4-FFF2-40B4-BE49-F238E27FC236}">
                <a16:creationId xmlns:a16="http://schemas.microsoft.com/office/drawing/2014/main" id="{DC5505E3-FB6F-387D-03E3-8292C0D5D79B}"/>
              </a:ext>
            </a:extLst>
          </p:cNvPr>
          <p:cNvSpPr>
            <a:spLocks noGrp="1" noRot="1" noChangeAspect="1"/>
          </p:cNvSpPr>
          <p:nvPr>
            <p:ph type="sldImg"/>
          </p:nvPr>
        </p:nvSpPr>
        <p:spPr>
          <a:xfrm>
            <a:off x="381000" y="685800"/>
            <a:ext cx="6096000" cy="3429000"/>
          </a:xfrm>
        </p:spPr>
      </p:sp>
      <p:sp>
        <p:nvSpPr>
          <p:cNvPr id="3" name="Zástupný symbol pro poznámky 2">
            <a:extLst>
              <a:ext uri="{FF2B5EF4-FFF2-40B4-BE49-F238E27FC236}">
                <a16:creationId xmlns:a16="http://schemas.microsoft.com/office/drawing/2014/main" id="{D7725FE3-6625-C065-3AD5-60802EC95654}"/>
              </a:ext>
            </a:extLst>
          </p:cNvPr>
          <p:cNvSpPr>
            <a:spLocks noGrp="1"/>
          </p:cNvSpPr>
          <p:nvPr>
            <p:ph type="body" idx="1"/>
          </p:nvPr>
        </p:nvSpPr>
        <p:spPr/>
        <p:txBody>
          <a:bodyPr/>
          <a:lstStyle/>
          <a:p>
            <a:endParaRPr/>
          </a:p>
        </p:txBody>
      </p:sp>
    </p:spTree>
    <p:extLst>
      <p:ext uri="{BB962C8B-B14F-4D97-AF65-F5344CB8AC3E}">
        <p14:creationId xmlns:p14="http://schemas.microsoft.com/office/powerpoint/2010/main" val="28662785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D647DD-034F-DD87-6032-AF28EBA6091E}"/>
            </a:ext>
          </a:extLst>
        </p:cNvPr>
        <p:cNvGrpSpPr/>
        <p:nvPr/>
      </p:nvGrpSpPr>
      <p:grpSpPr>
        <a:xfrm>
          <a:off x="0" y="0"/>
          <a:ext cx="0" cy="0"/>
          <a:chOff x="0" y="0"/>
          <a:chExt cx="0" cy="0"/>
        </a:xfrm>
      </p:grpSpPr>
      <p:sp>
        <p:nvSpPr>
          <p:cNvPr id="2" name="Zástupný symbol pro obrázek snímku 1">
            <a:extLst>
              <a:ext uri="{FF2B5EF4-FFF2-40B4-BE49-F238E27FC236}">
                <a16:creationId xmlns:a16="http://schemas.microsoft.com/office/drawing/2014/main" id="{262CF79A-7B91-5A78-0282-60DC68F16260}"/>
              </a:ext>
            </a:extLst>
          </p:cNvPr>
          <p:cNvSpPr>
            <a:spLocks noGrp="1" noRot="1" noChangeAspect="1"/>
          </p:cNvSpPr>
          <p:nvPr>
            <p:ph type="sldImg"/>
          </p:nvPr>
        </p:nvSpPr>
        <p:spPr>
          <a:xfrm>
            <a:off x="381000" y="685800"/>
            <a:ext cx="6096000" cy="3429000"/>
          </a:xfrm>
        </p:spPr>
      </p:sp>
      <p:sp>
        <p:nvSpPr>
          <p:cNvPr id="3" name="Zástupný symbol pro poznámky 2">
            <a:extLst>
              <a:ext uri="{FF2B5EF4-FFF2-40B4-BE49-F238E27FC236}">
                <a16:creationId xmlns:a16="http://schemas.microsoft.com/office/drawing/2014/main" id="{B9974180-41F6-0C32-3FC8-2126165432B0}"/>
              </a:ext>
            </a:extLst>
          </p:cNvPr>
          <p:cNvSpPr>
            <a:spLocks noGrp="1"/>
          </p:cNvSpPr>
          <p:nvPr>
            <p:ph type="body" idx="1"/>
          </p:nvPr>
        </p:nvSpPr>
        <p:spPr/>
        <p:txBody>
          <a:bodyPr/>
          <a:lstStyle/>
          <a:p>
            <a:endParaRPr/>
          </a:p>
        </p:txBody>
      </p:sp>
    </p:spTree>
    <p:extLst>
      <p:ext uri="{BB962C8B-B14F-4D97-AF65-F5344CB8AC3E}">
        <p14:creationId xmlns:p14="http://schemas.microsoft.com/office/powerpoint/2010/main" val="12135124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AF0ABC-6FF4-0826-0012-14966D2053BF}"/>
            </a:ext>
          </a:extLst>
        </p:cNvPr>
        <p:cNvGrpSpPr/>
        <p:nvPr/>
      </p:nvGrpSpPr>
      <p:grpSpPr>
        <a:xfrm>
          <a:off x="0" y="0"/>
          <a:ext cx="0" cy="0"/>
          <a:chOff x="0" y="0"/>
          <a:chExt cx="0" cy="0"/>
        </a:xfrm>
      </p:grpSpPr>
      <p:sp>
        <p:nvSpPr>
          <p:cNvPr id="2" name="Zástupný symbol pro obrázek snímku 1">
            <a:extLst>
              <a:ext uri="{FF2B5EF4-FFF2-40B4-BE49-F238E27FC236}">
                <a16:creationId xmlns:a16="http://schemas.microsoft.com/office/drawing/2014/main" id="{6031D6BD-D93F-CE64-E9F9-653F95BE6C0C}"/>
              </a:ext>
            </a:extLst>
          </p:cNvPr>
          <p:cNvSpPr>
            <a:spLocks noGrp="1" noRot="1" noChangeAspect="1"/>
          </p:cNvSpPr>
          <p:nvPr>
            <p:ph type="sldImg"/>
          </p:nvPr>
        </p:nvSpPr>
        <p:spPr>
          <a:xfrm>
            <a:off x="381000" y="685800"/>
            <a:ext cx="6096000" cy="3429000"/>
          </a:xfrm>
        </p:spPr>
      </p:sp>
      <p:sp>
        <p:nvSpPr>
          <p:cNvPr id="3" name="Zástupný symbol pro poznámky 2">
            <a:extLst>
              <a:ext uri="{FF2B5EF4-FFF2-40B4-BE49-F238E27FC236}">
                <a16:creationId xmlns:a16="http://schemas.microsoft.com/office/drawing/2014/main" id="{5B842FF3-2715-1799-C64C-1BE1C1246926}"/>
              </a:ext>
            </a:extLst>
          </p:cNvPr>
          <p:cNvSpPr>
            <a:spLocks noGrp="1"/>
          </p:cNvSpPr>
          <p:nvPr>
            <p:ph type="body" idx="1"/>
          </p:nvPr>
        </p:nvSpPr>
        <p:spPr/>
        <p:txBody>
          <a:bodyPr/>
          <a:lstStyle/>
          <a:p>
            <a:endParaRPr/>
          </a:p>
        </p:txBody>
      </p:sp>
    </p:spTree>
    <p:extLst>
      <p:ext uri="{BB962C8B-B14F-4D97-AF65-F5344CB8AC3E}">
        <p14:creationId xmlns:p14="http://schemas.microsoft.com/office/powerpoint/2010/main" val="29800203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F710A8-8261-97B9-FA8B-681AEAB1DC00}"/>
            </a:ext>
          </a:extLst>
        </p:cNvPr>
        <p:cNvGrpSpPr/>
        <p:nvPr/>
      </p:nvGrpSpPr>
      <p:grpSpPr>
        <a:xfrm>
          <a:off x="0" y="0"/>
          <a:ext cx="0" cy="0"/>
          <a:chOff x="0" y="0"/>
          <a:chExt cx="0" cy="0"/>
        </a:xfrm>
      </p:grpSpPr>
      <p:sp>
        <p:nvSpPr>
          <p:cNvPr id="2" name="Zástupný symbol pro obrázek snímku 1">
            <a:extLst>
              <a:ext uri="{FF2B5EF4-FFF2-40B4-BE49-F238E27FC236}">
                <a16:creationId xmlns:a16="http://schemas.microsoft.com/office/drawing/2014/main" id="{2A3846F6-B548-352C-2066-4D6B42880795}"/>
              </a:ext>
            </a:extLst>
          </p:cNvPr>
          <p:cNvSpPr>
            <a:spLocks noGrp="1" noRot="1" noChangeAspect="1"/>
          </p:cNvSpPr>
          <p:nvPr>
            <p:ph type="sldImg"/>
          </p:nvPr>
        </p:nvSpPr>
        <p:spPr>
          <a:xfrm>
            <a:off x="381000" y="685800"/>
            <a:ext cx="6096000" cy="3429000"/>
          </a:xfrm>
        </p:spPr>
      </p:sp>
      <p:sp>
        <p:nvSpPr>
          <p:cNvPr id="3" name="Zástupný symbol pro poznámky 2">
            <a:extLst>
              <a:ext uri="{FF2B5EF4-FFF2-40B4-BE49-F238E27FC236}">
                <a16:creationId xmlns:a16="http://schemas.microsoft.com/office/drawing/2014/main" id="{5BEC0985-0AEA-66AA-05B8-078F0A3D101D}"/>
              </a:ext>
            </a:extLst>
          </p:cNvPr>
          <p:cNvSpPr>
            <a:spLocks noGrp="1"/>
          </p:cNvSpPr>
          <p:nvPr>
            <p:ph type="body" idx="1"/>
          </p:nvPr>
        </p:nvSpPr>
        <p:spPr/>
        <p:txBody>
          <a:bodyPr/>
          <a:lstStyle/>
          <a:p>
            <a:endParaRPr/>
          </a:p>
        </p:txBody>
      </p:sp>
    </p:spTree>
    <p:extLst>
      <p:ext uri="{BB962C8B-B14F-4D97-AF65-F5344CB8AC3E}">
        <p14:creationId xmlns:p14="http://schemas.microsoft.com/office/powerpoint/2010/main" val="32193220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626E4B-96FD-111D-A478-BE5F1163641B}"/>
            </a:ext>
          </a:extLst>
        </p:cNvPr>
        <p:cNvGrpSpPr/>
        <p:nvPr/>
      </p:nvGrpSpPr>
      <p:grpSpPr>
        <a:xfrm>
          <a:off x="0" y="0"/>
          <a:ext cx="0" cy="0"/>
          <a:chOff x="0" y="0"/>
          <a:chExt cx="0" cy="0"/>
        </a:xfrm>
      </p:grpSpPr>
      <p:sp>
        <p:nvSpPr>
          <p:cNvPr id="2" name="Zástupný symbol pro obrázek snímku 1">
            <a:extLst>
              <a:ext uri="{FF2B5EF4-FFF2-40B4-BE49-F238E27FC236}">
                <a16:creationId xmlns:a16="http://schemas.microsoft.com/office/drawing/2014/main" id="{613B90A7-B447-B6C2-A23F-59BDA440905B}"/>
              </a:ext>
            </a:extLst>
          </p:cNvPr>
          <p:cNvSpPr>
            <a:spLocks noGrp="1" noRot="1" noChangeAspect="1"/>
          </p:cNvSpPr>
          <p:nvPr>
            <p:ph type="sldImg"/>
          </p:nvPr>
        </p:nvSpPr>
        <p:spPr>
          <a:xfrm>
            <a:off x="381000" y="685800"/>
            <a:ext cx="6096000" cy="3429000"/>
          </a:xfrm>
        </p:spPr>
      </p:sp>
      <p:sp>
        <p:nvSpPr>
          <p:cNvPr id="3" name="Zástupný symbol pro poznámky 2">
            <a:extLst>
              <a:ext uri="{FF2B5EF4-FFF2-40B4-BE49-F238E27FC236}">
                <a16:creationId xmlns:a16="http://schemas.microsoft.com/office/drawing/2014/main" id="{568F5D7E-A5D8-D141-A596-70DD9F2395B8}"/>
              </a:ext>
            </a:extLst>
          </p:cNvPr>
          <p:cNvSpPr>
            <a:spLocks noGrp="1"/>
          </p:cNvSpPr>
          <p:nvPr>
            <p:ph type="body" idx="1"/>
          </p:nvPr>
        </p:nvSpPr>
        <p:spPr/>
        <p:txBody>
          <a:bodyPr/>
          <a:lstStyle/>
          <a:p>
            <a:endParaRPr/>
          </a:p>
        </p:txBody>
      </p:sp>
    </p:spTree>
    <p:extLst>
      <p:ext uri="{BB962C8B-B14F-4D97-AF65-F5344CB8AC3E}">
        <p14:creationId xmlns:p14="http://schemas.microsoft.com/office/powerpoint/2010/main" val="30453581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C7EEE6-9D16-8B88-2D22-2FF9AA67324B}"/>
            </a:ext>
          </a:extLst>
        </p:cNvPr>
        <p:cNvGrpSpPr/>
        <p:nvPr/>
      </p:nvGrpSpPr>
      <p:grpSpPr>
        <a:xfrm>
          <a:off x="0" y="0"/>
          <a:ext cx="0" cy="0"/>
          <a:chOff x="0" y="0"/>
          <a:chExt cx="0" cy="0"/>
        </a:xfrm>
      </p:grpSpPr>
      <p:sp>
        <p:nvSpPr>
          <p:cNvPr id="2" name="Zástupný symbol pro obrázek snímku 1">
            <a:extLst>
              <a:ext uri="{FF2B5EF4-FFF2-40B4-BE49-F238E27FC236}">
                <a16:creationId xmlns:a16="http://schemas.microsoft.com/office/drawing/2014/main" id="{BDD79F3C-D3C9-0DF6-9CC1-41A2BC09DC28}"/>
              </a:ext>
            </a:extLst>
          </p:cNvPr>
          <p:cNvSpPr>
            <a:spLocks noGrp="1" noRot="1" noChangeAspect="1"/>
          </p:cNvSpPr>
          <p:nvPr>
            <p:ph type="sldImg"/>
          </p:nvPr>
        </p:nvSpPr>
        <p:spPr>
          <a:xfrm>
            <a:off x="381000" y="685800"/>
            <a:ext cx="6096000" cy="3429000"/>
          </a:xfrm>
        </p:spPr>
      </p:sp>
      <p:sp>
        <p:nvSpPr>
          <p:cNvPr id="3" name="Zástupný symbol pro poznámky 2">
            <a:extLst>
              <a:ext uri="{FF2B5EF4-FFF2-40B4-BE49-F238E27FC236}">
                <a16:creationId xmlns:a16="http://schemas.microsoft.com/office/drawing/2014/main" id="{D41377F9-6D62-F815-0478-2E69660C06F9}"/>
              </a:ext>
            </a:extLst>
          </p:cNvPr>
          <p:cNvSpPr>
            <a:spLocks noGrp="1"/>
          </p:cNvSpPr>
          <p:nvPr>
            <p:ph type="body" idx="1"/>
          </p:nvPr>
        </p:nvSpPr>
        <p:spPr/>
        <p:txBody>
          <a:bodyPr/>
          <a:lstStyle/>
          <a:p>
            <a:endParaRPr/>
          </a:p>
        </p:txBody>
      </p:sp>
    </p:spTree>
    <p:extLst>
      <p:ext uri="{BB962C8B-B14F-4D97-AF65-F5344CB8AC3E}">
        <p14:creationId xmlns:p14="http://schemas.microsoft.com/office/powerpoint/2010/main" val="1668379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4299E8-E648-9C02-E15A-A83C7C772F63}"/>
            </a:ext>
          </a:extLst>
        </p:cNvPr>
        <p:cNvGrpSpPr/>
        <p:nvPr/>
      </p:nvGrpSpPr>
      <p:grpSpPr>
        <a:xfrm>
          <a:off x="0" y="0"/>
          <a:ext cx="0" cy="0"/>
          <a:chOff x="0" y="0"/>
          <a:chExt cx="0" cy="0"/>
        </a:xfrm>
      </p:grpSpPr>
      <p:sp>
        <p:nvSpPr>
          <p:cNvPr id="2" name="Zástupný symbol pro obrázek snímku 1">
            <a:extLst>
              <a:ext uri="{FF2B5EF4-FFF2-40B4-BE49-F238E27FC236}">
                <a16:creationId xmlns:a16="http://schemas.microsoft.com/office/drawing/2014/main" id="{E90B0084-D5DC-73E6-E421-8B6F33BAF5C2}"/>
              </a:ext>
            </a:extLst>
          </p:cNvPr>
          <p:cNvSpPr>
            <a:spLocks noGrp="1" noRot="1" noChangeAspect="1"/>
          </p:cNvSpPr>
          <p:nvPr>
            <p:ph type="sldImg"/>
          </p:nvPr>
        </p:nvSpPr>
        <p:spPr>
          <a:xfrm>
            <a:off x="381000" y="685800"/>
            <a:ext cx="6096000" cy="3429000"/>
          </a:xfrm>
        </p:spPr>
      </p:sp>
      <p:sp>
        <p:nvSpPr>
          <p:cNvPr id="3" name="Zástupný symbol pro poznámky 2">
            <a:extLst>
              <a:ext uri="{FF2B5EF4-FFF2-40B4-BE49-F238E27FC236}">
                <a16:creationId xmlns:a16="http://schemas.microsoft.com/office/drawing/2014/main" id="{DBD98065-8E06-11FF-4BD9-6F900950A74C}"/>
              </a:ext>
            </a:extLst>
          </p:cNvPr>
          <p:cNvSpPr>
            <a:spLocks noGrp="1"/>
          </p:cNvSpPr>
          <p:nvPr>
            <p:ph type="body" idx="1"/>
          </p:nvPr>
        </p:nvSpPr>
        <p:spPr/>
        <p:txBody>
          <a:bodyPr/>
          <a:lstStyle/>
          <a:p>
            <a:endParaRPr/>
          </a:p>
        </p:txBody>
      </p:sp>
    </p:spTree>
    <p:extLst>
      <p:ext uri="{BB962C8B-B14F-4D97-AF65-F5344CB8AC3E}">
        <p14:creationId xmlns:p14="http://schemas.microsoft.com/office/powerpoint/2010/main" val="9454411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7FD216-15FF-4C98-7D92-E9DF171BA758}"/>
            </a:ext>
          </a:extLst>
        </p:cNvPr>
        <p:cNvGrpSpPr/>
        <p:nvPr/>
      </p:nvGrpSpPr>
      <p:grpSpPr>
        <a:xfrm>
          <a:off x="0" y="0"/>
          <a:ext cx="0" cy="0"/>
          <a:chOff x="0" y="0"/>
          <a:chExt cx="0" cy="0"/>
        </a:xfrm>
      </p:grpSpPr>
      <p:sp>
        <p:nvSpPr>
          <p:cNvPr id="2" name="Zástupný symbol pro obrázek snímku 1">
            <a:extLst>
              <a:ext uri="{FF2B5EF4-FFF2-40B4-BE49-F238E27FC236}">
                <a16:creationId xmlns:a16="http://schemas.microsoft.com/office/drawing/2014/main" id="{36D85150-1B13-D917-7575-502E13E8B2D0}"/>
              </a:ext>
            </a:extLst>
          </p:cNvPr>
          <p:cNvSpPr>
            <a:spLocks noGrp="1" noRot="1" noChangeAspect="1"/>
          </p:cNvSpPr>
          <p:nvPr>
            <p:ph type="sldImg"/>
          </p:nvPr>
        </p:nvSpPr>
        <p:spPr>
          <a:xfrm>
            <a:off x="381000" y="685800"/>
            <a:ext cx="6096000" cy="3429000"/>
          </a:xfrm>
        </p:spPr>
      </p:sp>
      <p:sp>
        <p:nvSpPr>
          <p:cNvPr id="3" name="Zástupný symbol pro poznámky 2">
            <a:extLst>
              <a:ext uri="{FF2B5EF4-FFF2-40B4-BE49-F238E27FC236}">
                <a16:creationId xmlns:a16="http://schemas.microsoft.com/office/drawing/2014/main" id="{B09389AE-15C0-A69C-D1DD-40B33E2ED5BD}"/>
              </a:ext>
            </a:extLst>
          </p:cNvPr>
          <p:cNvSpPr>
            <a:spLocks noGrp="1"/>
          </p:cNvSpPr>
          <p:nvPr>
            <p:ph type="body" idx="1"/>
          </p:nvPr>
        </p:nvSpPr>
        <p:spPr/>
        <p:txBody>
          <a:bodyPr/>
          <a:lstStyle/>
          <a:p>
            <a:endParaRPr/>
          </a:p>
        </p:txBody>
      </p:sp>
    </p:spTree>
    <p:extLst>
      <p:ext uri="{BB962C8B-B14F-4D97-AF65-F5344CB8AC3E}">
        <p14:creationId xmlns:p14="http://schemas.microsoft.com/office/powerpoint/2010/main" val="16196614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5F18C9-72EB-4E52-8C13-A5FEC550A437}"/>
            </a:ext>
          </a:extLst>
        </p:cNvPr>
        <p:cNvGrpSpPr/>
        <p:nvPr/>
      </p:nvGrpSpPr>
      <p:grpSpPr>
        <a:xfrm>
          <a:off x="0" y="0"/>
          <a:ext cx="0" cy="0"/>
          <a:chOff x="0" y="0"/>
          <a:chExt cx="0" cy="0"/>
        </a:xfrm>
      </p:grpSpPr>
      <p:sp>
        <p:nvSpPr>
          <p:cNvPr id="2" name="Zástupný symbol pro obrázek snímku 1">
            <a:extLst>
              <a:ext uri="{FF2B5EF4-FFF2-40B4-BE49-F238E27FC236}">
                <a16:creationId xmlns:a16="http://schemas.microsoft.com/office/drawing/2014/main" id="{D9C39018-B154-150E-23FB-5BE739C27849}"/>
              </a:ext>
            </a:extLst>
          </p:cNvPr>
          <p:cNvSpPr>
            <a:spLocks noGrp="1" noRot="1" noChangeAspect="1"/>
          </p:cNvSpPr>
          <p:nvPr>
            <p:ph type="sldImg"/>
          </p:nvPr>
        </p:nvSpPr>
        <p:spPr>
          <a:xfrm>
            <a:off x="381000" y="685800"/>
            <a:ext cx="6096000" cy="3429000"/>
          </a:xfrm>
        </p:spPr>
      </p:sp>
      <p:sp>
        <p:nvSpPr>
          <p:cNvPr id="3" name="Zástupný symbol pro poznámky 2">
            <a:extLst>
              <a:ext uri="{FF2B5EF4-FFF2-40B4-BE49-F238E27FC236}">
                <a16:creationId xmlns:a16="http://schemas.microsoft.com/office/drawing/2014/main" id="{BD636FDC-CA59-7F29-E0B3-85B87E99AB03}"/>
              </a:ext>
            </a:extLst>
          </p:cNvPr>
          <p:cNvSpPr>
            <a:spLocks noGrp="1"/>
          </p:cNvSpPr>
          <p:nvPr>
            <p:ph type="body" idx="1"/>
          </p:nvPr>
        </p:nvSpPr>
        <p:spPr/>
        <p:txBody>
          <a:bodyPr/>
          <a:lstStyle/>
          <a:p>
            <a:endParaRPr/>
          </a:p>
        </p:txBody>
      </p:sp>
    </p:spTree>
    <p:extLst>
      <p:ext uri="{BB962C8B-B14F-4D97-AF65-F5344CB8AC3E}">
        <p14:creationId xmlns:p14="http://schemas.microsoft.com/office/powerpoint/2010/main" val="13928606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62D447-8CC1-F464-9413-FF076D14FD5D}"/>
            </a:ext>
          </a:extLst>
        </p:cNvPr>
        <p:cNvGrpSpPr/>
        <p:nvPr/>
      </p:nvGrpSpPr>
      <p:grpSpPr>
        <a:xfrm>
          <a:off x="0" y="0"/>
          <a:ext cx="0" cy="0"/>
          <a:chOff x="0" y="0"/>
          <a:chExt cx="0" cy="0"/>
        </a:xfrm>
      </p:grpSpPr>
      <p:sp>
        <p:nvSpPr>
          <p:cNvPr id="2" name="Zástupný symbol pro obrázek snímku 1">
            <a:extLst>
              <a:ext uri="{FF2B5EF4-FFF2-40B4-BE49-F238E27FC236}">
                <a16:creationId xmlns:a16="http://schemas.microsoft.com/office/drawing/2014/main" id="{D3236544-24C4-E552-E6A9-C7400396BE85}"/>
              </a:ext>
            </a:extLst>
          </p:cNvPr>
          <p:cNvSpPr>
            <a:spLocks noGrp="1" noRot="1" noChangeAspect="1"/>
          </p:cNvSpPr>
          <p:nvPr>
            <p:ph type="sldImg"/>
          </p:nvPr>
        </p:nvSpPr>
        <p:spPr>
          <a:xfrm>
            <a:off x="381000" y="685800"/>
            <a:ext cx="6096000" cy="3429000"/>
          </a:xfrm>
        </p:spPr>
      </p:sp>
      <p:sp>
        <p:nvSpPr>
          <p:cNvPr id="3" name="Zástupný symbol pro poznámky 2">
            <a:extLst>
              <a:ext uri="{FF2B5EF4-FFF2-40B4-BE49-F238E27FC236}">
                <a16:creationId xmlns:a16="http://schemas.microsoft.com/office/drawing/2014/main" id="{7141D285-5C4B-0423-1C89-E18B474ED923}"/>
              </a:ext>
            </a:extLst>
          </p:cNvPr>
          <p:cNvSpPr>
            <a:spLocks noGrp="1"/>
          </p:cNvSpPr>
          <p:nvPr>
            <p:ph type="body" idx="1"/>
          </p:nvPr>
        </p:nvSpPr>
        <p:spPr/>
        <p:txBody>
          <a:bodyPr/>
          <a:lstStyle/>
          <a:p>
            <a:endParaRPr/>
          </a:p>
        </p:txBody>
      </p:sp>
    </p:spTree>
    <p:extLst>
      <p:ext uri="{BB962C8B-B14F-4D97-AF65-F5344CB8AC3E}">
        <p14:creationId xmlns:p14="http://schemas.microsoft.com/office/powerpoint/2010/main" val="1198176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662121-04DB-CFF8-24FE-794771904E81}"/>
            </a:ext>
          </a:extLst>
        </p:cNvPr>
        <p:cNvGrpSpPr/>
        <p:nvPr/>
      </p:nvGrpSpPr>
      <p:grpSpPr>
        <a:xfrm>
          <a:off x="0" y="0"/>
          <a:ext cx="0" cy="0"/>
          <a:chOff x="0" y="0"/>
          <a:chExt cx="0" cy="0"/>
        </a:xfrm>
      </p:grpSpPr>
      <p:sp>
        <p:nvSpPr>
          <p:cNvPr id="2" name="Zástupný symbol pro obrázek snímku 1">
            <a:extLst>
              <a:ext uri="{FF2B5EF4-FFF2-40B4-BE49-F238E27FC236}">
                <a16:creationId xmlns:a16="http://schemas.microsoft.com/office/drawing/2014/main" id="{DA153F19-AF91-E57C-6909-27BCE0C94966}"/>
              </a:ext>
            </a:extLst>
          </p:cNvPr>
          <p:cNvSpPr>
            <a:spLocks noGrp="1" noRot="1" noChangeAspect="1"/>
          </p:cNvSpPr>
          <p:nvPr>
            <p:ph type="sldImg"/>
          </p:nvPr>
        </p:nvSpPr>
        <p:spPr>
          <a:xfrm>
            <a:off x="381000" y="685800"/>
            <a:ext cx="6096000" cy="3429000"/>
          </a:xfrm>
        </p:spPr>
      </p:sp>
      <p:sp>
        <p:nvSpPr>
          <p:cNvPr id="3" name="Zástupný symbol pro poznámky 2">
            <a:extLst>
              <a:ext uri="{FF2B5EF4-FFF2-40B4-BE49-F238E27FC236}">
                <a16:creationId xmlns:a16="http://schemas.microsoft.com/office/drawing/2014/main" id="{3198A0DA-5579-458E-7E16-10B643D0589F}"/>
              </a:ext>
            </a:extLst>
          </p:cNvPr>
          <p:cNvSpPr>
            <a:spLocks noGrp="1"/>
          </p:cNvSpPr>
          <p:nvPr>
            <p:ph type="body" idx="1"/>
          </p:nvPr>
        </p:nvSpPr>
        <p:spPr/>
        <p:txBody>
          <a:bodyPr/>
          <a:lstStyle/>
          <a:p>
            <a:endParaRPr/>
          </a:p>
        </p:txBody>
      </p:sp>
    </p:spTree>
    <p:extLst>
      <p:ext uri="{BB962C8B-B14F-4D97-AF65-F5344CB8AC3E}">
        <p14:creationId xmlns:p14="http://schemas.microsoft.com/office/powerpoint/2010/main" val="35129243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B64D75-80FE-4274-8B55-F6EA13E4FDFF}"/>
            </a:ext>
          </a:extLst>
        </p:cNvPr>
        <p:cNvGrpSpPr/>
        <p:nvPr/>
      </p:nvGrpSpPr>
      <p:grpSpPr>
        <a:xfrm>
          <a:off x="0" y="0"/>
          <a:ext cx="0" cy="0"/>
          <a:chOff x="0" y="0"/>
          <a:chExt cx="0" cy="0"/>
        </a:xfrm>
      </p:grpSpPr>
      <p:sp>
        <p:nvSpPr>
          <p:cNvPr id="2" name="Zástupný symbol pro obrázek snímku 1">
            <a:extLst>
              <a:ext uri="{FF2B5EF4-FFF2-40B4-BE49-F238E27FC236}">
                <a16:creationId xmlns:a16="http://schemas.microsoft.com/office/drawing/2014/main" id="{93A53443-B199-0CF4-2EAF-20ECDA1DF903}"/>
              </a:ext>
            </a:extLst>
          </p:cNvPr>
          <p:cNvSpPr>
            <a:spLocks noGrp="1" noRot="1" noChangeAspect="1"/>
          </p:cNvSpPr>
          <p:nvPr>
            <p:ph type="sldImg"/>
          </p:nvPr>
        </p:nvSpPr>
        <p:spPr>
          <a:xfrm>
            <a:off x="381000" y="685800"/>
            <a:ext cx="6096000" cy="3429000"/>
          </a:xfrm>
        </p:spPr>
      </p:sp>
      <p:sp>
        <p:nvSpPr>
          <p:cNvPr id="3" name="Zástupný symbol pro poznámky 2">
            <a:extLst>
              <a:ext uri="{FF2B5EF4-FFF2-40B4-BE49-F238E27FC236}">
                <a16:creationId xmlns:a16="http://schemas.microsoft.com/office/drawing/2014/main" id="{C12A4F9D-83D5-8E54-8D61-1F46980B4F13}"/>
              </a:ext>
            </a:extLst>
          </p:cNvPr>
          <p:cNvSpPr>
            <a:spLocks noGrp="1"/>
          </p:cNvSpPr>
          <p:nvPr>
            <p:ph type="body" idx="1"/>
          </p:nvPr>
        </p:nvSpPr>
        <p:spPr/>
        <p:txBody>
          <a:bodyPr/>
          <a:lstStyle/>
          <a:p>
            <a:endParaRPr/>
          </a:p>
        </p:txBody>
      </p:sp>
    </p:spTree>
    <p:extLst>
      <p:ext uri="{BB962C8B-B14F-4D97-AF65-F5344CB8AC3E}">
        <p14:creationId xmlns:p14="http://schemas.microsoft.com/office/powerpoint/2010/main" val="15011681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a:extLst>
            <a:ext uri="{FF2B5EF4-FFF2-40B4-BE49-F238E27FC236}">
              <a16:creationId xmlns:a16="http://schemas.microsoft.com/office/drawing/2014/main" id="{2BB9A069-1CC6-FF91-22B9-17AB3615165F}"/>
            </a:ext>
          </a:extLst>
        </p:cNvPr>
        <p:cNvGrpSpPr/>
        <p:nvPr/>
      </p:nvGrpSpPr>
      <p:grpSpPr>
        <a:xfrm>
          <a:off x="0" y="0"/>
          <a:ext cx="0" cy="0"/>
          <a:chOff x="0" y="0"/>
          <a:chExt cx="0" cy="0"/>
        </a:xfrm>
      </p:grpSpPr>
      <p:sp>
        <p:nvSpPr>
          <p:cNvPr id="95" name="Shape 95">
            <a:extLst>
              <a:ext uri="{FF2B5EF4-FFF2-40B4-BE49-F238E27FC236}">
                <a16:creationId xmlns:a16="http://schemas.microsoft.com/office/drawing/2014/main" id="{70C0B15C-BB2D-DF5D-B1B6-65FECA6B88A4}"/>
              </a:ext>
            </a:extLst>
          </p:cNvPr>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6" name="Shape 96">
            <a:extLst>
              <a:ext uri="{FF2B5EF4-FFF2-40B4-BE49-F238E27FC236}">
                <a16:creationId xmlns:a16="http://schemas.microsoft.com/office/drawing/2014/main" id="{BF13C500-58B7-02B3-864F-017198E944CF}"/>
              </a:ext>
            </a:extLst>
          </p:cNvPr>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3984359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6D0539-E20E-3FAC-DEA9-5BC5E3C666DC}"/>
            </a:ext>
          </a:extLst>
        </p:cNvPr>
        <p:cNvGrpSpPr/>
        <p:nvPr/>
      </p:nvGrpSpPr>
      <p:grpSpPr>
        <a:xfrm>
          <a:off x="0" y="0"/>
          <a:ext cx="0" cy="0"/>
          <a:chOff x="0" y="0"/>
          <a:chExt cx="0" cy="0"/>
        </a:xfrm>
      </p:grpSpPr>
      <p:sp>
        <p:nvSpPr>
          <p:cNvPr id="2" name="Zástupný symbol pro obrázek snímku 1">
            <a:extLst>
              <a:ext uri="{FF2B5EF4-FFF2-40B4-BE49-F238E27FC236}">
                <a16:creationId xmlns:a16="http://schemas.microsoft.com/office/drawing/2014/main" id="{93FF79CE-C940-9CE5-E8A3-D3D6DB6A08F1}"/>
              </a:ext>
            </a:extLst>
          </p:cNvPr>
          <p:cNvSpPr>
            <a:spLocks noGrp="1" noRot="1" noChangeAspect="1"/>
          </p:cNvSpPr>
          <p:nvPr>
            <p:ph type="sldImg"/>
          </p:nvPr>
        </p:nvSpPr>
        <p:spPr>
          <a:xfrm>
            <a:off x="381000" y="685800"/>
            <a:ext cx="6096000" cy="3429000"/>
          </a:xfrm>
        </p:spPr>
      </p:sp>
      <p:sp>
        <p:nvSpPr>
          <p:cNvPr id="3" name="Zástupný symbol pro poznámky 2">
            <a:extLst>
              <a:ext uri="{FF2B5EF4-FFF2-40B4-BE49-F238E27FC236}">
                <a16:creationId xmlns:a16="http://schemas.microsoft.com/office/drawing/2014/main" id="{30C6FE87-25DE-6FD3-92A0-1F6F3CEE1A0B}"/>
              </a:ext>
            </a:extLst>
          </p:cNvPr>
          <p:cNvSpPr>
            <a:spLocks noGrp="1"/>
          </p:cNvSpPr>
          <p:nvPr>
            <p:ph type="body" idx="1"/>
          </p:nvPr>
        </p:nvSpPr>
        <p:spPr/>
        <p:txBody>
          <a:bodyPr/>
          <a:lstStyle/>
          <a:p>
            <a:endParaRPr/>
          </a:p>
        </p:txBody>
      </p:sp>
    </p:spTree>
    <p:extLst>
      <p:ext uri="{BB962C8B-B14F-4D97-AF65-F5344CB8AC3E}">
        <p14:creationId xmlns:p14="http://schemas.microsoft.com/office/powerpoint/2010/main" val="26929429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F5F27D-5F88-BF76-E0CB-CDFCA9AD1324}"/>
            </a:ext>
          </a:extLst>
        </p:cNvPr>
        <p:cNvGrpSpPr/>
        <p:nvPr/>
      </p:nvGrpSpPr>
      <p:grpSpPr>
        <a:xfrm>
          <a:off x="0" y="0"/>
          <a:ext cx="0" cy="0"/>
          <a:chOff x="0" y="0"/>
          <a:chExt cx="0" cy="0"/>
        </a:xfrm>
      </p:grpSpPr>
      <p:sp>
        <p:nvSpPr>
          <p:cNvPr id="2" name="Zástupný symbol pro obrázek snímku 1">
            <a:extLst>
              <a:ext uri="{FF2B5EF4-FFF2-40B4-BE49-F238E27FC236}">
                <a16:creationId xmlns:a16="http://schemas.microsoft.com/office/drawing/2014/main" id="{1100919C-63DB-1592-E2EF-30A893DBBF93}"/>
              </a:ext>
            </a:extLst>
          </p:cNvPr>
          <p:cNvSpPr>
            <a:spLocks noGrp="1" noRot="1" noChangeAspect="1"/>
          </p:cNvSpPr>
          <p:nvPr>
            <p:ph type="sldImg"/>
          </p:nvPr>
        </p:nvSpPr>
        <p:spPr>
          <a:xfrm>
            <a:off x="381000" y="685800"/>
            <a:ext cx="6096000" cy="3429000"/>
          </a:xfrm>
        </p:spPr>
      </p:sp>
      <p:sp>
        <p:nvSpPr>
          <p:cNvPr id="3" name="Zástupný symbol pro poznámky 2">
            <a:extLst>
              <a:ext uri="{FF2B5EF4-FFF2-40B4-BE49-F238E27FC236}">
                <a16:creationId xmlns:a16="http://schemas.microsoft.com/office/drawing/2014/main" id="{14231FC0-E652-A674-9DCD-9572DEC3B429}"/>
              </a:ext>
            </a:extLst>
          </p:cNvPr>
          <p:cNvSpPr>
            <a:spLocks noGrp="1"/>
          </p:cNvSpPr>
          <p:nvPr>
            <p:ph type="body" idx="1"/>
          </p:nvPr>
        </p:nvSpPr>
        <p:spPr/>
        <p:txBody>
          <a:bodyPr/>
          <a:lstStyle/>
          <a:p>
            <a:endParaRPr/>
          </a:p>
        </p:txBody>
      </p:sp>
    </p:spTree>
    <p:extLst>
      <p:ext uri="{BB962C8B-B14F-4D97-AF65-F5344CB8AC3E}">
        <p14:creationId xmlns:p14="http://schemas.microsoft.com/office/powerpoint/2010/main" val="2051287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9F8C62-C0D3-59BE-3810-3DCA38BB4603}"/>
            </a:ext>
          </a:extLst>
        </p:cNvPr>
        <p:cNvGrpSpPr/>
        <p:nvPr/>
      </p:nvGrpSpPr>
      <p:grpSpPr>
        <a:xfrm>
          <a:off x="0" y="0"/>
          <a:ext cx="0" cy="0"/>
          <a:chOff x="0" y="0"/>
          <a:chExt cx="0" cy="0"/>
        </a:xfrm>
      </p:grpSpPr>
      <p:sp>
        <p:nvSpPr>
          <p:cNvPr id="2" name="Zástupný symbol pro obrázek snímku 1">
            <a:extLst>
              <a:ext uri="{FF2B5EF4-FFF2-40B4-BE49-F238E27FC236}">
                <a16:creationId xmlns:a16="http://schemas.microsoft.com/office/drawing/2014/main" id="{F509CF90-222F-D389-46BD-1732ECE8C08B}"/>
              </a:ext>
            </a:extLst>
          </p:cNvPr>
          <p:cNvSpPr>
            <a:spLocks noGrp="1" noRot="1" noChangeAspect="1"/>
          </p:cNvSpPr>
          <p:nvPr>
            <p:ph type="sldImg"/>
          </p:nvPr>
        </p:nvSpPr>
        <p:spPr>
          <a:xfrm>
            <a:off x="381000" y="685800"/>
            <a:ext cx="6096000" cy="3429000"/>
          </a:xfrm>
        </p:spPr>
      </p:sp>
      <p:sp>
        <p:nvSpPr>
          <p:cNvPr id="3" name="Zástupný symbol pro poznámky 2">
            <a:extLst>
              <a:ext uri="{FF2B5EF4-FFF2-40B4-BE49-F238E27FC236}">
                <a16:creationId xmlns:a16="http://schemas.microsoft.com/office/drawing/2014/main" id="{F7A476F9-BDAC-3C7B-DD8F-C2E22D35B850}"/>
              </a:ext>
            </a:extLst>
          </p:cNvPr>
          <p:cNvSpPr>
            <a:spLocks noGrp="1"/>
          </p:cNvSpPr>
          <p:nvPr>
            <p:ph type="body" idx="1"/>
          </p:nvPr>
        </p:nvSpPr>
        <p:spPr/>
        <p:txBody>
          <a:bodyPr/>
          <a:lstStyle/>
          <a:p>
            <a:endParaRPr/>
          </a:p>
        </p:txBody>
      </p:sp>
    </p:spTree>
    <p:extLst>
      <p:ext uri="{BB962C8B-B14F-4D97-AF65-F5344CB8AC3E}">
        <p14:creationId xmlns:p14="http://schemas.microsoft.com/office/powerpoint/2010/main" val="16594752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BD0E2E-56B9-0A2E-C3B2-1915763FB2F4}"/>
            </a:ext>
          </a:extLst>
        </p:cNvPr>
        <p:cNvGrpSpPr/>
        <p:nvPr/>
      </p:nvGrpSpPr>
      <p:grpSpPr>
        <a:xfrm>
          <a:off x="0" y="0"/>
          <a:ext cx="0" cy="0"/>
          <a:chOff x="0" y="0"/>
          <a:chExt cx="0" cy="0"/>
        </a:xfrm>
      </p:grpSpPr>
      <p:sp>
        <p:nvSpPr>
          <p:cNvPr id="2" name="Zástupný symbol pro obrázek snímku 1">
            <a:extLst>
              <a:ext uri="{FF2B5EF4-FFF2-40B4-BE49-F238E27FC236}">
                <a16:creationId xmlns:a16="http://schemas.microsoft.com/office/drawing/2014/main" id="{5FF5E9C3-4418-7405-4BBA-63C43AAC2DFC}"/>
              </a:ext>
            </a:extLst>
          </p:cNvPr>
          <p:cNvSpPr>
            <a:spLocks noGrp="1" noRot="1" noChangeAspect="1"/>
          </p:cNvSpPr>
          <p:nvPr>
            <p:ph type="sldImg"/>
          </p:nvPr>
        </p:nvSpPr>
        <p:spPr>
          <a:xfrm>
            <a:off x="381000" y="685800"/>
            <a:ext cx="6096000" cy="3429000"/>
          </a:xfrm>
        </p:spPr>
      </p:sp>
      <p:sp>
        <p:nvSpPr>
          <p:cNvPr id="3" name="Zástupný symbol pro poznámky 2">
            <a:extLst>
              <a:ext uri="{FF2B5EF4-FFF2-40B4-BE49-F238E27FC236}">
                <a16:creationId xmlns:a16="http://schemas.microsoft.com/office/drawing/2014/main" id="{D55CD837-0D30-FB48-07A2-BDD8F1D9CBB0}"/>
              </a:ext>
            </a:extLst>
          </p:cNvPr>
          <p:cNvSpPr>
            <a:spLocks noGrp="1"/>
          </p:cNvSpPr>
          <p:nvPr>
            <p:ph type="body" idx="1"/>
          </p:nvPr>
        </p:nvSpPr>
        <p:spPr/>
        <p:txBody>
          <a:bodyPr/>
          <a:lstStyle/>
          <a:p>
            <a:endParaRPr/>
          </a:p>
        </p:txBody>
      </p:sp>
    </p:spTree>
    <p:extLst>
      <p:ext uri="{BB962C8B-B14F-4D97-AF65-F5344CB8AC3E}">
        <p14:creationId xmlns:p14="http://schemas.microsoft.com/office/powerpoint/2010/main" val="38853276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5F5570-4764-CEF6-C5CD-933A6BE680A0}"/>
            </a:ext>
          </a:extLst>
        </p:cNvPr>
        <p:cNvGrpSpPr/>
        <p:nvPr/>
      </p:nvGrpSpPr>
      <p:grpSpPr>
        <a:xfrm>
          <a:off x="0" y="0"/>
          <a:ext cx="0" cy="0"/>
          <a:chOff x="0" y="0"/>
          <a:chExt cx="0" cy="0"/>
        </a:xfrm>
      </p:grpSpPr>
      <p:sp>
        <p:nvSpPr>
          <p:cNvPr id="2" name="Zástupný symbol pro obrázek snímku 1">
            <a:extLst>
              <a:ext uri="{FF2B5EF4-FFF2-40B4-BE49-F238E27FC236}">
                <a16:creationId xmlns:a16="http://schemas.microsoft.com/office/drawing/2014/main" id="{3E994341-BB20-D631-46CC-0F7DE0A3B979}"/>
              </a:ext>
            </a:extLst>
          </p:cNvPr>
          <p:cNvSpPr>
            <a:spLocks noGrp="1" noRot="1" noChangeAspect="1"/>
          </p:cNvSpPr>
          <p:nvPr>
            <p:ph type="sldImg"/>
          </p:nvPr>
        </p:nvSpPr>
        <p:spPr>
          <a:xfrm>
            <a:off x="381000" y="685800"/>
            <a:ext cx="6096000" cy="3429000"/>
          </a:xfrm>
        </p:spPr>
      </p:sp>
      <p:sp>
        <p:nvSpPr>
          <p:cNvPr id="3" name="Zástupný symbol pro poznámky 2">
            <a:extLst>
              <a:ext uri="{FF2B5EF4-FFF2-40B4-BE49-F238E27FC236}">
                <a16:creationId xmlns:a16="http://schemas.microsoft.com/office/drawing/2014/main" id="{0D406B5E-4AC9-975D-6A23-5DFD64E45AA0}"/>
              </a:ext>
            </a:extLst>
          </p:cNvPr>
          <p:cNvSpPr>
            <a:spLocks noGrp="1"/>
          </p:cNvSpPr>
          <p:nvPr>
            <p:ph type="body" idx="1"/>
          </p:nvPr>
        </p:nvSpPr>
        <p:spPr/>
        <p:txBody>
          <a:bodyPr/>
          <a:lstStyle/>
          <a:p>
            <a:endParaRPr/>
          </a:p>
        </p:txBody>
      </p:sp>
    </p:spTree>
    <p:extLst>
      <p:ext uri="{BB962C8B-B14F-4D97-AF65-F5344CB8AC3E}">
        <p14:creationId xmlns:p14="http://schemas.microsoft.com/office/powerpoint/2010/main" val="19989495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B0BBC-3A26-7067-3310-99F1A90A5329}"/>
            </a:ext>
          </a:extLst>
        </p:cNvPr>
        <p:cNvGrpSpPr/>
        <p:nvPr/>
      </p:nvGrpSpPr>
      <p:grpSpPr>
        <a:xfrm>
          <a:off x="0" y="0"/>
          <a:ext cx="0" cy="0"/>
          <a:chOff x="0" y="0"/>
          <a:chExt cx="0" cy="0"/>
        </a:xfrm>
      </p:grpSpPr>
      <p:sp>
        <p:nvSpPr>
          <p:cNvPr id="2" name="Zástupný symbol pro obrázek snímku 1">
            <a:extLst>
              <a:ext uri="{FF2B5EF4-FFF2-40B4-BE49-F238E27FC236}">
                <a16:creationId xmlns:a16="http://schemas.microsoft.com/office/drawing/2014/main" id="{FD3D5DED-CA90-701B-2C48-08787F267910}"/>
              </a:ext>
            </a:extLst>
          </p:cNvPr>
          <p:cNvSpPr>
            <a:spLocks noGrp="1" noRot="1" noChangeAspect="1"/>
          </p:cNvSpPr>
          <p:nvPr>
            <p:ph type="sldImg"/>
          </p:nvPr>
        </p:nvSpPr>
        <p:spPr>
          <a:xfrm>
            <a:off x="381000" y="685800"/>
            <a:ext cx="6096000" cy="3429000"/>
          </a:xfrm>
        </p:spPr>
      </p:sp>
      <p:sp>
        <p:nvSpPr>
          <p:cNvPr id="3" name="Zástupný symbol pro poznámky 2">
            <a:extLst>
              <a:ext uri="{FF2B5EF4-FFF2-40B4-BE49-F238E27FC236}">
                <a16:creationId xmlns:a16="http://schemas.microsoft.com/office/drawing/2014/main" id="{8CCA490A-65B7-FE5B-1803-522BDE416F54}"/>
              </a:ext>
            </a:extLst>
          </p:cNvPr>
          <p:cNvSpPr>
            <a:spLocks noGrp="1"/>
          </p:cNvSpPr>
          <p:nvPr>
            <p:ph type="body" idx="1"/>
          </p:nvPr>
        </p:nvSpPr>
        <p:spPr/>
        <p:txBody>
          <a:bodyPr/>
          <a:lstStyle/>
          <a:p>
            <a:endParaRPr/>
          </a:p>
        </p:txBody>
      </p:sp>
    </p:spTree>
    <p:extLst>
      <p:ext uri="{BB962C8B-B14F-4D97-AF65-F5344CB8AC3E}">
        <p14:creationId xmlns:p14="http://schemas.microsoft.com/office/powerpoint/2010/main" val="14766587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BE3B83-007A-F035-5BB2-713AF4F1282F}"/>
            </a:ext>
          </a:extLst>
        </p:cNvPr>
        <p:cNvGrpSpPr/>
        <p:nvPr/>
      </p:nvGrpSpPr>
      <p:grpSpPr>
        <a:xfrm>
          <a:off x="0" y="0"/>
          <a:ext cx="0" cy="0"/>
          <a:chOff x="0" y="0"/>
          <a:chExt cx="0" cy="0"/>
        </a:xfrm>
      </p:grpSpPr>
      <p:sp>
        <p:nvSpPr>
          <p:cNvPr id="2" name="Zástupný symbol pro obrázek snímku 1">
            <a:extLst>
              <a:ext uri="{FF2B5EF4-FFF2-40B4-BE49-F238E27FC236}">
                <a16:creationId xmlns:a16="http://schemas.microsoft.com/office/drawing/2014/main" id="{BA9CAE57-8BBD-5E5C-808A-E16D7C443DC0}"/>
              </a:ext>
            </a:extLst>
          </p:cNvPr>
          <p:cNvSpPr>
            <a:spLocks noGrp="1" noRot="1" noChangeAspect="1"/>
          </p:cNvSpPr>
          <p:nvPr>
            <p:ph type="sldImg"/>
          </p:nvPr>
        </p:nvSpPr>
        <p:spPr>
          <a:xfrm>
            <a:off x="381000" y="685800"/>
            <a:ext cx="6096000" cy="3429000"/>
          </a:xfrm>
        </p:spPr>
      </p:sp>
      <p:sp>
        <p:nvSpPr>
          <p:cNvPr id="3" name="Zástupný symbol pro poznámky 2">
            <a:extLst>
              <a:ext uri="{FF2B5EF4-FFF2-40B4-BE49-F238E27FC236}">
                <a16:creationId xmlns:a16="http://schemas.microsoft.com/office/drawing/2014/main" id="{C076BF98-DDB5-6007-A1CF-BB72700B12D1}"/>
              </a:ext>
            </a:extLst>
          </p:cNvPr>
          <p:cNvSpPr>
            <a:spLocks noGrp="1"/>
          </p:cNvSpPr>
          <p:nvPr>
            <p:ph type="body" idx="1"/>
          </p:nvPr>
        </p:nvSpPr>
        <p:spPr/>
        <p:txBody>
          <a:bodyPr/>
          <a:lstStyle/>
          <a:p>
            <a:endParaRPr/>
          </a:p>
        </p:txBody>
      </p:sp>
    </p:spTree>
    <p:extLst>
      <p:ext uri="{BB962C8B-B14F-4D97-AF65-F5344CB8AC3E}">
        <p14:creationId xmlns:p14="http://schemas.microsoft.com/office/powerpoint/2010/main" val="10031917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p:spTree>
      <p:nvGrpSpPr>
        <p:cNvPr id="1" name="Shape 8"/>
        <p:cNvGrpSpPr/>
        <p:nvPr/>
      </p:nvGrpSpPr>
      <p:grpSpPr>
        <a:xfrm>
          <a:off x="0" y="0"/>
          <a:ext cx="0" cy="0"/>
          <a:chOff x="0" y="0"/>
          <a:chExt cx="0" cy="0"/>
        </a:xfrm>
      </p:grpSpPr>
      <p:sp>
        <p:nvSpPr>
          <p:cNvPr id="9" name="Shape 9"/>
          <p:cNvSpPr/>
          <p:nvPr/>
        </p:nvSpPr>
        <p:spPr>
          <a:xfrm>
            <a:off x="0" y="4288500"/>
            <a:ext cx="9144000" cy="247500"/>
          </a:xfrm>
          <a:prstGeom prst="rect">
            <a:avLst/>
          </a:prstGeom>
          <a:solidFill>
            <a:srgbClr val="165751"/>
          </a:solidFill>
          <a:ln>
            <a:noFill/>
          </a:ln>
        </p:spPr>
        <p:txBody>
          <a:bodyPr lIns="91425" tIns="91425" rIns="91425" bIns="91425" anchor="ctr" anchorCtr="0">
            <a:noAutofit/>
          </a:bodyPr>
          <a:lstStyle/>
          <a:p>
            <a:pPr lvl="0">
              <a:spcBef>
                <a:spcPts val="0"/>
              </a:spcBef>
              <a:buNone/>
            </a:pPr>
            <a:endParaRPr/>
          </a:p>
        </p:txBody>
      </p:sp>
      <p:sp>
        <p:nvSpPr>
          <p:cNvPr id="10" name="Shape 10"/>
          <p:cNvSpPr/>
          <p:nvPr/>
        </p:nvSpPr>
        <p:spPr>
          <a:xfrm>
            <a:off x="0" y="0"/>
            <a:ext cx="9144000" cy="530699"/>
          </a:xfrm>
          <a:prstGeom prst="rect">
            <a:avLst/>
          </a:prstGeom>
          <a:solidFill>
            <a:srgbClr val="18637B"/>
          </a:solidFill>
          <a:ln>
            <a:noFill/>
          </a:ln>
        </p:spPr>
        <p:txBody>
          <a:bodyPr lIns="91425" tIns="91425" rIns="91425" bIns="91425" anchor="ctr" anchorCtr="0">
            <a:noAutofit/>
          </a:bodyPr>
          <a:lstStyle/>
          <a:p>
            <a:pPr lvl="0" rtl="0">
              <a:spcBef>
                <a:spcPts val="0"/>
              </a:spcBef>
              <a:buNone/>
            </a:pPr>
            <a:endParaRPr>
              <a:solidFill>
                <a:srgbClr val="114454"/>
              </a:solidFill>
            </a:endParaRPr>
          </a:p>
        </p:txBody>
      </p:sp>
      <p:sp>
        <p:nvSpPr>
          <p:cNvPr id="11" name="Shape 11"/>
          <p:cNvSpPr/>
          <p:nvPr/>
        </p:nvSpPr>
        <p:spPr>
          <a:xfrm>
            <a:off x="0" y="500625"/>
            <a:ext cx="9144000" cy="3824100"/>
          </a:xfrm>
          <a:prstGeom prst="rect">
            <a:avLst/>
          </a:prstGeom>
          <a:solidFill>
            <a:srgbClr val="124057"/>
          </a:solidFill>
          <a:ln>
            <a:noFill/>
          </a:ln>
        </p:spPr>
        <p:txBody>
          <a:bodyPr lIns="91425" tIns="91425" rIns="91425" bIns="91425" anchor="ctr" anchorCtr="0">
            <a:noAutofit/>
          </a:bodyPr>
          <a:lstStyle/>
          <a:p>
            <a:pPr lvl="0">
              <a:spcBef>
                <a:spcPts val="0"/>
              </a:spcBef>
              <a:buNone/>
            </a:pPr>
            <a:endParaRPr/>
          </a:p>
        </p:txBody>
      </p:sp>
      <p:sp>
        <p:nvSpPr>
          <p:cNvPr id="12" name="Shape 12"/>
          <p:cNvSpPr/>
          <p:nvPr/>
        </p:nvSpPr>
        <p:spPr>
          <a:xfrm>
            <a:off x="0" y="4493604"/>
            <a:ext cx="9144000" cy="118200"/>
          </a:xfrm>
          <a:prstGeom prst="rect">
            <a:avLst/>
          </a:prstGeom>
          <a:solidFill>
            <a:srgbClr val="3B8D61"/>
          </a:solidFill>
          <a:ln>
            <a:noFill/>
          </a:ln>
        </p:spPr>
        <p:txBody>
          <a:bodyPr lIns="91425" tIns="91425" rIns="91425" bIns="91425" anchor="ctr" anchorCtr="0">
            <a:noAutofit/>
          </a:bodyPr>
          <a:lstStyle/>
          <a:p>
            <a:pPr lvl="0">
              <a:spcBef>
                <a:spcPts val="0"/>
              </a:spcBef>
              <a:buNone/>
            </a:pPr>
            <a:endParaRPr/>
          </a:p>
        </p:txBody>
      </p:sp>
      <p:sp>
        <p:nvSpPr>
          <p:cNvPr id="13" name="Shape 13"/>
          <p:cNvSpPr/>
          <p:nvPr/>
        </p:nvSpPr>
        <p:spPr>
          <a:xfrm>
            <a:off x="0" y="4584075"/>
            <a:ext cx="9144000" cy="559499"/>
          </a:xfrm>
          <a:prstGeom prst="rect">
            <a:avLst/>
          </a:prstGeom>
          <a:solidFill>
            <a:srgbClr val="94BF6E"/>
          </a:solidFill>
          <a:ln>
            <a:noFill/>
          </a:ln>
        </p:spPr>
        <p:txBody>
          <a:bodyPr lIns="91425" tIns="91425" rIns="91425" bIns="91425" anchor="ctr" anchorCtr="0">
            <a:noAutofit/>
          </a:bodyPr>
          <a:lstStyle/>
          <a:p>
            <a:pPr lvl="0">
              <a:spcBef>
                <a:spcPts val="0"/>
              </a:spcBef>
              <a:buNone/>
            </a:pPr>
            <a:endParaRPr/>
          </a:p>
        </p:txBody>
      </p:sp>
      <p:sp>
        <p:nvSpPr>
          <p:cNvPr id="14" name="Shape 14"/>
          <p:cNvSpPr txBox="1">
            <a:spLocks noGrp="1"/>
          </p:cNvSpPr>
          <p:nvPr>
            <p:ph type="ctrTitle"/>
          </p:nvPr>
        </p:nvSpPr>
        <p:spPr>
          <a:xfrm>
            <a:off x="685800" y="2601425"/>
            <a:ext cx="5810400" cy="1159799"/>
          </a:xfrm>
          <a:prstGeom prst="rect">
            <a:avLst/>
          </a:prstGeom>
        </p:spPr>
        <p:txBody>
          <a:bodyPr lIns="91425" tIns="91425" rIns="91425" bIns="91425" anchor="b" anchorCtr="0"/>
          <a:lstStyle>
            <a:lvl1pPr lvl="0">
              <a:spcBef>
                <a:spcPts val="0"/>
              </a:spcBef>
              <a:buSzPct val="100000"/>
              <a:defRPr sz="4800"/>
            </a:lvl1pPr>
            <a:lvl2pPr lvl="1" algn="ctr">
              <a:spcBef>
                <a:spcPts val="0"/>
              </a:spcBef>
              <a:buSzPct val="100000"/>
              <a:defRPr sz="6000"/>
            </a:lvl2pPr>
            <a:lvl3pPr lvl="2" algn="ctr">
              <a:spcBef>
                <a:spcPts val="0"/>
              </a:spcBef>
              <a:buSzPct val="100000"/>
              <a:defRPr sz="6000"/>
            </a:lvl3pPr>
            <a:lvl4pPr lvl="3" algn="ctr">
              <a:spcBef>
                <a:spcPts val="0"/>
              </a:spcBef>
              <a:buSzPct val="100000"/>
              <a:defRPr sz="6000"/>
            </a:lvl4pPr>
            <a:lvl5pPr lvl="4" algn="ctr">
              <a:spcBef>
                <a:spcPts val="0"/>
              </a:spcBef>
              <a:buSzPct val="100000"/>
              <a:defRPr sz="6000"/>
            </a:lvl5pPr>
            <a:lvl6pPr lvl="5" algn="ctr">
              <a:spcBef>
                <a:spcPts val="0"/>
              </a:spcBef>
              <a:buSzPct val="100000"/>
              <a:defRPr sz="6000"/>
            </a:lvl6pPr>
            <a:lvl7pPr lvl="6" algn="ctr">
              <a:spcBef>
                <a:spcPts val="0"/>
              </a:spcBef>
              <a:buSzPct val="100000"/>
              <a:defRPr sz="6000"/>
            </a:lvl7pPr>
            <a:lvl8pPr lvl="7" algn="ctr">
              <a:spcBef>
                <a:spcPts val="0"/>
              </a:spcBef>
              <a:buSzPct val="100000"/>
              <a:defRPr sz="6000"/>
            </a:lvl8pPr>
            <a:lvl9pPr lvl="8" algn="ctr">
              <a:spcBef>
                <a:spcPts val="0"/>
              </a:spcBef>
              <a:buSzPct val="100000"/>
              <a:defRPr sz="6000"/>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76"/>
        <p:cNvGrpSpPr/>
        <p:nvPr/>
      </p:nvGrpSpPr>
      <p:grpSpPr>
        <a:xfrm>
          <a:off x="0" y="0"/>
          <a:ext cx="0" cy="0"/>
          <a:chOff x="0" y="0"/>
          <a:chExt cx="0" cy="0"/>
        </a:xfrm>
      </p:grpSpPr>
      <p:sp>
        <p:nvSpPr>
          <p:cNvPr id="77" name="Shape 77"/>
          <p:cNvSpPr/>
          <p:nvPr/>
        </p:nvSpPr>
        <p:spPr>
          <a:xfrm>
            <a:off x="0" y="0"/>
            <a:ext cx="247200" cy="530699"/>
          </a:xfrm>
          <a:prstGeom prst="rect">
            <a:avLst/>
          </a:prstGeom>
          <a:solidFill>
            <a:srgbClr val="18637B"/>
          </a:solidFill>
          <a:ln>
            <a:noFill/>
          </a:ln>
        </p:spPr>
        <p:txBody>
          <a:bodyPr lIns="91425" tIns="91425" rIns="91425" bIns="91425" anchor="ctr" anchorCtr="0">
            <a:noAutofit/>
          </a:bodyPr>
          <a:lstStyle/>
          <a:p>
            <a:pPr lvl="0" rtl="0">
              <a:spcBef>
                <a:spcPts val="0"/>
              </a:spcBef>
              <a:buNone/>
            </a:pPr>
            <a:endParaRPr>
              <a:solidFill>
                <a:srgbClr val="114454"/>
              </a:solidFill>
            </a:endParaRPr>
          </a:p>
        </p:txBody>
      </p:sp>
      <p:sp>
        <p:nvSpPr>
          <p:cNvPr id="78" name="Shape 78"/>
          <p:cNvSpPr/>
          <p:nvPr/>
        </p:nvSpPr>
        <p:spPr>
          <a:xfrm>
            <a:off x="0" y="500625"/>
            <a:ext cx="247200" cy="1058699"/>
          </a:xfrm>
          <a:prstGeom prst="rect">
            <a:avLst/>
          </a:prstGeom>
          <a:solidFill>
            <a:srgbClr val="124057"/>
          </a:solidFill>
          <a:ln>
            <a:noFill/>
          </a:ln>
        </p:spPr>
        <p:txBody>
          <a:bodyPr lIns="91425" tIns="91425" rIns="91425" bIns="91425" anchor="ctr" anchorCtr="0">
            <a:noAutofit/>
          </a:bodyPr>
          <a:lstStyle/>
          <a:p>
            <a:pPr lvl="0">
              <a:spcBef>
                <a:spcPts val="0"/>
              </a:spcBef>
              <a:buNone/>
            </a:pPr>
            <a:endParaRPr/>
          </a:p>
        </p:txBody>
      </p:sp>
      <p:sp>
        <p:nvSpPr>
          <p:cNvPr id="79" name="Shape 79"/>
          <p:cNvSpPr/>
          <p:nvPr/>
        </p:nvSpPr>
        <p:spPr>
          <a:xfrm>
            <a:off x="0" y="1553405"/>
            <a:ext cx="247200" cy="1532700"/>
          </a:xfrm>
          <a:prstGeom prst="rect">
            <a:avLst/>
          </a:prstGeom>
          <a:solidFill>
            <a:srgbClr val="165751"/>
          </a:solidFill>
          <a:ln>
            <a:noFill/>
          </a:ln>
        </p:spPr>
        <p:txBody>
          <a:bodyPr lIns="91425" tIns="91425" rIns="91425" bIns="91425" anchor="ctr" anchorCtr="0">
            <a:noAutofit/>
          </a:bodyPr>
          <a:lstStyle/>
          <a:p>
            <a:pPr lvl="0">
              <a:spcBef>
                <a:spcPts val="0"/>
              </a:spcBef>
              <a:buNone/>
            </a:pPr>
            <a:endParaRPr/>
          </a:p>
        </p:txBody>
      </p:sp>
      <p:sp>
        <p:nvSpPr>
          <p:cNvPr id="80" name="Shape 80"/>
          <p:cNvSpPr/>
          <p:nvPr/>
        </p:nvSpPr>
        <p:spPr>
          <a:xfrm>
            <a:off x="0" y="3086100"/>
            <a:ext cx="247200" cy="605400"/>
          </a:xfrm>
          <a:prstGeom prst="rect">
            <a:avLst/>
          </a:prstGeom>
          <a:solidFill>
            <a:srgbClr val="3B8D61"/>
          </a:solidFill>
          <a:ln>
            <a:noFill/>
          </a:ln>
        </p:spPr>
        <p:txBody>
          <a:bodyPr lIns="91425" tIns="91425" rIns="91425" bIns="91425" anchor="ctr" anchorCtr="0">
            <a:noAutofit/>
          </a:bodyPr>
          <a:lstStyle/>
          <a:p>
            <a:pPr lvl="0">
              <a:spcBef>
                <a:spcPts val="0"/>
              </a:spcBef>
              <a:buNone/>
            </a:pPr>
            <a:endParaRPr/>
          </a:p>
        </p:txBody>
      </p:sp>
      <p:sp>
        <p:nvSpPr>
          <p:cNvPr id="81" name="Shape 81"/>
          <p:cNvSpPr/>
          <p:nvPr/>
        </p:nvSpPr>
        <p:spPr>
          <a:xfrm>
            <a:off x="0" y="3691500"/>
            <a:ext cx="247200" cy="1451999"/>
          </a:xfrm>
          <a:prstGeom prst="rect">
            <a:avLst/>
          </a:prstGeom>
          <a:solidFill>
            <a:srgbClr val="94BF6E"/>
          </a:solidFill>
          <a:ln>
            <a:noFill/>
          </a:ln>
        </p:spPr>
        <p:txBody>
          <a:bodyPr lIns="91425" tIns="91425" rIns="91425" bIns="91425" anchor="ctr" anchorCtr="0">
            <a:noAutofit/>
          </a:bodyPr>
          <a:lstStyle/>
          <a:p>
            <a:pPr lvl="0">
              <a:spcBef>
                <a:spcPts val="0"/>
              </a:spcBef>
              <a:buNone/>
            </a:pPr>
            <a:endParaRPr/>
          </a:p>
        </p:txBody>
      </p:sp>
      <p:pic>
        <p:nvPicPr>
          <p:cNvPr id="3" name="Picture 2" descr="Logo  Description automatically generated">
            <a:extLst>
              <a:ext uri="{FF2B5EF4-FFF2-40B4-BE49-F238E27FC236}">
                <a16:creationId xmlns:a16="http://schemas.microsoft.com/office/drawing/2014/main" id="{38A6663A-DF08-9223-8DB5-76D100F91278}"/>
              </a:ext>
            </a:extLst>
          </p:cNvPr>
          <p:cNvPicPr>
            <a:picLocks noChangeAspect="1"/>
          </p:cNvPicPr>
          <p:nvPr userDrawn="1"/>
        </p:nvPicPr>
        <p:blipFill>
          <a:blip r:embed="rId2"/>
          <a:stretch>
            <a:fillRect/>
          </a:stretch>
        </p:blipFill>
        <p:spPr>
          <a:xfrm>
            <a:off x="352503" y="4610629"/>
            <a:ext cx="624403" cy="425635"/>
          </a:xfrm>
          <a:prstGeom prst="rect">
            <a:avLst/>
          </a:prstGeom>
        </p:spPr>
      </p:pic>
      <p:pic>
        <p:nvPicPr>
          <p:cNvPr id="5" name="Picture 4" descr="A blue flag with yellow stars  Description automatically generated with medium confidence">
            <a:extLst>
              <a:ext uri="{FF2B5EF4-FFF2-40B4-BE49-F238E27FC236}">
                <a16:creationId xmlns:a16="http://schemas.microsoft.com/office/drawing/2014/main" id="{1BF5BBF2-8668-9A13-0A0A-D3D4B6752E15}"/>
              </a:ext>
            </a:extLst>
          </p:cNvPr>
          <p:cNvPicPr>
            <a:picLocks noChangeAspect="1"/>
          </p:cNvPicPr>
          <p:nvPr userDrawn="1"/>
        </p:nvPicPr>
        <p:blipFill>
          <a:blip r:embed="rId3"/>
          <a:stretch>
            <a:fillRect/>
          </a:stretch>
        </p:blipFill>
        <p:spPr>
          <a:xfrm>
            <a:off x="1082210" y="4641712"/>
            <a:ext cx="534515" cy="36347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1146025" y="530725"/>
            <a:ext cx="3208799" cy="1028700"/>
          </a:xfrm>
          <a:prstGeom prst="rect">
            <a:avLst/>
          </a:prstGeom>
          <a:noFill/>
          <a:ln>
            <a:noFill/>
          </a:ln>
        </p:spPr>
        <p:txBody>
          <a:bodyPr lIns="91425" tIns="91425" rIns="91425" bIns="91425" anchor="ctr" anchorCtr="0"/>
          <a:lstStyle>
            <a:lvl1pPr lvl="0">
              <a:spcBef>
                <a:spcPts val="0"/>
              </a:spcBef>
              <a:buClr>
                <a:srgbClr val="FFFFFF"/>
              </a:buClr>
              <a:buSzPct val="100000"/>
              <a:buFont typeface="Roboto Slab"/>
              <a:buNone/>
              <a:defRPr sz="1800" b="1">
                <a:solidFill>
                  <a:srgbClr val="FFFFFF"/>
                </a:solidFill>
                <a:latin typeface="Roboto Slab"/>
                <a:ea typeface="Roboto Slab"/>
                <a:cs typeface="Roboto Slab"/>
                <a:sym typeface="Roboto Slab"/>
              </a:defRPr>
            </a:lvl1pPr>
            <a:lvl2pPr lvl="1">
              <a:spcBef>
                <a:spcPts val="0"/>
              </a:spcBef>
              <a:buClr>
                <a:srgbClr val="FFFFFF"/>
              </a:buClr>
              <a:buSzPct val="100000"/>
              <a:buFont typeface="Roboto Slab"/>
              <a:buNone/>
              <a:defRPr sz="1800" b="1">
                <a:solidFill>
                  <a:srgbClr val="FFFFFF"/>
                </a:solidFill>
                <a:latin typeface="Roboto Slab"/>
                <a:ea typeface="Roboto Slab"/>
                <a:cs typeface="Roboto Slab"/>
                <a:sym typeface="Roboto Slab"/>
              </a:defRPr>
            </a:lvl2pPr>
            <a:lvl3pPr lvl="2">
              <a:spcBef>
                <a:spcPts val="0"/>
              </a:spcBef>
              <a:buClr>
                <a:srgbClr val="FFFFFF"/>
              </a:buClr>
              <a:buSzPct val="100000"/>
              <a:buFont typeface="Roboto Slab"/>
              <a:buNone/>
              <a:defRPr sz="1800" b="1">
                <a:solidFill>
                  <a:srgbClr val="FFFFFF"/>
                </a:solidFill>
                <a:latin typeface="Roboto Slab"/>
                <a:ea typeface="Roboto Slab"/>
                <a:cs typeface="Roboto Slab"/>
                <a:sym typeface="Roboto Slab"/>
              </a:defRPr>
            </a:lvl3pPr>
            <a:lvl4pPr lvl="3">
              <a:spcBef>
                <a:spcPts val="0"/>
              </a:spcBef>
              <a:buClr>
                <a:srgbClr val="FFFFFF"/>
              </a:buClr>
              <a:buSzPct val="100000"/>
              <a:buFont typeface="Roboto Slab"/>
              <a:buNone/>
              <a:defRPr sz="1800" b="1">
                <a:solidFill>
                  <a:srgbClr val="FFFFFF"/>
                </a:solidFill>
                <a:latin typeface="Roboto Slab"/>
                <a:ea typeface="Roboto Slab"/>
                <a:cs typeface="Roboto Slab"/>
                <a:sym typeface="Roboto Slab"/>
              </a:defRPr>
            </a:lvl4pPr>
            <a:lvl5pPr lvl="4">
              <a:spcBef>
                <a:spcPts val="0"/>
              </a:spcBef>
              <a:buClr>
                <a:srgbClr val="FFFFFF"/>
              </a:buClr>
              <a:buSzPct val="100000"/>
              <a:buFont typeface="Roboto Slab"/>
              <a:buNone/>
              <a:defRPr sz="1800" b="1">
                <a:solidFill>
                  <a:srgbClr val="FFFFFF"/>
                </a:solidFill>
                <a:latin typeface="Roboto Slab"/>
                <a:ea typeface="Roboto Slab"/>
                <a:cs typeface="Roboto Slab"/>
                <a:sym typeface="Roboto Slab"/>
              </a:defRPr>
            </a:lvl5pPr>
            <a:lvl6pPr lvl="5">
              <a:spcBef>
                <a:spcPts val="0"/>
              </a:spcBef>
              <a:buClr>
                <a:srgbClr val="FFFFFF"/>
              </a:buClr>
              <a:buSzPct val="100000"/>
              <a:buFont typeface="Roboto Slab"/>
              <a:buNone/>
              <a:defRPr sz="1800" b="1">
                <a:solidFill>
                  <a:srgbClr val="FFFFFF"/>
                </a:solidFill>
                <a:latin typeface="Roboto Slab"/>
                <a:ea typeface="Roboto Slab"/>
                <a:cs typeface="Roboto Slab"/>
                <a:sym typeface="Roboto Slab"/>
              </a:defRPr>
            </a:lvl6pPr>
            <a:lvl7pPr lvl="6">
              <a:spcBef>
                <a:spcPts val="0"/>
              </a:spcBef>
              <a:buClr>
                <a:srgbClr val="FFFFFF"/>
              </a:buClr>
              <a:buSzPct val="100000"/>
              <a:buFont typeface="Roboto Slab"/>
              <a:buNone/>
              <a:defRPr sz="1800" b="1">
                <a:solidFill>
                  <a:srgbClr val="FFFFFF"/>
                </a:solidFill>
                <a:latin typeface="Roboto Slab"/>
                <a:ea typeface="Roboto Slab"/>
                <a:cs typeface="Roboto Slab"/>
                <a:sym typeface="Roboto Slab"/>
              </a:defRPr>
            </a:lvl7pPr>
            <a:lvl8pPr lvl="7">
              <a:spcBef>
                <a:spcPts val="0"/>
              </a:spcBef>
              <a:buClr>
                <a:srgbClr val="FFFFFF"/>
              </a:buClr>
              <a:buSzPct val="100000"/>
              <a:buFont typeface="Roboto Slab"/>
              <a:buNone/>
              <a:defRPr sz="1800" b="1">
                <a:solidFill>
                  <a:srgbClr val="FFFFFF"/>
                </a:solidFill>
                <a:latin typeface="Roboto Slab"/>
                <a:ea typeface="Roboto Slab"/>
                <a:cs typeface="Roboto Slab"/>
                <a:sym typeface="Roboto Slab"/>
              </a:defRPr>
            </a:lvl8pPr>
            <a:lvl9pPr lvl="8">
              <a:spcBef>
                <a:spcPts val="0"/>
              </a:spcBef>
              <a:buClr>
                <a:srgbClr val="FFFFFF"/>
              </a:buClr>
              <a:buSzPct val="100000"/>
              <a:buFont typeface="Roboto Slab"/>
              <a:buNone/>
              <a:defRPr sz="1800" b="1">
                <a:solidFill>
                  <a:srgbClr val="FFFFFF"/>
                </a:solidFill>
                <a:latin typeface="Roboto Slab"/>
                <a:ea typeface="Roboto Slab"/>
                <a:cs typeface="Roboto Slab"/>
                <a:sym typeface="Roboto Slab"/>
              </a:defRPr>
            </a:lvl9pPr>
          </a:lstStyle>
          <a:p>
            <a:endParaRPr/>
          </a:p>
        </p:txBody>
      </p:sp>
      <p:sp>
        <p:nvSpPr>
          <p:cNvPr id="7" name="Shape 7"/>
          <p:cNvSpPr txBox="1">
            <a:spLocks noGrp="1"/>
          </p:cNvSpPr>
          <p:nvPr>
            <p:ph type="body" idx="1"/>
          </p:nvPr>
        </p:nvSpPr>
        <p:spPr>
          <a:xfrm>
            <a:off x="1146025" y="1767275"/>
            <a:ext cx="7540800" cy="3158699"/>
          </a:xfrm>
          <a:prstGeom prst="rect">
            <a:avLst/>
          </a:prstGeom>
          <a:noFill/>
          <a:ln>
            <a:noFill/>
          </a:ln>
        </p:spPr>
        <p:txBody>
          <a:bodyPr lIns="91425" tIns="91425" rIns="91425" bIns="91425" anchor="t" anchorCtr="0"/>
          <a:lstStyle>
            <a:lvl1pPr lvl="0">
              <a:spcBef>
                <a:spcPts val="600"/>
              </a:spcBef>
              <a:buClr>
                <a:srgbClr val="114454"/>
              </a:buClr>
              <a:buSzPct val="100000"/>
              <a:buFont typeface="Nixie One"/>
              <a:buChar char="▪"/>
              <a:defRPr sz="3000">
                <a:solidFill>
                  <a:srgbClr val="114454"/>
                </a:solidFill>
                <a:latin typeface="Nixie One"/>
                <a:ea typeface="Nixie One"/>
                <a:cs typeface="Nixie One"/>
                <a:sym typeface="Nixie One"/>
              </a:defRPr>
            </a:lvl1pPr>
            <a:lvl2pPr lvl="1">
              <a:spcBef>
                <a:spcPts val="480"/>
              </a:spcBef>
              <a:buClr>
                <a:srgbClr val="114454"/>
              </a:buClr>
              <a:buSzPct val="100000"/>
              <a:buFont typeface="Nixie One"/>
              <a:buChar char="▫"/>
              <a:defRPr sz="2400">
                <a:solidFill>
                  <a:srgbClr val="114454"/>
                </a:solidFill>
                <a:latin typeface="Nixie One"/>
                <a:ea typeface="Nixie One"/>
                <a:cs typeface="Nixie One"/>
                <a:sym typeface="Nixie One"/>
              </a:defRPr>
            </a:lvl2pPr>
            <a:lvl3pPr lvl="2">
              <a:spcBef>
                <a:spcPts val="480"/>
              </a:spcBef>
              <a:buClr>
                <a:srgbClr val="114454"/>
              </a:buClr>
              <a:buSzPct val="100000"/>
              <a:buFont typeface="Nixie One"/>
              <a:defRPr sz="2400">
                <a:solidFill>
                  <a:srgbClr val="114454"/>
                </a:solidFill>
                <a:latin typeface="Nixie One"/>
                <a:ea typeface="Nixie One"/>
                <a:cs typeface="Nixie One"/>
                <a:sym typeface="Nixie One"/>
              </a:defRPr>
            </a:lvl3pPr>
            <a:lvl4pPr lvl="3">
              <a:spcBef>
                <a:spcPts val="360"/>
              </a:spcBef>
              <a:buClr>
                <a:srgbClr val="114454"/>
              </a:buClr>
              <a:buSzPct val="100000"/>
              <a:buFont typeface="Nixie One"/>
              <a:defRPr sz="1800">
                <a:solidFill>
                  <a:srgbClr val="114454"/>
                </a:solidFill>
                <a:latin typeface="Nixie One"/>
                <a:ea typeface="Nixie One"/>
                <a:cs typeface="Nixie One"/>
                <a:sym typeface="Nixie One"/>
              </a:defRPr>
            </a:lvl4pPr>
            <a:lvl5pPr lvl="4">
              <a:spcBef>
                <a:spcPts val="360"/>
              </a:spcBef>
              <a:buClr>
                <a:srgbClr val="114454"/>
              </a:buClr>
              <a:buSzPct val="100000"/>
              <a:buFont typeface="Nixie One"/>
              <a:defRPr sz="1800">
                <a:solidFill>
                  <a:srgbClr val="114454"/>
                </a:solidFill>
                <a:latin typeface="Nixie One"/>
                <a:ea typeface="Nixie One"/>
                <a:cs typeface="Nixie One"/>
                <a:sym typeface="Nixie One"/>
              </a:defRPr>
            </a:lvl5pPr>
            <a:lvl6pPr lvl="5">
              <a:spcBef>
                <a:spcPts val="360"/>
              </a:spcBef>
              <a:buClr>
                <a:srgbClr val="114454"/>
              </a:buClr>
              <a:buSzPct val="100000"/>
              <a:buFont typeface="Nixie One"/>
              <a:defRPr sz="1800">
                <a:solidFill>
                  <a:srgbClr val="114454"/>
                </a:solidFill>
                <a:latin typeface="Nixie One"/>
                <a:ea typeface="Nixie One"/>
                <a:cs typeface="Nixie One"/>
                <a:sym typeface="Nixie One"/>
              </a:defRPr>
            </a:lvl6pPr>
            <a:lvl7pPr lvl="6">
              <a:spcBef>
                <a:spcPts val="360"/>
              </a:spcBef>
              <a:buClr>
                <a:srgbClr val="114454"/>
              </a:buClr>
              <a:buSzPct val="100000"/>
              <a:buFont typeface="Nixie One"/>
              <a:defRPr sz="1800">
                <a:solidFill>
                  <a:srgbClr val="114454"/>
                </a:solidFill>
                <a:latin typeface="Nixie One"/>
                <a:ea typeface="Nixie One"/>
                <a:cs typeface="Nixie One"/>
                <a:sym typeface="Nixie One"/>
              </a:defRPr>
            </a:lvl7pPr>
            <a:lvl8pPr lvl="7">
              <a:spcBef>
                <a:spcPts val="360"/>
              </a:spcBef>
              <a:buClr>
                <a:srgbClr val="114454"/>
              </a:buClr>
              <a:buSzPct val="100000"/>
              <a:buFont typeface="Nixie One"/>
              <a:defRPr sz="1800">
                <a:solidFill>
                  <a:srgbClr val="114454"/>
                </a:solidFill>
                <a:latin typeface="Nixie One"/>
                <a:ea typeface="Nixie One"/>
                <a:cs typeface="Nixie One"/>
                <a:sym typeface="Nixie One"/>
              </a:defRPr>
            </a:lvl8pPr>
            <a:lvl9pPr lvl="8">
              <a:spcBef>
                <a:spcPts val="360"/>
              </a:spcBef>
              <a:buClr>
                <a:srgbClr val="114454"/>
              </a:buClr>
              <a:buSzPct val="100000"/>
              <a:buFont typeface="Nixie One"/>
              <a:defRPr sz="1800">
                <a:solidFill>
                  <a:srgbClr val="114454"/>
                </a:solidFill>
                <a:latin typeface="Nixie One"/>
                <a:ea typeface="Nixie One"/>
                <a:cs typeface="Nixie One"/>
                <a:sym typeface="Nixie One"/>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56"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customXml" Target="../ink/ink3.xml"/><Relationship Id="rId3" Type="http://schemas.openxmlformats.org/officeDocument/2006/relationships/image" Target="../media/image14.png"/><Relationship Id="rId7"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customXml" Target="../ink/ink2.xml"/><Relationship Id="rId5" Type="http://schemas.openxmlformats.org/officeDocument/2006/relationships/image" Target="../media/image15.png"/><Relationship Id="rId4" Type="http://schemas.openxmlformats.org/officeDocument/2006/relationships/customXml" Target="../ink/ink1.xml"/><Relationship Id="rId9"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supremecourt.uk/uploads/uksc_2022_0064_judgment_c3d44bb244.pdf"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7">
          <a:extLst>
            <a:ext uri="{FF2B5EF4-FFF2-40B4-BE49-F238E27FC236}">
              <a16:creationId xmlns:a16="http://schemas.microsoft.com/office/drawing/2014/main" id="{A80A2308-BE38-7300-5732-6E0DE381CCDF}"/>
            </a:ext>
          </a:extLst>
        </p:cNvPr>
        <p:cNvGrpSpPr/>
        <p:nvPr/>
      </p:nvGrpSpPr>
      <p:grpSpPr>
        <a:xfrm>
          <a:off x="0" y="0"/>
          <a:ext cx="0" cy="0"/>
          <a:chOff x="0" y="0"/>
          <a:chExt cx="0" cy="0"/>
        </a:xfrm>
      </p:grpSpPr>
      <p:sp>
        <p:nvSpPr>
          <p:cNvPr id="98" name="Shape 98">
            <a:extLst>
              <a:ext uri="{FF2B5EF4-FFF2-40B4-BE49-F238E27FC236}">
                <a16:creationId xmlns:a16="http://schemas.microsoft.com/office/drawing/2014/main" id="{448A0F6B-986C-88DC-D2DE-32709FC2CC1A}"/>
              </a:ext>
            </a:extLst>
          </p:cNvPr>
          <p:cNvSpPr txBox="1">
            <a:spLocks noGrp="1"/>
          </p:cNvSpPr>
          <p:nvPr>
            <p:ph type="ctrTitle"/>
          </p:nvPr>
        </p:nvSpPr>
        <p:spPr>
          <a:xfrm>
            <a:off x="631364" y="1678904"/>
            <a:ext cx="7055311" cy="1159799"/>
          </a:xfrm>
          <a:prstGeom prst="rect">
            <a:avLst/>
          </a:prstGeom>
        </p:spPr>
        <p:txBody>
          <a:bodyPr lIns="91425" tIns="91425" rIns="91425" bIns="91425" anchor="b" anchorCtr="0">
            <a:noAutofit/>
          </a:bodyPr>
          <a:lstStyle/>
          <a:p>
            <a:pPr lvl="0" algn="l" rtl="0">
              <a:defRPr sz="3600" b="1">
                <a:solidFill>
                  <a:schemeClr val="accent2"/>
                </a:solidFill>
              </a:defRPr>
            </a:pPr>
            <a:r>
              <a:t>Postup posudzovania (EIA)</a:t>
            </a:r>
            <a:endParaRPr sz="3600" b="1" i="0" u="none" baseline="0"/>
          </a:p>
        </p:txBody>
      </p:sp>
      <p:sp>
        <p:nvSpPr>
          <p:cNvPr id="3" name="Obdélník 2">
            <a:extLst>
              <a:ext uri="{FF2B5EF4-FFF2-40B4-BE49-F238E27FC236}">
                <a16:creationId xmlns:a16="http://schemas.microsoft.com/office/drawing/2014/main" id="{9A100BB8-F5DC-744C-D9D1-49CAC7317A87}"/>
              </a:ext>
            </a:extLst>
          </p:cNvPr>
          <p:cNvSpPr/>
          <p:nvPr/>
        </p:nvSpPr>
        <p:spPr>
          <a:xfrm>
            <a:off x="0" y="4229100"/>
            <a:ext cx="9432758" cy="914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endParaRPr/>
          </a:p>
        </p:txBody>
      </p:sp>
      <p:sp>
        <p:nvSpPr>
          <p:cNvPr id="4" name="Rectangle 2">
            <a:extLst>
              <a:ext uri="{FF2B5EF4-FFF2-40B4-BE49-F238E27FC236}">
                <a16:creationId xmlns:a16="http://schemas.microsoft.com/office/drawing/2014/main" id="{A585B2BA-B442-BBA7-512B-DCC93127C750}"/>
              </a:ext>
            </a:extLst>
          </p:cNvPr>
          <p:cNvSpPr>
            <a:spLocks noChangeArrowheads="1"/>
          </p:cNvSpPr>
          <p:nvPr/>
        </p:nvSpPr>
        <p:spPr bwMode="auto">
          <a:xfrm>
            <a:off x="457202" y="4114799"/>
            <a:ext cx="4322480" cy="145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a:p>
        </p:txBody>
      </p:sp>
      <p:sp>
        <p:nvSpPr>
          <p:cNvPr id="6" name="TextovéPole 5">
            <a:extLst>
              <a:ext uri="{FF2B5EF4-FFF2-40B4-BE49-F238E27FC236}">
                <a16:creationId xmlns:a16="http://schemas.microsoft.com/office/drawing/2014/main" id="{18D40B80-5001-A2DF-90EE-86CBDFC7CBEF}"/>
              </a:ext>
            </a:extLst>
          </p:cNvPr>
          <p:cNvSpPr txBox="1"/>
          <p:nvPr/>
        </p:nvSpPr>
        <p:spPr>
          <a:xfrm>
            <a:off x="3146763" y="3657215"/>
            <a:ext cx="4746743" cy="646331"/>
          </a:xfrm>
          <a:prstGeom prst="rect">
            <a:avLst/>
          </a:prstGeom>
          <a:noFill/>
        </p:spPr>
        <p:txBody>
          <a:bodyPr wrap="square">
            <a:spAutoFit/>
          </a:bodyPr>
          <a:lstStyle/>
          <a:p>
            <a:pPr algn="l" rtl="0">
              <a:defRPr sz="1800">
                <a:solidFill>
                  <a:schemeClr val="bg1"/>
                </a:solidFill>
                <a:latin typeface="Roboto Slab" panose="020B0604020202020204" charset="0"/>
                <a:ea typeface="Roboto Slab" panose="020B0604020202020204" charset="0"/>
                <a:cs typeface="Roboto Slab" panose="020B0604020202020204" charset="0"/>
                <a:sym typeface="Roboto Slab" panose="020B0604020202020204" charset="0"/>
              </a:defRPr>
            </a:pPr>
            <a:r>
              <a:rPr dirty="0"/>
              <a:t>doc. </a:t>
            </a:r>
            <a:r>
              <a:rPr dirty="0" err="1"/>
              <a:t>JUDr</a:t>
            </a:r>
            <a:r>
              <a:rPr dirty="0"/>
              <a:t>. Vojtěch Vomáčka, Ph.D., LL.M.</a:t>
            </a:r>
          </a:p>
          <a:p>
            <a:endParaRPr sz="1800" dirty="0">
              <a:solidFill>
                <a:schemeClr val="bg1"/>
              </a:solidFill>
              <a:latin typeface="Roboto Slab" panose="020B0604020202020204" charset="0"/>
              <a:ea typeface="Roboto Slab" panose="020B0604020202020204" charset="0"/>
            </a:endParaRPr>
          </a:p>
        </p:txBody>
      </p:sp>
      <p:sp>
        <p:nvSpPr>
          <p:cNvPr id="9" name="TextovéPole 8">
            <a:extLst>
              <a:ext uri="{FF2B5EF4-FFF2-40B4-BE49-F238E27FC236}">
                <a16:creationId xmlns:a16="http://schemas.microsoft.com/office/drawing/2014/main" id="{BBA78424-F5F0-48C6-4015-DB7BC69CEE72}"/>
              </a:ext>
            </a:extLst>
          </p:cNvPr>
          <p:cNvSpPr txBox="1"/>
          <p:nvPr/>
        </p:nvSpPr>
        <p:spPr>
          <a:xfrm>
            <a:off x="3146763" y="4289336"/>
            <a:ext cx="5932614" cy="830997"/>
          </a:xfrm>
          <a:prstGeom prst="rect">
            <a:avLst/>
          </a:prstGeom>
          <a:noFill/>
        </p:spPr>
        <p:txBody>
          <a:bodyPr wrap="square">
            <a:spAutoFit/>
          </a:bodyPr>
          <a:lstStyle/>
          <a:p>
            <a:pPr algn="l" rtl="0">
              <a:defRPr sz="1200" b="1">
                <a:solidFill>
                  <a:schemeClr val="tx1"/>
                </a:solidFill>
                <a:latin typeface="Cambria" pitchFamily="18" charset="0"/>
                <a:ea typeface="Roboto Slab" panose="020B0604020202020204" charset="0"/>
              </a:defRPr>
            </a:pPr>
            <a:r>
              <a:rPr lang="cs-CZ" dirty="0"/>
              <a:t>ÚVOD DO PRÁVNYCH PREDPISOV EÚ V OBLASTI ŽIVOTNÉHO PROSTREDIA </a:t>
            </a:r>
          </a:p>
          <a:p>
            <a:pPr algn="l" rtl="0">
              <a:defRPr sz="1200" b="1">
                <a:solidFill>
                  <a:schemeClr val="tx1"/>
                </a:solidFill>
                <a:latin typeface="Cambria" pitchFamily="18" charset="0"/>
                <a:ea typeface="Roboto Slab" panose="020B0604020202020204" charset="0"/>
              </a:defRPr>
            </a:pPr>
            <a:r>
              <a:rPr lang="cs-CZ" dirty="0"/>
              <a:t>A POSUDZOVANIA VPLYVOV NA ŽIVOTNÉ PROSTREDIE </a:t>
            </a:r>
          </a:p>
          <a:p>
            <a:pPr algn="l" rtl="0">
              <a:defRPr sz="1200" b="1">
                <a:solidFill>
                  <a:schemeClr val="tx1"/>
                </a:solidFill>
                <a:latin typeface="Cambria" pitchFamily="18" charset="0"/>
                <a:ea typeface="Roboto Slab" panose="020B0604020202020204" charset="0"/>
              </a:defRPr>
            </a:pPr>
            <a:r>
              <a:rPr lang="cs-CZ" dirty="0"/>
              <a:t>Seminár pre slovenských sudcov a prokurátorov </a:t>
            </a:r>
          </a:p>
          <a:p>
            <a:pPr algn="l" rtl="0">
              <a:defRPr sz="1200" b="1">
                <a:solidFill>
                  <a:schemeClr val="tx1"/>
                </a:solidFill>
                <a:latin typeface="Cambria" pitchFamily="18" charset="0"/>
                <a:ea typeface="Roboto Slab" panose="020B0604020202020204" charset="0"/>
              </a:defRPr>
            </a:pPr>
            <a:r>
              <a:rPr lang="cs-CZ" dirty="0"/>
              <a:t>Slovensko, 09.-11. apríla 2025</a:t>
            </a:r>
            <a:endParaRPr dirty="0"/>
          </a:p>
        </p:txBody>
      </p:sp>
      <p:pic>
        <p:nvPicPr>
          <p:cNvPr id="11" name="Grafik 1">
            <a:extLst>
              <a:ext uri="{FF2B5EF4-FFF2-40B4-BE49-F238E27FC236}">
                <a16:creationId xmlns:a16="http://schemas.microsoft.com/office/drawing/2014/main" id="{51B99422-0FA9-532E-CB82-A8B42A5BEF0C}"/>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884200" y="4359499"/>
            <a:ext cx="506449" cy="326554"/>
          </a:xfrm>
          <a:prstGeom prst="rect">
            <a:avLst/>
          </a:prstGeom>
          <a:noFill/>
          <a:ln>
            <a:noFill/>
          </a:ln>
        </p:spPr>
      </p:pic>
      <p:pic>
        <p:nvPicPr>
          <p:cNvPr id="5" name="Picture 4" descr="Logo  Description automatically generated">
            <a:extLst>
              <a:ext uri="{FF2B5EF4-FFF2-40B4-BE49-F238E27FC236}">
                <a16:creationId xmlns:a16="http://schemas.microsoft.com/office/drawing/2014/main" id="{DC118387-ED6A-B556-789A-07A22EDD8C7E}"/>
              </a:ext>
            </a:extLst>
          </p:cNvPr>
          <p:cNvPicPr>
            <a:picLocks noChangeAspect="1"/>
          </p:cNvPicPr>
          <p:nvPr/>
        </p:nvPicPr>
        <p:blipFill>
          <a:blip r:embed="rId4"/>
          <a:stretch>
            <a:fillRect/>
          </a:stretch>
        </p:blipFill>
        <p:spPr>
          <a:xfrm>
            <a:off x="119932" y="4303546"/>
            <a:ext cx="696506" cy="474785"/>
          </a:xfrm>
          <a:prstGeom prst="rect">
            <a:avLst/>
          </a:prstGeom>
        </p:spPr>
      </p:pic>
    </p:spTree>
    <p:extLst>
      <p:ext uri="{BB962C8B-B14F-4D97-AF65-F5344CB8AC3E}">
        <p14:creationId xmlns:p14="http://schemas.microsoft.com/office/powerpoint/2010/main" val="368046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AC8758-BA4E-60EE-650B-128162C77AED}"/>
            </a:ext>
          </a:extLst>
        </p:cNvPr>
        <p:cNvGrpSpPr/>
        <p:nvPr/>
      </p:nvGrpSpPr>
      <p:grpSpPr>
        <a:xfrm>
          <a:off x="0" y="0"/>
          <a:ext cx="0" cy="0"/>
          <a:chOff x="0" y="0"/>
          <a:chExt cx="0" cy="0"/>
        </a:xfrm>
      </p:grpSpPr>
      <p:sp>
        <p:nvSpPr>
          <p:cNvPr id="2" name="Shape 119">
            <a:extLst>
              <a:ext uri="{FF2B5EF4-FFF2-40B4-BE49-F238E27FC236}">
                <a16:creationId xmlns:a16="http://schemas.microsoft.com/office/drawing/2014/main" id="{362B1BAB-785C-5579-9D15-5E20720C0409}"/>
              </a:ext>
            </a:extLst>
          </p:cNvPr>
          <p:cNvSpPr txBox="1"/>
          <p:nvPr/>
        </p:nvSpPr>
        <p:spPr>
          <a:xfrm>
            <a:off x="591672" y="242227"/>
            <a:ext cx="8239062" cy="1224624"/>
          </a:xfrm>
          <a:prstGeom prst="rect">
            <a:avLst/>
          </a:prstGeom>
          <a:noFill/>
          <a:ln>
            <a:noFill/>
          </a:ln>
        </p:spPr>
        <p:txBody>
          <a:bodyPr lIns="91425" tIns="91425" rIns="91425" bIns="91425" anchor="t" anchorCtr="0">
            <a:noAutofit/>
          </a:bodyPr>
          <a:lstStyle/>
          <a:p>
            <a:pPr>
              <a:defRPr sz="1600" b="1">
                <a:solidFill>
                  <a:schemeClr val="accent6"/>
                </a:solidFill>
                <a:latin typeface="Roboto Slab" charset="0"/>
                <a:ea typeface="Roboto Slab" charset="0"/>
              </a:defRPr>
            </a:pPr>
            <a:r>
              <a:rPr dirty="0"/>
              <a:t>POSÚDENIE ALTERNATÍV</a:t>
            </a:r>
          </a:p>
          <a:p>
            <a:endParaRPr sz="1600" b="1" dirty="0">
              <a:solidFill>
                <a:schemeClr val="accent6"/>
              </a:solidFill>
              <a:latin typeface="Roboto Slab" charset="0"/>
              <a:ea typeface="Roboto Slab" charset="0"/>
            </a:endParaRPr>
          </a:p>
          <a:p>
            <a:pPr algn="just">
              <a:defRPr sz="1500" b="1">
                <a:solidFill>
                  <a:schemeClr val="tx1"/>
                </a:solidFill>
                <a:highlight>
                  <a:srgbClr val="00FFFF"/>
                </a:highlight>
                <a:latin typeface="Roboto Slab" charset="0"/>
                <a:ea typeface="Roboto Slab" charset="0"/>
              </a:defRPr>
            </a:pPr>
            <a:r>
              <a:rPr dirty="0"/>
              <a:t>AG </a:t>
            </a:r>
            <a:r>
              <a:rPr dirty="0" err="1"/>
              <a:t>vo</a:t>
            </a:r>
            <a:r>
              <a:rPr dirty="0"/>
              <a:t> </a:t>
            </a:r>
            <a:r>
              <a:rPr dirty="0" err="1"/>
              <a:t>veci</a:t>
            </a:r>
            <a:r>
              <a:rPr dirty="0"/>
              <a:t> C-461/17 (An Bord </a:t>
            </a:r>
            <a:r>
              <a:rPr dirty="0" err="1"/>
              <a:t>Pleanála</a:t>
            </a:r>
            <a:r>
              <a:rPr dirty="0"/>
              <a:t>)</a:t>
            </a:r>
          </a:p>
          <a:p>
            <a:pPr algn="just"/>
            <a:endParaRPr sz="1500" dirty="0">
              <a:solidFill>
                <a:schemeClr val="tx1"/>
              </a:solidFill>
              <a:latin typeface="Roboto Slab" charset="0"/>
              <a:ea typeface="Roboto Slab" charset="0"/>
            </a:endParaRPr>
          </a:p>
        </p:txBody>
      </p:sp>
      <p:pic>
        <p:nvPicPr>
          <p:cNvPr id="5" name="Picture 4">
            <a:extLst>
              <a:ext uri="{FF2B5EF4-FFF2-40B4-BE49-F238E27FC236}">
                <a16:creationId xmlns:a16="http://schemas.microsoft.com/office/drawing/2014/main" id="{AFFFE311-7B3A-7E55-A122-A11A576641AD}"/>
              </a:ext>
            </a:extLst>
          </p:cNvPr>
          <p:cNvPicPr>
            <a:picLocks noChangeAspect="1"/>
          </p:cNvPicPr>
          <p:nvPr/>
        </p:nvPicPr>
        <p:blipFill>
          <a:blip r:embed="rId3"/>
          <a:stretch>
            <a:fillRect/>
          </a:stretch>
        </p:blipFill>
        <p:spPr>
          <a:xfrm>
            <a:off x="1252073" y="1147563"/>
            <a:ext cx="7539795" cy="3234432"/>
          </a:xfrm>
          <a:prstGeom prst="rect">
            <a:avLst/>
          </a:prstGeom>
        </p:spPr>
      </p:pic>
    </p:spTree>
    <p:extLst>
      <p:ext uri="{BB962C8B-B14F-4D97-AF65-F5344CB8AC3E}">
        <p14:creationId xmlns:p14="http://schemas.microsoft.com/office/powerpoint/2010/main" val="25614135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F72EA5-29C8-C3AF-148C-69EAEE193144}"/>
            </a:ext>
          </a:extLst>
        </p:cNvPr>
        <p:cNvGrpSpPr/>
        <p:nvPr/>
      </p:nvGrpSpPr>
      <p:grpSpPr>
        <a:xfrm>
          <a:off x="0" y="0"/>
          <a:ext cx="0" cy="0"/>
          <a:chOff x="0" y="0"/>
          <a:chExt cx="0" cy="0"/>
        </a:xfrm>
      </p:grpSpPr>
      <p:sp>
        <p:nvSpPr>
          <p:cNvPr id="2" name="Shape 119">
            <a:extLst>
              <a:ext uri="{FF2B5EF4-FFF2-40B4-BE49-F238E27FC236}">
                <a16:creationId xmlns:a16="http://schemas.microsoft.com/office/drawing/2014/main" id="{097E3044-0E6F-B73C-B5FF-0834E358CC6F}"/>
              </a:ext>
            </a:extLst>
          </p:cNvPr>
          <p:cNvSpPr txBox="1"/>
          <p:nvPr/>
        </p:nvSpPr>
        <p:spPr>
          <a:xfrm>
            <a:off x="591672" y="242227"/>
            <a:ext cx="8239062" cy="1224624"/>
          </a:xfrm>
          <a:prstGeom prst="rect">
            <a:avLst/>
          </a:prstGeom>
          <a:noFill/>
          <a:ln>
            <a:noFill/>
          </a:ln>
        </p:spPr>
        <p:txBody>
          <a:bodyPr lIns="91425" tIns="91425" rIns="91425" bIns="91425" anchor="t" anchorCtr="0">
            <a:noAutofit/>
          </a:bodyPr>
          <a:lstStyle/>
          <a:p>
            <a:pPr>
              <a:defRPr sz="1600" b="1">
                <a:solidFill>
                  <a:schemeClr val="accent6"/>
                </a:solidFill>
                <a:latin typeface="Roboto Slab" charset="0"/>
                <a:ea typeface="Roboto Slab" charset="0"/>
              </a:defRPr>
            </a:pPr>
            <a:r>
              <a:t>POSÚDENIE ALTERNATÍV</a:t>
            </a:r>
          </a:p>
          <a:p>
            <a:endParaRPr sz="1600" b="1">
              <a:solidFill>
                <a:schemeClr val="accent6"/>
              </a:solidFill>
              <a:latin typeface="Roboto Slab" charset="0"/>
              <a:ea typeface="Roboto Slab" charset="0"/>
            </a:endParaRPr>
          </a:p>
          <a:p>
            <a:pPr algn="just">
              <a:defRPr sz="1500" b="1">
                <a:solidFill>
                  <a:schemeClr val="tx1"/>
                </a:solidFill>
                <a:highlight>
                  <a:srgbClr val="00FFFF"/>
                </a:highlight>
                <a:latin typeface="Roboto Slab" charset="0"/>
                <a:ea typeface="Roboto Slab" charset="0"/>
              </a:defRPr>
            </a:pPr>
            <a:r>
              <a:t>AG vo veci C-461/17 (An Bord Pleanála)</a:t>
            </a:r>
          </a:p>
          <a:p>
            <a:pPr algn="just"/>
            <a:endParaRPr sz="1500">
              <a:solidFill>
                <a:schemeClr val="tx1"/>
              </a:solidFill>
              <a:latin typeface="Roboto Slab" charset="0"/>
              <a:ea typeface="Roboto Slab" charset="0"/>
            </a:endParaRPr>
          </a:p>
        </p:txBody>
      </p:sp>
      <p:pic>
        <p:nvPicPr>
          <p:cNvPr id="4" name="Picture 3">
            <a:extLst>
              <a:ext uri="{FF2B5EF4-FFF2-40B4-BE49-F238E27FC236}">
                <a16:creationId xmlns:a16="http://schemas.microsoft.com/office/drawing/2014/main" id="{F13F937B-47DA-8C63-3C1A-D74ACA50317D}"/>
              </a:ext>
            </a:extLst>
          </p:cNvPr>
          <p:cNvPicPr>
            <a:picLocks noChangeAspect="1"/>
          </p:cNvPicPr>
          <p:nvPr/>
        </p:nvPicPr>
        <p:blipFill>
          <a:blip r:embed="rId3"/>
          <a:stretch>
            <a:fillRect/>
          </a:stretch>
        </p:blipFill>
        <p:spPr>
          <a:xfrm>
            <a:off x="731574" y="1466851"/>
            <a:ext cx="7959258" cy="2649344"/>
          </a:xfrm>
          <a:prstGeom prst="rect">
            <a:avLst/>
          </a:prstGeom>
        </p:spPr>
      </p:pic>
    </p:spTree>
    <p:extLst>
      <p:ext uri="{BB962C8B-B14F-4D97-AF65-F5344CB8AC3E}">
        <p14:creationId xmlns:p14="http://schemas.microsoft.com/office/powerpoint/2010/main" val="13939876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E0EF57-6895-A385-E886-A8C0A5F052C5}"/>
            </a:ext>
          </a:extLst>
        </p:cNvPr>
        <p:cNvGrpSpPr/>
        <p:nvPr/>
      </p:nvGrpSpPr>
      <p:grpSpPr>
        <a:xfrm>
          <a:off x="0" y="0"/>
          <a:ext cx="0" cy="0"/>
          <a:chOff x="0" y="0"/>
          <a:chExt cx="0" cy="0"/>
        </a:xfrm>
      </p:grpSpPr>
      <p:sp>
        <p:nvSpPr>
          <p:cNvPr id="2" name="Shape 119">
            <a:extLst>
              <a:ext uri="{FF2B5EF4-FFF2-40B4-BE49-F238E27FC236}">
                <a16:creationId xmlns:a16="http://schemas.microsoft.com/office/drawing/2014/main" id="{C34DDCA3-C640-3431-972F-5FBC9A5F5739}"/>
              </a:ext>
            </a:extLst>
          </p:cNvPr>
          <p:cNvSpPr txBox="1"/>
          <p:nvPr/>
        </p:nvSpPr>
        <p:spPr>
          <a:xfrm>
            <a:off x="591672" y="242227"/>
            <a:ext cx="8239062" cy="1224624"/>
          </a:xfrm>
          <a:prstGeom prst="rect">
            <a:avLst/>
          </a:prstGeom>
          <a:noFill/>
          <a:ln>
            <a:noFill/>
          </a:ln>
        </p:spPr>
        <p:txBody>
          <a:bodyPr lIns="91425" tIns="91425" rIns="91425" bIns="91425" anchor="t" anchorCtr="0">
            <a:noAutofit/>
          </a:bodyPr>
          <a:lstStyle/>
          <a:p>
            <a:pPr>
              <a:defRPr sz="1600" b="1">
                <a:solidFill>
                  <a:schemeClr val="accent6"/>
                </a:solidFill>
                <a:latin typeface="Roboto Slab" charset="0"/>
                <a:ea typeface="Roboto Slab" charset="0"/>
              </a:defRPr>
            </a:pPr>
            <a:r>
              <a:t>POSÚDENIE ALTERNATÍV</a:t>
            </a:r>
          </a:p>
          <a:p>
            <a:endParaRPr sz="1600" b="1">
              <a:solidFill>
                <a:schemeClr val="accent6"/>
              </a:solidFill>
              <a:latin typeface="Roboto Slab" charset="0"/>
              <a:ea typeface="Roboto Slab" charset="0"/>
            </a:endParaRPr>
          </a:p>
          <a:p>
            <a:pPr algn="just">
              <a:defRPr sz="1500" b="1">
                <a:solidFill>
                  <a:schemeClr val="tx1"/>
                </a:solidFill>
                <a:highlight>
                  <a:srgbClr val="00FFFF"/>
                </a:highlight>
                <a:latin typeface="Roboto Slab" charset="0"/>
                <a:ea typeface="Roboto Slab" charset="0"/>
              </a:defRPr>
            </a:pPr>
            <a:r>
              <a:t>Usmernenie k posudzovaniu vplyvov na životné prostredie – správa o posudzovaní vplyvov na životné prostredie (2017)</a:t>
            </a:r>
          </a:p>
          <a:p>
            <a:pPr algn="just"/>
            <a:endParaRPr sz="1500" b="1">
              <a:solidFill>
                <a:schemeClr val="tx1"/>
              </a:solidFill>
              <a:highlight>
                <a:srgbClr val="00FFFF"/>
              </a:highlight>
              <a:latin typeface="Roboto Slab" charset="0"/>
              <a:ea typeface="Roboto Slab" charset="0"/>
            </a:endParaRPr>
          </a:p>
          <a:p>
            <a:pPr marL="285750" indent="-285750" algn="just">
              <a:buFont typeface="Arial" panose="020B0604020202020204" pitchFamily="34" charset="0"/>
              <a:buChar char="•"/>
              <a:defRPr sz="1500">
                <a:solidFill>
                  <a:schemeClr val="tx1"/>
                </a:solidFill>
                <a:latin typeface="Roboto Slab" charset="0"/>
                <a:ea typeface="Roboto Slab" charset="0"/>
              </a:defRPr>
            </a:pPr>
            <a:r>
              <a:t>primerané alternatívy musia byť relevantné pre navrhovaný projekt a jeho osobitné charakteristiky a zdroje by sa mali vynakladať len na posúdenie týchto alternatív.</a:t>
            </a:r>
            <a:endParaRPr sz="1500">
              <a:solidFill>
                <a:schemeClr val="tx1"/>
              </a:solidFill>
              <a:latin typeface="Roboto Slab" charset="0"/>
              <a:ea typeface="Roboto Slab" charset="0"/>
            </a:endParaRPr>
          </a:p>
          <a:p>
            <a:pPr marL="285750" indent="-285750" algn="just">
              <a:buFont typeface="Arial" panose="020B0604020202020204" pitchFamily="34" charset="0"/>
              <a:buChar char="•"/>
              <a:defRPr sz="1500">
                <a:solidFill>
                  <a:schemeClr val="tx1"/>
                </a:solidFill>
                <a:latin typeface="Roboto Slab" charset="0"/>
                <a:ea typeface="Roboto Slab" charset="0"/>
              </a:defRPr>
            </a:pPr>
            <a:r>
              <a:t>výber alternatív je z hľadiska uskutočniteľnosti obmedzený. Na jednej strane by sa alternatíva nemala vylúčiť len preto, že by vývojárovi spôsobila nepríjemnosti alebo náklady. Zároveň, ak je alternatíva veľmi nákladná alebo technicky alebo právne zložitá, nebolo by rozumné považovať ju za uskutočniteľnú alternatívu.</a:t>
            </a:r>
            <a:endParaRPr sz="1500">
              <a:solidFill>
                <a:schemeClr val="tx1"/>
              </a:solidFill>
              <a:latin typeface="Roboto Slab" charset="0"/>
              <a:ea typeface="Roboto Slab" charset="0"/>
            </a:endParaRPr>
          </a:p>
        </p:txBody>
      </p:sp>
      <p:pic>
        <p:nvPicPr>
          <p:cNvPr id="4" name="Obrázek 3">
            <a:extLst>
              <a:ext uri="{FF2B5EF4-FFF2-40B4-BE49-F238E27FC236}">
                <a16:creationId xmlns:a16="http://schemas.microsoft.com/office/drawing/2014/main" id="{CD9E0CD8-8097-D6A6-B085-848A6B232609}"/>
              </a:ext>
            </a:extLst>
          </p:cNvPr>
          <p:cNvPicPr>
            <a:picLocks noChangeAspect="1"/>
          </p:cNvPicPr>
          <p:nvPr/>
        </p:nvPicPr>
        <p:blipFill>
          <a:blip r:embed="rId3"/>
          <a:stretch>
            <a:fillRect/>
          </a:stretch>
        </p:blipFill>
        <p:spPr>
          <a:xfrm>
            <a:off x="5573153" y="0"/>
            <a:ext cx="3570847" cy="5143500"/>
          </a:xfrm>
          <a:prstGeom prst="rect">
            <a:avLst/>
          </a:prstGeom>
        </p:spPr>
      </p:pic>
    </p:spTree>
    <p:extLst>
      <p:ext uri="{BB962C8B-B14F-4D97-AF65-F5344CB8AC3E}">
        <p14:creationId xmlns:p14="http://schemas.microsoft.com/office/powerpoint/2010/main" val="1227767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fade">
                                      <p:cBhvr>
                                        <p:cTn id="12" dur="500"/>
                                        <p:tgtEl>
                                          <p:spTgt spid="2">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animEffect transition="in" filter="fade">
                                      <p:cBhvr>
                                        <p:cTn id="17" dur="500"/>
                                        <p:tgtEl>
                                          <p:spTgt spid="2">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1293B5-FF12-BF25-DAEB-2C93DF482957}"/>
            </a:ext>
          </a:extLst>
        </p:cNvPr>
        <p:cNvGrpSpPr/>
        <p:nvPr/>
      </p:nvGrpSpPr>
      <p:grpSpPr>
        <a:xfrm>
          <a:off x="0" y="0"/>
          <a:ext cx="0" cy="0"/>
          <a:chOff x="0" y="0"/>
          <a:chExt cx="0" cy="0"/>
        </a:xfrm>
      </p:grpSpPr>
      <p:sp>
        <p:nvSpPr>
          <p:cNvPr id="2" name="Shape 119">
            <a:extLst>
              <a:ext uri="{FF2B5EF4-FFF2-40B4-BE49-F238E27FC236}">
                <a16:creationId xmlns:a16="http://schemas.microsoft.com/office/drawing/2014/main" id="{605EF7E3-9B88-51D2-5054-242F2A9D5EE2}"/>
              </a:ext>
            </a:extLst>
          </p:cNvPr>
          <p:cNvSpPr txBox="1"/>
          <p:nvPr/>
        </p:nvSpPr>
        <p:spPr>
          <a:xfrm>
            <a:off x="591672" y="242227"/>
            <a:ext cx="8239062" cy="1224624"/>
          </a:xfrm>
          <a:prstGeom prst="rect">
            <a:avLst/>
          </a:prstGeom>
          <a:noFill/>
          <a:ln>
            <a:noFill/>
          </a:ln>
        </p:spPr>
        <p:txBody>
          <a:bodyPr lIns="91425" tIns="91425" rIns="91425" bIns="91425" anchor="t" anchorCtr="0">
            <a:noAutofit/>
          </a:bodyPr>
          <a:lstStyle/>
          <a:p>
            <a:pPr>
              <a:defRPr sz="1600" b="1">
                <a:solidFill>
                  <a:schemeClr val="accent6"/>
                </a:solidFill>
                <a:latin typeface="Roboto Slab" charset="0"/>
                <a:ea typeface="Roboto Slab" charset="0"/>
              </a:defRPr>
            </a:pPr>
            <a:r>
              <a:t>POSÚDENIE ALTERNATÍV</a:t>
            </a:r>
          </a:p>
          <a:p>
            <a:pPr algn="just">
              <a:defRPr sz="1500" b="1">
                <a:solidFill>
                  <a:schemeClr val="tx1"/>
                </a:solidFill>
                <a:highlight>
                  <a:srgbClr val="00FFFF"/>
                </a:highlight>
                <a:latin typeface="Roboto Slab" charset="0"/>
                <a:ea typeface="Roboto Slab" charset="0"/>
              </a:defRPr>
            </a:pPr>
            <a:r>
              <a:t>C-461/17, Holohan a i.</a:t>
            </a:r>
          </a:p>
          <a:p>
            <a:pPr algn="just"/>
            <a:endParaRPr sz="1500" b="1">
              <a:solidFill>
                <a:schemeClr val="tx1"/>
              </a:solidFill>
              <a:highlight>
                <a:srgbClr val="00FFFF"/>
              </a:highlight>
              <a:latin typeface="Roboto Slab" charset="0"/>
              <a:ea typeface="Roboto Slab" charset="0"/>
            </a:endParaRPr>
          </a:p>
        </p:txBody>
      </p:sp>
      <p:pic>
        <p:nvPicPr>
          <p:cNvPr id="4" name="Picture 3">
            <a:extLst>
              <a:ext uri="{FF2B5EF4-FFF2-40B4-BE49-F238E27FC236}">
                <a16:creationId xmlns:a16="http://schemas.microsoft.com/office/drawing/2014/main" id="{B19A6AE1-DD43-CA22-E60F-ED156CC0A732}"/>
              </a:ext>
            </a:extLst>
          </p:cNvPr>
          <p:cNvPicPr>
            <a:picLocks noChangeAspect="1"/>
          </p:cNvPicPr>
          <p:nvPr/>
        </p:nvPicPr>
        <p:blipFill>
          <a:blip r:embed="rId3"/>
          <a:stretch>
            <a:fillRect/>
          </a:stretch>
        </p:blipFill>
        <p:spPr>
          <a:xfrm>
            <a:off x="2150014" y="790605"/>
            <a:ext cx="5508086" cy="4352895"/>
          </a:xfrm>
          <a:prstGeom prst="rect">
            <a:avLst/>
          </a:prstGeom>
        </p:spPr>
      </p:pic>
    </p:spTree>
    <p:extLst>
      <p:ext uri="{BB962C8B-B14F-4D97-AF65-F5344CB8AC3E}">
        <p14:creationId xmlns:p14="http://schemas.microsoft.com/office/powerpoint/2010/main" val="29738082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441DFA-13DD-049B-37F3-185F18513E74}"/>
            </a:ext>
          </a:extLst>
        </p:cNvPr>
        <p:cNvGrpSpPr/>
        <p:nvPr/>
      </p:nvGrpSpPr>
      <p:grpSpPr>
        <a:xfrm>
          <a:off x="0" y="0"/>
          <a:ext cx="0" cy="0"/>
          <a:chOff x="0" y="0"/>
          <a:chExt cx="0" cy="0"/>
        </a:xfrm>
      </p:grpSpPr>
      <p:sp>
        <p:nvSpPr>
          <p:cNvPr id="2" name="Shape 119">
            <a:extLst>
              <a:ext uri="{FF2B5EF4-FFF2-40B4-BE49-F238E27FC236}">
                <a16:creationId xmlns:a16="http://schemas.microsoft.com/office/drawing/2014/main" id="{6ADD6D82-7AA9-E270-2033-867BA23CEBA1}"/>
              </a:ext>
            </a:extLst>
          </p:cNvPr>
          <p:cNvSpPr txBox="1"/>
          <p:nvPr/>
        </p:nvSpPr>
        <p:spPr>
          <a:xfrm>
            <a:off x="591672" y="242227"/>
            <a:ext cx="8239062" cy="1224624"/>
          </a:xfrm>
          <a:prstGeom prst="rect">
            <a:avLst/>
          </a:prstGeom>
          <a:noFill/>
          <a:ln>
            <a:noFill/>
          </a:ln>
        </p:spPr>
        <p:txBody>
          <a:bodyPr lIns="91425" tIns="91425" rIns="91425" bIns="91425" anchor="t" anchorCtr="0">
            <a:noAutofit/>
          </a:bodyPr>
          <a:lstStyle/>
          <a:p>
            <a:pPr>
              <a:defRPr sz="1600" b="1">
                <a:solidFill>
                  <a:schemeClr val="accent6"/>
                </a:solidFill>
                <a:latin typeface="Roboto Slab" charset="0"/>
                <a:ea typeface="Roboto Slab" charset="0"/>
              </a:defRPr>
            </a:pPr>
            <a:r>
              <a:rPr dirty="0"/>
              <a:t>POSÚDENIE ALTERNATÍV</a:t>
            </a:r>
          </a:p>
          <a:p>
            <a:pPr algn="just">
              <a:defRPr sz="1500" b="1">
                <a:solidFill>
                  <a:schemeClr val="tx1"/>
                </a:solidFill>
                <a:highlight>
                  <a:srgbClr val="00FFFF"/>
                </a:highlight>
                <a:latin typeface="Roboto Slab" charset="0"/>
                <a:ea typeface="Roboto Slab" charset="0"/>
              </a:defRPr>
            </a:pPr>
            <a:r>
              <a:rPr dirty="0"/>
              <a:t>C-461/17, Holohan a </a:t>
            </a:r>
            <a:r>
              <a:rPr dirty="0" err="1"/>
              <a:t>i</a:t>
            </a:r>
            <a:r>
              <a:rPr dirty="0"/>
              <a:t>.</a:t>
            </a:r>
          </a:p>
          <a:p>
            <a:pPr algn="just"/>
            <a:endParaRPr sz="1500" b="1" dirty="0">
              <a:solidFill>
                <a:schemeClr val="tx1"/>
              </a:solidFill>
              <a:highlight>
                <a:srgbClr val="00FFFF"/>
              </a:highlight>
              <a:latin typeface="Roboto Slab" charset="0"/>
              <a:ea typeface="Roboto Slab" charset="0"/>
            </a:endParaRPr>
          </a:p>
        </p:txBody>
      </p:sp>
      <p:pic>
        <p:nvPicPr>
          <p:cNvPr id="4" name="Picture 3">
            <a:extLst>
              <a:ext uri="{FF2B5EF4-FFF2-40B4-BE49-F238E27FC236}">
                <a16:creationId xmlns:a16="http://schemas.microsoft.com/office/drawing/2014/main" id="{A4B7EDD0-85CE-FC38-7E60-46FE387F57B7}"/>
              </a:ext>
            </a:extLst>
          </p:cNvPr>
          <p:cNvPicPr>
            <a:picLocks noChangeAspect="1"/>
          </p:cNvPicPr>
          <p:nvPr/>
        </p:nvPicPr>
        <p:blipFill>
          <a:blip r:embed="rId3"/>
          <a:stretch>
            <a:fillRect/>
          </a:stretch>
        </p:blipFill>
        <p:spPr>
          <a:xfrm>
            <a:off x="819734" y="1328759"/>
            <a:ext cx="8114450" cy="2839480"/>
          </a:xfrm>
          <a:prstGeom prst="rect">
            <a:avLst/>
          </a:prstGeom>
        </p:spPr>
      </p:pic>
    </p:spTree>
    <p:extLst>
      <p:ext uri="{BB962C8B-B14F-4D97-AF65-F5344CB8AC3E}">
        <p14:creationId xmlns:p14="http://schemas.microsoft.com/office/powerpoint/2010/main" val="39137199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22EBD0-675F-AD84-744C-4AC19F9DFC5E}"/>
            </a:ext>
          </a:extLst>
        </p:cNvPr>
        <p:cNvGrpSpPr/>
        <p:nvPr/>
      </p:nvGrpSpPr>
      <p:grpSpPr>
        <a:xfrm>
          <a:off x="0" y="0"/>
          <a:ext cx="0" cy="0"/>
          <a:chOff x="0" y="0"/>
          <a:chExt cx="0" cy="0"/>
        </a:xfrm>
      </p:grpSpPr>
      <p:sp>
        <p:nvSpPr>
          <p:cNvPr id="2" name="Shape 119">
            <a:extLst>
              <a:ext uri="{FF2B5EF4-FFF2-40B4-BE49-F238E27FC236}">
                <a16:creationId xmlns:a16="http://schemas.microsoft.com/office/drawing/2014/main" id="{6D67BD24-2E97-D717-95AA-4856B3958E1E}"/>
              </a:ext>
            </a:extLst>
          </p:cNvPr>
          <p:cNvSpPr txBox="1"/>
          <p:nvPr/>
        </p:nvSpPr>
        <p:spPr>
          <a:xfrm>
            <a:off x="452469" y="166254"/>
            <a:ext cx="8239062" cy="1224624"/>
          </a:xfrm>
          <a:prstGeom prst="rect">
            <a:avLst/>
          </a:prstGeom>
          <a:noFill/>
          <a:ln>
            <a:noFill/>
          </a:ln>
        </p:spPr>
        <p:txBody>
          <a:bodyPr lIns="91425" tIns="91425" rIns="91425" bIns="91425" anchor="t" anchorCtr="0">
            <a:noAutofit/>
          </a:bodyPr>
          <a:lstStyle/>
          <a:p>
            <a:pPr>
              <a:defRPr sz="1600" b="1">
                <a:solidFill>
                  <a:schemeClr val="accent6"/>
                </a:solidFill>
                <a:latin typeface="Roboto Slab" charset="0"/>
                <a:ea typeface="Roboto Slab" charset="0"/>
              </a:defRPr>
            </a:pPr>
            <a:r>
              <a:rPr dirty="0"/>
              <a:t>VEREJNÁ KONZULTÁCIA, STANOVISKÁ VEREJNÝCH ORGÁNOV</a:t>
            </a:r>
          </a:p>
          <a:p>
            <a:endParaRPr sz="1000" b="1" dirty="0">
              <a:solidFill>
                <a:schemeClr val="accent6"/>
              </a:solidFill>
              <a:latin typeface="Roboto Slab" charset="0"/>
              <a:ea typeface="Roboto Slab" charset="0"/>
            </a:endParaRPr>
          </a:p>
          <a:p>
            <a:pPr marL="285750" indent="-285750" algn="just">
              <a:buFont typeface="Arial" panose="020B0604020202020204" pitchFamily="34" charset="0"/>
              <a:buChar char="•"/>
              <a:defRPr b="1">
                <a:solidFill>
                  <a:schemeClr val="tx1"/>
                </a:solidFill>
                <a:latin typeface="Roboto Slab" charset="0"/>
                <a:ea typeface="Roboto Slab" charset="0"/>
              </a:defRPr>
            </a:pPr>
            <a:r>
              <a:rPr dirty="0" err="1"/>
              <a:t>Konzultácie</a:t>
            </a:r>
            <a:r>
              <a:rPr dirty="0"/>
              <a:t> s </a:t>
            </a:r>
            <a:r>
              <a:rPr dirty="0" err="1"/>
              <a:t>verejnosťou</a:t>
            </a:r>
            <a:r>
              <a:rPr dirty="0"/>
              <a:t> </a:t>
            </a:r>
            <a:r>
              <a:rPr dirty="0" err="1"/>
              <a:t>sú</a:t>
            </a:r>
            <a:r>
              <a:rPr dirty="0"/>
              <a:t> </a:t>
            </a:r>
            <a:r>
              <a:rPr dirty="0" err="1"/>
              <a:t>kľúčovým</a:t>
            </a:r>
            <a:r>
              <a:rPr dirty="0"/>
              <a:t> </a:t>
            </a:r>
            <a:r>
              <a:rPr dirty="0" err="1"/>
              <a:t>prvkom</a:t>
            </a:r>
            <a:r>
              <a:rPr dirty="0"/>
              <a:t> </a:t>
            </a:r>
            <a:r>
              <a:rPr dirty="0" err="1"/>
              <a:t>procesu</a:t>
            </a:r>
            <a:r>
              <a:rPr dirty="0"/>
              <a:t> EIA. Aby </a:t>
            </a:r>
            <a:r>
              <a:rPr dirty="0" err="1"/>
              <a:t>sa</a:t>
            </a:r>
            <a:r>
              <a:rPr dirty="0"/>
              <a:t> </a:t>
            </a:r>
            <a:r>
              <a:rPr dirty="0" err="1"/>
              <a:t>zabezpečila</a:t>
            </a:r>
            <a:r>
              <a:rPr dirty="0"/>
              <a:t> </a:t>
            </a:r>
            <a:r>
              <a:rPr dirty="0" err="1"/>
              <a:t>účinná</a:t>
            </a:r>
            <a:r>
              <a:rPr dirty="0"/>
              <a:t> </a:t>
            </a:r>
            <a:r>
              <a:rPr dirty="0" err="1"/>
              <a:t>účasť</a:t>
            </a:r>
            <a:r>
              <a:rPr dirty="0"/>
              <a:t> </a:t>
            </a:r>
            <a:r>
              <a:rPr dirty="0" err="1"/>
              <a:t>verejnosti</a:t>
            </a:r>
            <a:r>
              <a:rPr dirty="0"/>
              <a:t>, </a:t>
            </a:r>
            <a:r>
              <a:rPr dirty="0" err="1"/>
              <a:t>správa</a:t>
            </a:r>
            <a:r>
              <a:rPr dirty="0"/>
              <a:t> o </a:t>
            </a:r>
            <a:r>
              <a:rPr dirty="0" err="1"/>
              <a:t>posudzovaní</a:t>
            </a:r>
            <a:r>
              <a:rPr dirty="0"/>
              <a:t> </a:t>
            </a:r>
            <a:r>
              <a:rPr dirty="0" err="1"/>
              <a:t>vplyvov</a:t>
            </a:r>
            <a:r>
              <a:rPr dirty="0"/>
              <a:t> </a:t>
            </a:r>
            <a:r>
              <a:rPr dirty="0" err="1"/>
              <a:t>na</a:t>
            </a:r>
            <a:r>
              <a:rPr dirty="0"/>
              <a:t> </a:t>
            </a:r>
            <a:r>
              <a:rPr dirty="0" err="1"/>
              <a:t>životné</a:t>
            </a:r>
            <a:r>
              <a:rPr dirty="0"/>
              <a:t> </a:t>
            </a:r>
            <a:r>
              <a:rPr dirty="0" err="1"/>
              <a:t>prostredie</a:t>
            </a:r>
            <a:r>
              <a:rPr dirty="0"/>
              <a:t> a </a:t>
            </a:r>
            <a:r>
              <a:rPr dirty="0" err="1"/>
              <a:t>ďalšie</a:t>
            </a:r>
            <a:r>
              <a:rPr dirty="0"/>
              <a:t> </a:t>
            </a:r>
            <a:r>
              <a:rPr dirty="0" err="1"/>
              <a:t>informácie</a:t>
            </a:r>
            <a:r>
              <a:rPr dirty="0"/>
              <a:t> </a:t>
            </a:r>
            <a:r>
              <a:rPr dirty="0" err="1"/>
              <a:t>sa</a:t>
            </a:r>
            <a:r>
              <a:rPr dirty="0"/>
              <a:t> </a:t>
            </a:r>
            <a:r>
              <a:rPr dirty="0" err="1"/>
              <a:t>musia</a:t>
            </a:r>
            <a:r>
              <a:rPr dirty="0"/>
              <a:t> </a:t>
            </a:r>
            <a:r>
              <a:rPr dirty="0" err="1"/>
              <a:t>poskytnúť</a:t>
            </a:r>
            <a:r>
              <a:rPr dirty="0"/>
              <a:t> </a:t>
            </a:r>
            <a:r>
              <a:rPr dirty="0" err="1"/>
              <a:t>čo</a:t>
            </a:r>
            <a:r>
              <a:rPr dirty="0"/>
              <a:t> </a:t>
            </a:r>
            <a:r>
              <a:rPr dirty="0" err="1"/>
              <a:t>najskôr</a:t>
            </a:r>
            <a:r>
              <a:rPr dirty="0"/>
              <a:t>. </a:t>
            </a:r>
            <a:endParaRPr b="1" dirty="0">
              <a:solidFill>
                <a:schemeClr val="tx1"/>
              </a:solidFill>
              <a:latin typeface="Roboto Slab" charset="0"/>
              <a:ea typeface="Roboto Slab" charset="0"/>
            </a:endParaRPr>
          </a:p>
          <a:p>
            <a:pPr marL="285750" indent="-285750" algn="just">
              <a:buFont typeface="Arial" panose="020B0604020202020204" pitchFamily="34" charset="0"/>
              <a:buChar char="•"/>
              <a:defRPr b="1">
                <a:solidFill>
                  <a:schemeClr val="tx1"/>
                </a:solidFill>
                <a:latin typeface="Roboto Slab" charset="0"/>
                <a:ea typeface="Roboto Slab" charset="0"/>
              </a:defRPr>
            </a:pPr>
            <a:r>
              <a:rPr dirty="0" err="1"/>
              <a:t>Oznámenia</a:t>
            </a:r>
            <a:r>
              <a:rPr dirty="0"/>
              <a:t> o </a:t>
            </a:r>
            <a:r>
              <a:rPr dirty="0" err="1"/>
              <a:t>projektoch</a:t>
            </a:r>
            <a:r>
              <a:rPr dirty="0"/>
              <a:t> </a:t>
            </a:r>
            <a:r>
              <a:rPr dirty="0" err="1"/>
              <a:t>musia</a:t>
            </a:r>
            <a:r>
              <a:rPr dirty="0"/>
              <a:t> </a:t>
            </a:r>
            <a:r>
              <a:rPr dirty="0" err="1"/>
              <a:t>byť</a:t>
            </a:r>
            <a:r>
              <a:rPr dirty="0"/>
              <a:t> </a:t>
            </a:r>
            <a:r>
              <a:rPr dirty="0" err="1"/>
              <a:t>okrem</a:t>
            </a:r>
            <a:r>
              <a:rPr dirty="0"/>
              <a:t> </a:t>
            </a:r>
            <a:r>
              <a:rPr dirty="0" err="1"/>
              <a:t>tradičnejších</a:t>
            </a:r>
            <a:r>
              <a:rPr dirty="0"/>
              <a:t> </a:t>
            </a:r>
            <a:r>
              <a:rPr dirty="0" err="1"/>
              <a:t>metód</a:t>
            </a:r>
            <a:r>
              <a:rPr dirty="0"/>
              <a:t> </a:t>
            </a:r>
            <a:r>
              <a:rPr dirty="0" err="1"/>
              <a:t>sprístupnené</a:t>
            </a:r>
            <a:r>
              <a:rPr dirty="0"/>
              <a:t> </a:t>
            </a:r>
            <a:r>
              <a:rPr dirty="0" err="1"/>
              <a:t>aj</a:t>
            </a:r>
            <a:r>
              <a:rPr dirty="0"/>
              <a:t> </a:t>
            </a:r>
            <a:r>
              <a:rPr dirty="0" err="1"/>
              <a:t>elektronicky</a:t>
            </a:r>
            <a:r>
              <a:rPr dirty="0"/>
              <a:t>.</a:t>
            </a:r>
            <a:endParaRPr b="1" dirty="0">
              <a:solidFill>
                <a:schemeClr val="tx1"/>
              </a:solidFill>
              <a:latin typeface="Roboto Slab" charset="0"/>
              <a:ea typeface="Roboto Slab" charset="0"/>
            </a:endParaRPr>
          </a:p>
          <a:p>
            <a:pPr marL="285750" indent="-285750" algn="just">
              <a:buFont typeface="Arial" panose="020B0604020202020204" pitchFamily="34" charset="0"/>
              <a:buChar char="•"/>
              <a:defRPr b="1">
                <a:solidFill>
                  <a:schemeClr val="tx1"/>
                </a:solidFill>
                <a:latin typeface="Roboto Slab" charset="0"/>
                <a:ea typeface="Roboto Slab" charset="0"/>
              </a:defRPr>
            </a:pPr>
            <a:r>
              <a:rPr dirty="0" err="1"/>
              <a:t>Správy</a:t>
            </a:r>
            <a:r>
              <a:rPr dirty="0"/>
              <a:t> o </a:t>
            </a:r>
            <a:r>
              <a:rPr dirty="0" err="1"/>
              <a:t>posudzovaní</a:t>
            </a:r>
            <a:r>
              <a:rPr dirty="0"/>
              <a:t> </a:t>
            </a:r>
            <a:r>
              <a:rPr dirty="0" err="1"/>
              <a:t>vplyvov</a:t>
            </a:r>
            <a:r>
              <a:rPr dirty="0"/>
              <a:t> </a:t>
            </a:r>
            <a:r>
              <a:rPr dirty="0" err="1"/>
              <a:t>na</a:t>
            </a:r>
            <a:r>
              <a:rPr dirty="0"/>
              <a:t> </a:t>
            </a:r>
            <a:r>
              <a:rPr dirty="0" err="1"/>
              <a:t>životné</a:t>
            </a:r>
            <a:r>
              <a:rPr dirty="0"/>
              <a:t> </a:t>
            </a:r>
            <a:r>
              <a:rPr dirty="0" err="1"/>
              <a:t>prostredie</a:t>
            </a:r>
            <a:r>
              <a:rPr dirty="0"/>
              <a:t> </a:t>
            </a:r>
            <a:r>
              <a:rPr dirty="0" err="1"/>
              <a:t>musia</a:t>
            </a:r>
            <a:r>
              <a:rPr dirty="0"/>
              <a:t> </a:t>
            </a:r>
            <a:r>
              <a:rPr dirty="0" err="1"/>
              <a:t>byť</a:t>
            </a:r>
            <a:r>
              <a:rPr dirty="0"/>
              <a:t> pre </a:t>
            </a:r>
            <a:r>
              <a:rPr dirty="0" err="1"/>
              <a:t>verejnosť</a:t>
            </a:r>
            <a:r>
              <a:rPr dirty="0"/>
              <a:t> </a:t>
            </a:r>
            <a:r>
              <a:rPr dirty="0" err="1"/>
              <a:t>zrozumiteľnejšie</a:t>
            </a:r>
            <a:r>
              <a:rPr dirty="0"/>
              <a:t>, </a:t>
            </a:r>
            <a:r>
              <a:rPr dirty="0" err="1"/>
              <a:t>najmä</a:t>
            </a:r>
            <a:r>
              <a:rPr dirty="0"/>
              <a:t> </a:t>
            </a:r>
            <a:r>
              <a:rPr dirty="0" err="1"/>
              <a:t>pokiaľ</a:t>
            </a:r>
            <a:r>
              <a:rPr dirty="0"/>
              <a:t> ide o </a:t>
            </a:r>
            <a:r>
              <a:rPr dirty="0" err="1"/>
              <a:t>posúdenie</a:t>
            </a:r>
            <a:r>
              <a:rPr dirty="0"/>
              <a:t> </a:t>
            </a:r>
            <a:r>
              <a:rPr dirty="0" err="1"/>
              <a:t>súčasného</a:t>
            </a:r>
            <a:r>
              <a:rPr dirty="0"/>
              <a:t> </a:t>
            </a:r>
            <a:r>
              <a:rPr dirty="0" err="1"/>
              <a:t>stavu</a:t>
            </a:r>
            <a:r>
              <a:rPr dirty="0"/>
              <a:t> </a:t>
            </a:r>
            <a:r>
              <a:rPr dirty="0" err="1"/>
              <a:t>životného</a:t>
            </a:r>
            <a:r>
              <a:rPr dirty="0"/>
              <a:t> </a:t>
            </a:r>
            <a:r>
              <a:rPr dirty="0" err="1"/>
              <a:t>prostredia</a:t>
            </a:r>
            <a:r>
              <a:rPr dirty="0"/>
              <a:t> a </a:t>
            </a:r>
            <a:r>
              <a:rPr dirty="0" err="1"/>
              <a:t>alternatívy</a:t>
            </a:r>
            <a:r>
              <a:rPr dirty="0"/>
              <a:t> k </a:t>
            </a:r>
            <a:r>
              <a:rPr dirty="0" err="1"/>
              <a:t>danému</a:t>
            </a:r>
            <a:r>
              <a:rPr dirty="0"/>
              <a:t> </a:t>
            </a:r>
            <a:r>
              <a:rPr dirty="0" err="1"/>
              <a:t>projektu</a:t>
            </a:r>
            <a:r>
              <a:rPr dirty="0"/>
              <a:t>.</a:t>
            </a:r>
            <a:endParaRPr b="1" dirty="0">
              <a:solidFill>
                <a:schemeClr val="tx1"/>
              </a:solidFill>
              <a:latin typeface="Roboto Slab" charset="0"/>
              <a:ea typeface="Roboto Slab" charset="0"/>
            </a:endParaRPr>
          </a:p>
          <a:p>
            <a:pPr marL="285750" indent="-285750" algn="just">
              <a:buFont typeface="Arial" panose="020B0604020202020204" pitchFamily="34" charset="0"/>
              <a:buChar char="•"/>
              <a:defRPr b="1">
                <a:solidFill>
                  <a:schemeClr val="tx1"/>
                </a:solidFill>
                <a:latin typeface="Roboto Slab" charset="0"/>
                <a:ea typeface="Roboto Slab" charset="0"/>
              </a:defRPr>
            </a:pPr>
            <a:r>
              <a:rPr dirty="0" err="1"/>
              <a:t>minimálny</a:t>
            </a:r>
            <a:r>
              <a:rPr dirty="0"/>
              <a:t> </a:t>
            </a:r>
            <a:r>
              <a:rPr dirty="0" err="1"/>
              <a:t>čas</a:t>
            </a:r>
            <a:r>
              <a:rPr dirty="0"/>
              <a:t> </a:t>
            </a:r>
            <a:r>
              <a:rPr dirty="0" err="1"/>
              <a:t>na</a:t>
            </a:r>
            <a:r>
              <a:rPr dirty="0"/>
              <a:t> </a:t>
            </a:r>
            <a:r>
              <a:rPr dirty="0" err="1"/>
              <a:t>verejnú</a:t>
            </a:r>
            <a:r>
              <a:rPr dirty="0"/>
              <a:t> </a:t>
            </a:r>
            <a:r>
              <a:rPr dirty="0" err="1"/>
              <a:t>konzultáciu</a:t>
            </a:r>
            <a:r>
              <a:rPr dirty="0"/>
              <a:t> </a:t>
            </a:r>
            <a:r>
              <a:rPr dirty="0" err="1"/>
              <a:t>počas</a:t>
            </a:r>
            <a:r>
              <a:rPr dirty="0"/>
              <a:t> </a:t>
            </a:r>
            <a:r>
              <a:rPr dirty="0" err="1"/>
              <a:t>postupu</a:t>
            </a:r>
            <a:r>
              <a:rPr dirty="0"/>
              <a:t> </a:t>
            </a:r>
            <a:r>
              <a:rPr dirty="0" err="1"/>
              <a:t>posudzovania</a:t>
            </a:r>
            <a:r>
              <a:rPr dirty="0"/>
              <a:t> </a:t>
            </a:r>
            <a:r>
              <a:rPr dirty="0" err="1"/>
              <a:t>vplyvov</a:t>
            </a:r>
            <a:r>
              <a:rPr dirty="0"/>
              <a:t> </a:t>
            </a:r>
            <a:r>
              <a:rPr dirty="0" err="1"/>
              <a:t>na</a:t>
            </a:r>
            <a:r>
              <a:rPr dirty="0"/>
              <a:t> </a:t>
            </a:r>
            <a:r>
              <a:rPr dirty="0" err="1"/>
              <a:t>životné</a:t>
            </a:r>
            <a:r>
              <a:rPr dirty="0"/>
              <a:t> </a:t>
            </a:r>
            <a:r>
              <a:rPr dirty="0" err="1"/>
              <a:t>prostredie</a:t>
            </a:r>
            <a:r>
              <a:rPr dirty="0"/>
              <a:t> je </a:t>
            </a:r>
            <a:r>
              <a:rPr dirty="0" err="1"/>
              <a:t>aspoň</a:t>
            </a:r>
            <a:r>
              <a:rPr dirty="0"/>
              <a:t> 30 </a:t>
            </a:r>
            <a:r>
              <a:rPr dirty="0" err="1"/>
              <a:t>dní</a:t>
            </a:r>
            <a:endParaRPr b="1" dirty="0">
              <a:solidFill>
                <a:schemeClr val="tx1"/>
              </a:solidFill>
              <a:latin typeface="Roboto Slab" charset="0"/>
              <a:ea typeface="Roboto Slab" charset="0"/>
            </a:endParaRPr>
          </a:p>
          <a:p>
            <a:pPr marL="285750" indent="-285750" algn="just">
              <a:buFont typeface="Arial" panose="020B0604020202020204" pitchFamily="34" charset="0"/>
              <a:buChar char="•"/>
            </a:pPr>
            <a:endParaRPr sz="1500" b="1" dirty="0">
              <a:solidFill>
                <a:schemeClr val="tx1"/>
              </a:solidFill>
              <a:latin typeface="Roboto Slab" charset="0"/>
              <a:ea typeface="Roboto Slab" charset="0"/>
            </a:endParaRPr>
          </a:p>
          <a:p>
            <a:pPr algn="just">
              <a:defRPr sz="1500">
                <a:solidFill>
                  <a:schemeClr val="tx1"/>
                </a:solidFill>
                <a:latin typeface="Roboto Slab" charset="0"/>
                <a:ea typeface="Roboto Slab" charset="0"/>
              </a:defRPr>
            </a:pPr>
            <a:r>
              <a:rPr i="1" dirty="0" err="1"/>
              <a:t>Hoci</a:t>
            </a:r>
            <a:r>
              <a:rPr i="1" dirty="0"/>
              <a:t> </a:t>
            </a:r>
            <a:r>
              <a:rPr i="1" dirty="0" err="1"/>
              <a:t>článok</a:t>
            </a:r>
            <a:r>
              <a:rPr i="1" dirty="0"/>
              <a:t> 6 </a:t>
            </a:r>
            <a:r>
              <a:rPr i="1" dirty="0" err="1"/>
              <a:t>ods</a:t>
            </a:r>
            <a:r>
              <a:rPr i="1" dirty="0"/>
              <a:t>. 1 a 2 </a:t>
            </a:r>
            <a:r>
              <a:rPr i="1" dirty="0" err="1"/>
              <a:t>smernice</a:t>
            </a:r>
            <a:r>
              <a:rPr i="1" dirty="0"/>
              <a:t> o PVŽP </a:t>
            </a:r>
            <a:r>
              <a:rPr i="1" dirty="0" err="1"/>
              <a:t>ukladá</a:t>
            </a:r>
            <a:r>
              <a:rPr i="1" dirty="0"/>
              <a:t> </a:t>
            </a:r>
            <a:r>
              <a:rPr i="1" dirty="0" err="1"/>
              <a:t>členským</a:t>
            </a:r>
            <a:r>
              <a:rPr i="1" dirty="0"/>
              <a:t> </a:t>
            </a:r>
            <a:r>
              <a:rPr i="1" dirty="0" err="1"/>
              <a:t>štátom</a:t>
            </a:r>
            <a:r>
              <a:rPr i="1" dirty="0"/>
              <a:t> </a:t>
            </a:r>
            <a:r>
              <a:rPr i="1" dirty="0" err="1"/>
              <a:t>povinnosť</a:t>
            </a:r>
            <a:r>
              <a:rPr i="1" dirty="0"/>
              <a:t> </a:t>
            </a:r>
            <a:r>
              <a:rPr i="1" dirty="0" err="1"/>
              <a:t>uskutočniť</a:t>
            </a:r>
            <a:r>
              <a:rPr i="1" dirty="0"/>
              <a:t> </a:t>
            </a:r>
            <a:r>
              <a:rPr i="1" dirty="0" err="1"/>
              <a:t>konzultačný</a:t>
            </a:r>
            <a:r>
              <a:rPr i="1" dirty="0"/>
              <a:t> </a:t>
            </a:r>
            <a:r>
              <a:rPr i="1" dirty="0" err="1"/>
              <a:t>postup</a:t>
            </a:r>
            <a:r>
              <a:rPr i="1" dirty="0"/>
              <a:t>, v </a:t>
            </a:r>
            <a:r>
              <a:rPr i="1" dirty="0" err="1"/>
              <a:t>rámci</a:t>
            </a:r>
            <a:r>
              <a:rPr i="1" dirty="0"/>
              <a:t> </a:t>
            </a:r>
            <a:r>
              <a:rPr i="1" dirty="0" err="1"/>
              <a:t>ktorého</a:t>
            </a:r>
            <a:r>
              <a:rPr i="1" dirty="0"/>
              <a:t> </a:t>
            </a:r>
            <a:r>
              <a:rPr i="1" dirty="0" err="1"/>
              <a:t>sa</a:t>
            </a:r>
            <a:r>
              <a:rPr i="1" dirty="0"/>
              <a:t> </a:t>
            </a:r>
            <a:r>
              <a:rPr i="1" dirty="0" err="1"/>
              <a:t>orgány</a:t>
            </a:r>
            <a:r>
              <a:rPr i="1" dirty="0"/>
              <a:t>, </a:t>
            </a:r>
            <a:r>
              <a:rPr i="1" dirty="0" err="1"/>
              <a:t>ktorých</a:t>
            </a:r>
            <a:r>
              <a:rPr i="1" dirty="0"/>
              <a:t> </a:t>
            </a:r>
            <a:r>
              <a:rPr i="1" dirty="0" err="1"/>
              <a:t>sa</a:t>
            </a:r>
            <a:r>
              <a:rPr i="1" dirty="0"/>
              <a:t> </a:t>
            </a:r>
            <a:r>
              <a:rPr i="1" dirty="0" err="1"/>
              <a:t>projekt</a:t>
            </a:r>
            <a:r>
              <a:rPr i="1" dirty="0"/>
              <a:t> </a:t>
            </a:r>
            <a:r>
              <a:rPr i="1" dirty="0" err="1"/>
              <a:t>môže</a:t>
            </a:r>
            <a:r>
              <a:rPr i="1" dirty="0"/>
              <a:t> </a:t>
            </a:r>
            <a:r>
              <a:rPr i="1" dirty="0" err="1"/>
              <a:t>týkať</a:t>
            </a:r>
            <a:r>
              <a:rPr i="1" dirty="0"/>
              <a:t>, a </a:t>
            </a:r>
            <a:r>
              <a:rPr i="1" dirty="0" err="1"/>
              <a:t>verejnosť</a:t>
            </a:r>
            <a:r>
              <a:rPr i="1" dirty="0"/>
              <a:t> </a:t>
            </a:r>
            <a:r>
              <a:rPr i="1" dirty="0" err="1"/>
              <a:t>vyzvú</a:t>
            </a:r>
            <a:r>
              <a:rPr i="1" dirty="0"/>
              <a:t>, aby </a:t>
            </a:r>
            <a:r>
              <a:rPr i="1" dirty="0" err="1"/>
              <a:t>vyjadrili</a:t>
            </a:r>
            <a:r>
              <a:rPr i="1" dirty="0"/>
              <a:t> </a:t>
            </a:r>
            <a:r>
              <a:rPr i="1" dirty="0" err="1"/>
              <a:t>svoje</a:t>
            </a:r>
            <a:r>
              <a:rPr i="1" dirty="0"/>
              <a:t> </a:t>
            </a:r>
            <a:r>
              <a:rPr i="1" dirty="0" err="1"/>
              <a:t>stanovisko</a:t>
            </a:r>
            <a:r>
              <a:rPr i="1" dirty="0"/>
              <a:t>, </a:t>
            </a:r>
            <a:r>
              <a:rPr i="1" dirty="0" err="1"/>
              <a:t>nič</a:t>
            </a:r>
            <a:r>
              <a:rPr i="1" dirty="0"/>
              <a:t> to </a:t>
            </a:r>
            <a:r>
              <a:rPr i="1" dirty="0" err="1"/>
              <a:t>nemení</a:t>
            </a:r>
            <a:r>
              <a:rPr i="1" dirty="0"/>
              <a:t> </a:t>
            </a:r>
            <a:r>
              <a:rPr i="1" dirty="0" err="1"/>
              <a:t>na</a:t>
            </a:r>
            <a:r>
              <a:rPr i="1" dirty="0"/>
              <a:t> tom, </a:t>
            </a:r>
            <a:r>
              <a:rPr i="1" dirty="0" err="1"/>
              <a:t>že</a:t>
            </a:r>
            <a:r>
              <a:rPr i="1" dirty="0"/>
              <a:t> </a:t>
            </a:r>
            <a:r>
              <a:rPr i="1" dirty="0" err="1">
                <a:highlight>
                  <a:srgbClr val="FFFF00"/>
                </a:highlight>
              </a:rPr>
              <a:t>takýto</a:t>
            </a:r>
            <a:r>
              <a:rPr i="1" dirty="0">
                <a:highlight>
                  <a:srgbClr val="FFFF00"/>
                </a:highlight>
              </a:rPr>
              <a:t> </a:t>
            </a:r>
            <a:r>
              <a:rPr i="1" dirty="0" err="1">
                <a:highlight>
                  <a:srgbClr val="FFFF00"/>
                </a:highlight>
              </a:rPr>
              <a:t>postup</a:t>
            </a:r>
            <a:r>
              <a:rPr i="1" dirty="0">
                <a:highlight>
                  <a:srgbClr val="FFFF00"/>
                </a:highlight>
              </a:rPr>
              <a:t> </a:t>
            </a:r>
            <a:r>
              <a:rPr i="1" dirty="0" err="1">
                <a:highlight>
                  <a:srgbClr val="FFFF00"/>
                </a:highlight>
              </a:rPr>
              <a:t>sa</a:t>
            </a:r>
            <a:r>
              <a:rPr i="1" dirty="0">
                <a:highlight>
                  <a:srgbClr val="FFFF00"/>
                </a:highlight>
              </a:rPr>
              <a:t> </a:t>
            </a:r>
            <a:r>
              <a:rPr i="1" dirty="0" err="1">
                <a:highlight>
                  <a:srgbClr val="FFFF00"/>
                </a:highlight>
              </a:rPr>
              <a:t>nevyhnutne</a:t>
            </a:r>
            <a:r>
              <a:rPr i="1" dirty="0">
                <a:highlight>
                  <a:srgbClr val="FFFF00"/>
                </a:highlight>
              </a:rPr>
              <a:t> </a:t>
            </a:r>
            <a:r>
              <a:rPr i="1" dirty="0" err="1">
                <a:highlight>
                  <a:srgbClr val="FFFF00"/>
                </a:highlight>
              </a:rPr>
              <a:t>uskutočňuje</a:t>
            </a:r>
            <a:r>
              <a:rPr i="1" dirty="0">
                <a:highlight>
                  <a:srgbClr val="FFFF00"/>
                </a:highlight>
              </a:rPr>
              <a:t> pred </a:t>
            </a:r>
            <a:r>
              <a:rPr i="1" dirty="0" err="1">
                <a:highlight>
                  <a:srgbClr val="FFFF00"/>
                </a:highlight>
              </a:rPr>
              <a:t>udelením</a:t>
            </a:r>
            <a:r>
              <a:rPr i="1" dirty="0">
                <a:highlight>
                  <a:srgbClr val="FFFF00"/>
                </a:highlight>
              </a:rPr>
              <a:t> </a:t>
            </a:r>
            <a:r>
              <a:rPr i="1" dirty="0" err="1">
                <a:highlight>
                  <a:srgbClr val="FFFF00"/>
                </a:highlight>
              </a:rPr>
              <a:t>povolenia</a:t>
            </a:r>
            <a:r>
              <a:rPr i="1" dirty="0">
                <a:highlight>
                  <a:srgbClr val="FFFF00"/>
                </a:highlight>
              </a:rPr>
              <a:t>. </a:t>
            </a:r>
            <a:r>
              <a:rPr i="1" dirty="0" err="1">
                <a:highlight>
                  <a:srgbClr val="FFFF00"/>
                </a:highlight>
              </a:rPr>
              <a:t>Takéto</a:t>
            </a:r>
            <a:r>
              <a:rPr i="1" dirty="0">
                <a:highlight>
                  <a:srgbClr val="FFFF00"/>
                </a:highlight>
              </a:rPr>
              <a:t> </a:t>
            </a:r>
            <a:r>
              <a:rPr i="1" dirty="0" err="1">
                <a:highlight>
                  <a:srgbClr val="FFFF00"/>
                </a:highlight>
              </a:rPr>
              <a:t>stanoviská</a:t>
            </a:r>
            <a:r>
              <a:rPr i="1" dirty="0">
                <a:highlight>
                  <a:srgbClr val="FFFF00"/>
                </a:highlight>
              </a:rPr>
              <a:t> – a </a:t>
            </a:r>
            <a:r>
              <a:rPr i="1" dirty="0" err="1">
                <a:highlight>
                  <a:srgbClr val="FFFF00"/>
                </a:highlight>
              </a:rPr>
              <a:t>ďalšie</a:t>
            </a:r>
            <a:r>
              <a:rPr i="1" dirty="0">
                <a:highlight>
                  <a:srgbClr val="FFFF00"/>
                </a:highlight>
              </a:rPr>
              <a:t> </a:t>
            </a:r>
            <a:r>
              <a:rPr i="1" dirty="0" err="1">
                <a:highlight>
                  <a:srgbClr val="FFFF00"/>
                </a:highlight>
              </a:rPr>
              <a:t>stanoviská</a:t>
            </a:r>
            <a:r>
              <a:rPr i="1" dirty="0">
                <a:highlight>
                  <a:srgbClr val="FFFF00"/>
                </a:highlight>
              </a:rPr>
              <a:t>, </a:t>
            </a:r>
            <a:r>
              <a:rPr i="1" dirty="0" err="1">
                <a:highlight>
                  <a:srgbClr val="FFFF00"/>
                </a:highlight>
              </a:rPr>
              <a:t>ktoré</a:t>
            </a:r>
            <a:r>
              <a:rPr i="1" dirty="0">
                <a:highlight>
                  <a:srgbClr val="FFFF00"/>
                </a:highlight>
              </a:rPr>
              <a:t> </a:t>
            </a:r>
            <a:r>
              <a:rPr i="1" dirty="0" err="1">
                <a:highlight>
                  <a:srgbClr val="FFFF00"/>
                </a:highlight>
              </a:rPr>
              <a:t>môžu</a:t>
            </a:r>
            <a:r>
              <a:rPr i="1" dirty="0">
                <a:highlight>
                  <a:srgbClr val="FFFF00"/>
                </a:highlight>
              </a:rPr>
              <a:t> </a:t>
            </a:r>
            <a:r>
              <a:rPr i="1" dirty="0" err="1">
                <a:highlight>
                  <a:srgbClr val="FFFF00"/>
                </a:highlight>
              </a:rPr>
              <a:t>členské</a:t>
            </a:r>
            <a:r>
              <a:rPr i="1" dirty="0">
                <a:highlight>
                  <a:srgbClr val="FFFF00"/>
                </a:highlight>
              </a:rPr>
              <a:t> </a:t>
            </a:r>
            <a:r>
              <a:rPr i="1" dirty="0" err="1">
                <a:highlight>
                  <a:srgbClr val="FFFF00"/>
                </a:highlight>
              </a:rPr>
              <a:t>štáty</a:t>
            </a:r>
            <a:r>
              <a:rPr i="1" dirty="0">
                <a:highlight>
                  <a:srgbClr val="FFFF00"/>
                </a:highlight>
              </a:rPr>
              <a:t> </a:t>
            </a:r>
            <a:r>
              <a:rPr i="1" dirty="0" err="1">
                <a:highlight>
                  <a:srgbClr val="FFFF00"/>
                </a:highlight>
              </a:rPr>
              <a:t>stanoviť</a:t>
            </a:r>
            <a:r>
              <a:rPr i="1" dirty="0">
                <a:highlight>
                  <a:srgbClr val="FFFF00"/>
                </a:highlight>
              </a:rPr>
              <a:t> – </a:t>
            </a:r>
            <a:r>
              <a:rPr i="1" dirty="0" err="1">
                <a:highlight>
                  <a:srgbClr val="FFFF00"/>
                </a:highlight>
              </a:rPr>
              <a:t>sú</a:t>
            </a:r>
            <a:r>
              <a:rPr i="1" dirty="0">
                <a:highlight>
                  <a:srgbClr val="FFFF00"/>
                </a:highlight>
              </a:rPr>
              <a:t> </a:t>
            </a:r>
            <a:r>
              <a:rPr i="1" dirty="0" err="1">
                <a:highlight>
                  <a:srgbClr val="FFFF00"/>
                </a:highlight>
              </a:rPr>
              <a:t>súčasťou</a:t>
            </a:r>
            <a:r>
              <a:rPr i="1" dirty="0">
                <a:highlight>
                  <a:srgbClr val="FFFF00"/>
                </a:highlight>
              </a:rPr>
              <a:t> </a:t>
            </a:r>
            <a:r>
              <a:rPr i="1" dirty="0" err="1">
                <a:highlight>
                  <a:srgbClr val="FFFF00"/>
                </a:highlight>
              </a:rPr>
              <a:t>povoľovacieho</a:t>
            </a:r>
            <a:r>
              <a:rPr i="1" dirty="0">
                <a:highlight>
                  <a:srgbClr val="FFFF00"/>
                </a:highlight>
              </a:rPr>
              <a:t> </a:t>
            </a:r>
            <a:r>
              <a:rPr i="1" dirty="0" err="1">
                <a:highlight>
                  <a:srgbClr val="FFFF00"/>
                </a:highlight>
              </a:rPr>
              <a:t>konania</a:t>
            </a:r>
            <a:r>
              <a:rPr i="1" dirty="0">
                <a:highlight>
                  <a:srgbClr val="FFFF00"/>
                </a:highlight>
              </a:rPr>
              <a:t> a ich </a:t>
            </a:r>
            <a:r>
              <a:rPr i="1" dirty="0" err="1">
                <a:highlight>
                  <a:srgbClr val="FFFF00"/>
                </a:highlight>
              </a:rPr>
              <a:t>cieľom</a:t>
            </a:r>
            <a:r>
              <a:rPr i="1" dirty="0">
                <a:highlight>
                  <a:srgbClr val="FFFF00"/>
                </a:highlight>
              </a:rPr>
              <a:t> je </a:t>
            </a:r>
            <a:r>
              <a:rPr i="1" dirty="0" err="1">
                <a:highlight>
                  <a:srgbClr val="FFFF00"/>
                </a:highlight>
              </a:rPr>
              <a:t>pomôcť</a:t>
            </a:r>
            <a:r>
              <a:rPr i="1" dirty="0">
                <a:highlight>
                  <a:srgbClr val="FFFF00"/>
                </a:highlight>
              </a:rPr>
              <a:t> </a:t>
            </a:r>
            <a:r>
              <a:rPr i="1" dirty="0" err="1">
                <a:highlight>
                  <a:srgbClr val="FFFF00"/>
                </a:highlight>
              </a:rPr>
              <a:t>príslušnému</a:t>
            </a:r>
            <a:r>
              <a:rPr i="1" dirty="0">
                <a:highlight>
                  <a:srgbClr val="FFFF00"/>
                </a:highlight>
              </a:rPr>
              <a:t> </a:t>
            </a:r>
            <a:r>
              <a:rPr i="1" dirty="0" err="1">
                <a:highlight>
                  <a:srgbClr val="FFFF00"/>
                </a:highlight>
              </a:rPr>
              <a:t>orgánu</a:t>
            </a:r>
            <a:r>
              <a:rPr i="1" dirty="0">
                <a:highlight>
                  <a:srgbClr val="FFFF00"/>
                </a:highlight>
              </a:rPr>
              <a:t> </a:t>
            </a:r>
            <a:r>
              <a:rPr i="1" dirty="0" err="1">
                <a:highlight>
                  <a:srgbClr val="FFFF00"/>
                </a:highlight>
              </a:rPr>
              <a:t>pri</a:t>
            </a:r>
            <a:r>
              <a:rPr i="1" dirty="0">
                <a:highlight>
                  <a:srgbClr val="FFFF00"/>
                </a:highlight>
              </a:rPr>
              <a:t> </a:t>
            </a:r>
            <a:r>
              <a:rPr i="1" dirty="0" err="1">
                <a:highlight>
                  <a:srgbClr val="FFFF00"/>
                </a:highlight>
              </a:rPr>
              <a:t>rozhodovaní</a:t>
            </a:r>
            <a:r>
              <a:rPr i="1" dirty="0">
                <a:highlight>
                  <a:srgbClr val="FFFF00"/>
                </a:highlight>
              </a:rPr>
              <a:t> o </a:t>
            </a:r>
            <a:r>
              <a:rPr i="1" dirty="0" err="1">
                <a:highlight>
                  <a:srgbClr val="FFFF00"/>
                </a:highlight>
              </a:rPr>
              <a:t>udelení</a:t>
            </a:r>
            <a:r>
              <a:rPr i="1" dirty="0">
                <a:highlight>
                  <a:srgbClr val="FFFF00"/>
                </a:highlight>
              </a:rPr>
              <a:t> </a:t>
            </a:r>
            <a:r>
              <a:rPr i="1" dirty="0" err="1">
                <a:highlight>
                  <a:srgbClr val="FFFF00"/>
                </a:highlight>
              </a:rPr>
              <a:t>alebo</a:t>
            </a:r>
            <a:r>
              <a:rPr i="1" dirty="0">
                <a:highlight>
                  <a:srgbClr val="FFFF00"/>
                </a:highlight>
              </a:rPr>
              <a:t> </a:t>
            </a:r>
            <a:r>
              <a:rPr i="1" dirty="0" err="1">
                <a:highlight>
                  <a:srgbClr val="FFFF00"/>
                </a:highlight>
              </a:rPr>
              <a:t>zamietnutí</a:t>
            </a:r>
            <a:r>
              <a:rPr i="1" dirty="0">
                <a:highlight>
                  <a:srgbClr val="FFFF00"/>
                </a:highlight>
              </a:rPr>
              <a:t> </a:t>
            </a:r>
            <a:r>
              <a:rPr i="1" dirty="0" err="1">
                <a:highlight>
                  <a:srgbClr val="FFFF00"/>
                </a:highlight>
              </a:rPr>
              <a:t>povolenia</a:t>
            </a:r>
            <a:r>
              <a:rPr i="1" dirty="0">
                <a:highlight>
                  <a:srgbClr val="FFFF00"/>
                </a:highlight>
              </a:rPr>
              <a:t>. </a:t>
            </a:r>
            <a:r>
              <a:rPr i="1" dirty="0" err="1">
                <a:highlight>
                  <a:srgbClr val="FFFF00"/>
                </a:highlight>
              </a:rPr>
              <a:t>Majú</a:t>
            </a:r>
            <a:r>
              <a:rPr i="1" dirty="0">
                <a:highlight>
                  <a:srgbClr val="FFFF00"/>
                </a:highlight>
              </a:rPr>
              <a:t> </a:t>
            </a:r>
            <a:r>
              <a:rPr i="1" dirty="0" err="1">
                <a:highlight>
                  <a:srgbClr val="FFFF00"/>
                </a:highlight>
              </a:rPr>
              <a:t>teda</a:t>
            </a:r>
            <a:r>
              <a:rPr i="1" dirty="0">
                <a:highlight>
                  <a:srgbClr val="FFFF00"/>
                </a:highlight>
              </a:rPr>
              <a:t> </a:t>
            </a:r>
            <a:r>
              <a:rPr i="1" dirty="0" err="1">
                <a:highlight>
                  <a:srgbClr val="FFFF00"/>
                </a:highlight>
              </a:rPr>
              <a:t>prípravnú</a:t>
            </a:r>
            <a:r>
              <a:rPr i="1" dirty="0">
                <a:highlight>
                  <a:srgbClr val="FFFF00"/>
                </a:highlight>
              </a:rPr>
              <a:t> </a:t>
            </a:r>
            <a:r>
              <a:rPr i="1" dirty="0" err="1">
                <a:highlight>
                  <a:srgbClr val="FFFF00"/>
                </a:highlight>
              </a:rPr>
              <a:t>povahu</a:t>
            </a:r>
            <a:r>
              <a:rPr i="1" dirty="0">
                <a:highlight>
                  <a:srgbClr val="FFFF00"/>
                </a:highlight>
              </a:rPr>
              <a:t> a </a:t>
            </a:r>
            <a:r>
              <a:rPr i="1" dirty="0" err="1">
                <a:highlight>
                  <a:srgbClr val="FFFF00"/>
                </a:highlight>
              </a:rPr>
              <a:t>vo</a:t>
            </a:r>
            <a:r>
              <a:rPr i="1" dirty="0">
                <a:highlight>
                  <a:srgbClr val="FFFF00"/>
                </a:highlight>
              </a:rPr>
              <a:t> </a:t>
            </a:r>
            <a:r>
              <a:rPr i="1" dirty="0" err="1">
                <a:highlight>
                  <a:srgbClr val="FFFF00"/>
                </a:highlight>
              </a:rPr>
              <a:t>všeobecnosti</a:t>
            </a:r>
            <a:r>
              <a:rPr i="1" dirty="0">
                <a:highlight>
                  <a:srgbClr val="FFFF00"/>
                </a:highlight>
              </a:rPr>
              <a:t> </a:t>
            </a:r>
            <a:r>
              <a:rPr i="1" dirty="0" err="1">
                <a:highlight>
                  <a:srgbClr val="FFFF00"/>
                </a:highlight>
              </a:rPr>
              <a:t>nie</a:t>
            </a:r>
            <a:r>
              <a:rPr i="1" dirty="0">
                <a:highlight>
                  <a:srgbClr val="FFFF00"/>
                </a:highlight>
              </a:rPr>
              <a:t> </a:t>
            </a:r>
            <a:r>
              <a:rPr i="1" dirty="0" err="1">
                <a:highlight>
                  <a:srgbClr val="FFFF00"/>
                </a:highlight>
              </a:rPr>
              <a:t>sú</a:t>
            </a:r>
            <a:r>
              <a:rPr i="1" dirty="0">
                <a:highlight>
                  <a:srgbClr val="FFFF00"/>
                </a:highlight>
              </a:rPr>
              <a:t> </a:t>
            </a:r>
            <a:r>
              <a:rPr i="1" dirty="0" err="1">
                <a:highlight>
                  <a:srgbClr val="FFFF00"/>
                </a:highlight>
              </a:rPr>
              <a:t>predmetom</a:t>
            </a:r>
            <a:r>
              <a:rPr i="1" dirty="0">
                <a:highlight>
                  <a:srgbClr val="FFFF00"/>
                </a:highlight>
              </a:rPr>
              <a:t> </a:t>
            </a:r>
            <a:r>
              <a:rPr i="1" dirty="0" err="1">
                <a:highlight>
                  <a:srgbClr val="FFFF00"/>
                </a:highlight>
              </a:rPr>
              <a:t>odvolania</a:t>
            </a:r>
            <a:r>
              <a:rPr i="1" dirty="0">
                <a:highlight>
                  <a:srgbClr val="FFFF00"/>
                </a:highlight>
              </a:rPr>
              <a:t>.</a:t>
            </a:r>
            <a:r>
              <a:rPr i="1" dirty="0"/>
              <a:t> </a:t>
            </a:r>
            <a:r>
              <a:rPr lang="cs-CZ" i="1" dirty="0"/>
              <a:t>   </a:t>
            </a:r>
          </a:p>
          <a:p>
            <a:pPr algn="just">
              <a:defRPr sz="1500">
                <a:solidFill>
                  <a:schemeClr val="tx1"/>
                </a:solidFill>
                <a:latin typeface="Roboto Slab" charset="0"/>
                <a:ea typeface="Roboto Slab" charset="0"/>
              </a:defRPr>
            </a:pPr>
            <a:r>
              <a:rPr lang="cs-CZ" b="1" i="1" dirty="0"/>
              <a:t>                            </a:t>
            </a:r>
            <a:r>
              <a:rPr b="1" dirty="0"/>
              <a:t>(</a:t>
            </a:r>
            <a:r>
              <a:rPr b="1" dirty="0" err="1"/>
              <a:t>Komisia</a:t>
            </a:r>
            <a:r>
              <a:rPr b="1" dirty="0"/>
              <a:t>/</a:t>
            </a:r>
            <a:r>
              <a:rPr b="1" dirty="0" err="1"/>
              <a:t>Španielsko</a:t>
            </a:r>
            <a:r>
              <a:rPr b="1" dirty="0"/>
              <a:t>, C-332/04, bod 54</a:t>
            </a:r>
            <a:r>
              <a:rPr lang="cs-CZ" b="1" dirty="0"/>
              <a:t>)</a:t>
            </a:r>
            <a:endParaRPr b="1" dirty="0"/>
          </a:p>
          <a:p>
            <a:endParaRPr sz="1400" b="1" dirty="0">
              <a:latin typeface="Roboto Slab" charset="0"/>
              <a:ea typeface="Roboto Slab" charset="0"/>
            </a:endParaRPr>
          </a:p>
          <a:p>
            <a:pPr algn="just"/>
            <a:endParaRPr sz="1500" b="1" dirty="0">
              <a:solidFill>
                <a:schemeClr val="tx1"/>
              </a:solidFill>
              <a:highlight>
                <a:srgbClr val="00FFFF"/>
              </a:highlight>
              <a:latin typeface="Roboto Slab" charset="0"/>
              <a:ea typeface="Roboto Slab" charset="0"/>
            </a:endParaRPr>
          </a:p>
          <a:p>
            <a:pPr algn="just"/>
            <a:endParaRPr sz="1500" b="1" dirty="0">
              <a:solidFill>
                <a:schemeClr val="tx1"/>
              </a:solidFill>
              <a:highlight>
                <a:srgbClr val="00FFFF"/>
              </a:highlight>
              <a:latin typeface="Roboto Slab" charset="0"/>
              <a:ea typeface="Roboto Slab" charset="0"/>
            </a:endParaRPr>
          </a:p>
        </p:txBody>
      </p:sp>
    </p:spTree>
    <p:extLst>
      <p:ext uri="{BB962C8B-B14F-4D97-AF65-F5344CB8AC3E}">
        <p14:creationId xmlns:p14="http://schemas.microsoft.com/office/powerpoint/2010/main" val="1601889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fade">
                                      <p:cBhvr>
                                        <p:cTn id="12" dur="500"/>
                                        <p:tgtEl>
                                          <p:spTgt spid="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fade">
                                      <p:cBhvr>
                                        <p:cTn id="17" dur="500"/>
                                        <p:tgtEl>
                                          <p:spTgt spid="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fade">
                                      <p:cBhvr>
                                        <p:cTn id="22" dur="500"/>
                                        <p:tgtEl>
                                          <p:spTgt spid="2">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xEl>
                                              <p:pRg st="7" end="7"/>
                                            </p:txEl>
                                          </p:spTgt>
                                        </p:tgtEl>
                                        <p:attrNameLst>
                                          <p:attrName>style.visibility</p:attrName>
                                        </p:attrNameLst>
                                      </p:cBhvr>
                                      <p:to>
                                        <p:strVal val="visible"/>
                                      </p:to>
                                    </p:set>
                                    <p:animEffect transition="in" filter="fade">
                                      <p:cBhvr>
                                        <p:cTn id="27" dur="500"/>
                                        <p:tgtEl>
                                          <p:spTgt spid="2">
                                            <p:txEl>
                                              <p:pRg st="7" end="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
                                            <p:txEl>
                                              <p:pRg st="8" end="8"/>
                                            </p:txEl>
                                          </p:spTgt>
                                        </p:tgtEl>
                                        <p:attrNameLst>
                                          <p:attrName>style.visibility</p:attrName>
                                        </p:attrNameLst>
                                      </p:cBhvr>
                                      <p:to>
                                        <p:strVal val="visible"/>
                                      </p:to>
                                    </p:set>
                                    <p:animEffect transition="in" filter="fade">
                                      <p:cBhvr>
                                        <p:cTn id="32"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385C3E-B446-AA71-213A-2BEE428CF993}"/>
            </a:ext>
          </a:extLst>
        </p:cNvPr>
        <p:cNvGrpSpPr/>
        <p:nvPr/>
      </p:nvGrpSpPr>
      <p:grpSpPr>
        <a:xfrm>
          <a:off x="0" y="0"/>
          <a:ext cx="0" cy="0"/>
          <a:chOff x="0" y="0"/>
          <a:chExt cx="0" cy="0"/>
        </a:xfrm>
      </p:grpSpPr>
      <p:sp>
        <p:nvSpPr>
          <p:cNvPr id="2" name="Shape 119">
            <a:extLst>
              <a:ext uri="{FF2B5EF4-FFF2-40B4-BE49-F238E27FC236}">
                <a16:creationId xmlns:a16="http://schemas.microsoft.com/office/drawing/2014/main" id="{3D26C761-871D-1F21-3BA8-178B8011C5C9}"/>
              </a:ext>
            </a:extLst>
          </p:cNvPr>
          <p:cNvSpPr txBox="1"/>
          <p:nvPr/>
        </p:nvSpPr>
        <p:spPr>
          <a:xfrm>
            <a:off x="565295" y="101550"/>
            <a:ext cx="8239062" cy="1224624"/>
          </a:xfrm>
          <a:prstGeom prst="rect">
            <a:avLst/>
          </a:prstGeom>
          <a:noFill/>
          <a:ln>
            <a:noFill/>
          </a:ln>
        </p:spPr>
        <p:txBody>
          <a:bodyPr lIns="91425" tIns="91425" rIns="91425" bIns="91425" anchor="t" anchorCtr="0">
            <a:noAutofit/>
          </a:bodyPr>
          <a:lstStyle/>
          <a:p>
            <a:pPr>
              <a:defRPr sz="1600" b="1">
                <a:solidFill>
                  <a:schemeClr val="accent6"/>
                </a:solidFill>
                <a:latin typeface="Roboto Slab" charset="0"/>
                <a:ea typeface="Roboto Slab" charset="0"/>
              </a:defRPr>
            </a:pPr>
            <a:r>
              <a:t>VEREJNÁ KONZULTÁCIA, STANOVISKÁ VEREJNÝCH ORGÁNOV</a:t>
            </a:r>
          </a:p>
          <a:p>
            <a:pPr>
              <a:defRPr sz="1600">
                <a:latin typeface="Roboto Slab" charset="0"/>
                <a:ea typeface="Roboto Slab" charset="0"/>
              </a:defRPr>
            </a:pPr>
            <a:r>
              <a:rPr b="1">
                <a:solidFill>
                  <a:schemeClr val="accent1"/>
                </a:solidFill>
              </a:rPr>
              <a:t>(rozsudok Flausch a i.,</a:t>
            </a:r>
            <a:r>
              <a:t> C-280/18, body 26, 31 – 32, 42 a 44)</a:t>
            </a:r>
            <a:endParaRPr sz="1600">
              <a:latin typeface="Roboto Slab" charset="0"/>
              <a:ea typeface="Roboto Slab" charset="0"/>
            </a:endParaRPr>
          </a:p>
          <a:p>
            <a:pPr algn="just"/>
            <a:endParaRPr sz="800">
              <a:latin typeface="Roboto Slab" charset="0"/>
              <a:ea typeface="Roboto Slab" charset="0"/>
            </a:endParaRPr>
          </a:p>
          <a:p>
            <a:pPr algn="just">
              <a:defRPr sz="1400">
                <a:latin typeface="Roboto Slab" charset="0"/>
                <a:ea typeface="Roboto Slab" charset="0"/>
              </a:defRPr>
            </a:pPr>
            <a:r>
              <a:t>...akákoľvek komunikácia v tejto veci nie je sama osebe dostatočná. </a:t>
            </a:r>
            <a:r>
              <a:rPr>
                <a:highlight>
                  <a:srgbClr val="FFFF00"/>
                </a:highlight>
              </a:rPr>
              <a:t>Príslušné orgány musia zabezpečiť, aby sa použité informačné kanály mohli odôvodnene považovať za vhodné pre:</a:t>
            </a:r>
          </a:p>
          <a:p>
            <a:pPr algn="just">
              <a:defRPr sz="1400">
                <a:highlight>
                  <a:srgbClr val="FFFF00"/>
                </a:highlight>
                <a:latin typeface="Roboto Slab" charset="0"/>
                <a:ea typeface="Roboto Slab" charset="0"/>
              </a:defRPr>
            </a:pPr>
            <a:r>
              <a:t>oslovenie dotknutej verejnosti s cieľom poskytnúť jej primeranú možnosť byť informovaná o navrhovaných činnostiach, rozhodovacom procese a možnostiach zúčastniť sa na začiatku postupu.</a:t>
            </a:r>
          </a:p>
          <a:p>
            <a:pPr algn="just">
              <a:defRPr sz="1400">
                <a:latin typeface="Roboto Slab" charset="0"/>
                <a:ea typeface="Roboto Slab" charset="0"/>
              </a:defRPr>
            </a:pPr>
            <a:r>
              <a:t>[...]</a:t>
            </a:r>
          </a:p>
          <a:p>
            <a:pPr algn="just">
              <a:defRPr sz="1400">
                <a:latin typeface="Roboto Slab" charset="0"/>
                <a:ea typeface="Roboto Slab" charset="0"/>
              </a:defRPr>
            </a:pPr>
            <a:r>
              <a:t>Treba pripomenúť, že podľa článku 6 ods. 5 smernice o PVŽP podrobnosti konzultácií s dotknutou verejnosťou určujú členské štáty, pričom toto ustanovenie uvádza len ako príklad konzultácie „prostredníctvom písomných podaní alebo prostredníctvom verejnej ankety“.</a:t>
            </a:r>
          </a:p>
          <a:p>
            <a:pPr algn="just">
              <a:defRPr sz="1400">
                <a:latin typeface="Roboto Slab" charset="0"/>
                <a:ea typeface="Roboto Slab" charset="0"/>
              </a:defRPr>
            </a:pPr>
            <a:r>
              <a:t>[...]</a:t>
            </a:r>
          </a:p>
          <a:p>
            <a:pPr algn="just">
              <a:defRPr sz="1400">
                <a:latin typeface="Roboto Slab" charset="0"/>
                <a:ea typeface="Roboto Slab" charset="0"/>
              </a:defRPr>
            </a:pPr>
            <a:r>
              <a:t>Na prvú otázku preto treba odpovedať tak, že článok 6 smernice o PVŽP sa má vykladať v tom zmysle, že bráni tomu, aby členský štát vykonal postupy účasti verejnosti na rozhodovacom procese, ktoré sa týkajú projektu, na úrovni sídla príslušného regionálneho správneho orgánu, a nie na úrovni obecnej jednotky, do ktorej patrí lokalita projektu, ak zavedené osobitné opatrenia nezabezpečujú skutočné dodržiavanie práv dotknutej verejnosti, čo prináleží</a:t>
            </a:r>
          </a:p>
          <a:p>
            <a:pPr algn="just">
              <a:defRPr sz="1400">
                <a:latin typeface="Roboto Slab" charset="0"/>
                <a:ea typeface="Roboto Slab" charset="0"/>
              </a:defRPr>
            </a:pPr>
            <a:r>
              <a:t>Je potrebné zriadiť vnútroštátny súd.</a:t>
            </a:r>
          </a:p>
          <a:p>
            <a:pPr algn="just"/>
            <a:endParaRPr sz="1500" b="1">
              <a:solidFill>
                <a:schemeClr val="tx1"/>
              </a:solidFill>
              <a:highlight>
                <a:srgbClr val="00FFFF"/>
              </a:highlight>
              <a:latin typeface="Roboto Slab" charset="0"/>
              <a:ea typeface="Roboto Slab" charset="0"/>
            </a:endParaRPr>
          </a:p>
          <a:p>
            <a:pPr algn="just"/>
            <a:endParaRPr sz="1500" b="1">
              <a:solidFill>
                <a:schemeClr val="tx1"/>
              </a:solidFill>
              <a:highlight>
                <a:srgbClr val="00FFFF"/>
              </a:highlight>
              <a:latin typeface="Roboto Slab" charset="0"/>
              <a:ea typeface="Roboto Slab" charset="0"/>
            </a:endParaRPr>
          </a:p>
        </p:txBody>
      </p:sp>
    </p:spTree>
    <p:extLst>
      <p:ext uri="{BB962C8B-B14F-4D97-AF65-F5344CB8AC3E}">
        <p14:creationId xmlns:p14="http://schemas.microsoft.com/office/powerpoint/2010/main" val="3287974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fade">
                                      <p:cBhvr>
                                        <p:cTn id="12" dur="500"/>
                                        <p:tgtEl>
                                          <p:spTgt spid="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fade">
                                      <p:cBhvr>
                                        <p:cTn id="17" dur="500"/>
                                        <p:tgtEl>
                                          <p:spTgt spid="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fade">
                                      <p:cBhvr>
                                        <p:cTn id="22" dur="500"/>
                                        <p:tgtEl>
                                          <p:spTgt spid="2">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animEffect transition="in" filter="fade">
                                      <p:cBhvr>
                                        <p:cTn id="27" dur="500"/>
                                        <p:tgtEl>
                                          <p:spTgt spid="2">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
                                            <p:txEl>
                                              <p:pRg st="7" end="7"/>
                                            </p:txEl>
                                          </p:spTgt>
                                        </p:tgtEl>
                                        <p:attrNameLst>
                                          <p:attrName>style.visibility</p:attrName>
                                        </p:attrNameLst>
                                      </p:cBhvr>
                                      <p:to>
                                        <p:strVal val="visible"/>
                                      </p:to>
                                    </p:set>
                                    <p:animEffect transition="in" filter="fade">
                                      <p:cBhvr>
                                        <p:cTn id="32" dur="500"/>
                                        <p:tgtEl>
                                          <p:spTgt spid="2">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
                                            <p:txEl>
                                              <p:pRg st="8" end="8"/>
                                            </p:txEl>
                                          </p:spTgt>
                                        </p:tgtEl>
                                        <p:attrNameLst>
                                          <p:attrName>style.visibility</p:attrName>
                                        </p:attrNameLst>
                                      </p:cBhvr>
                                      <p:to>
                                        <p:strVal val="visible"/>
                                      </p:to>
                                    </p:set>
                                    <p:animEffect transition="in" filter="fade">
                                      <p:cBhvr>
                                        <p:cTn id="37" dur="500"/>
                                        <p:tgtEl>
                                          <p:spTgt spid="2">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
                                            <p:txEl>
                                              <p:pRg st="9" end="9"/>
                                            </p:txEl>
                                          </p:spTgt>
                                        </p:tgtEl>
                                        <p:attrNameLst>
                                          <p:attrName>style.visibility</p:attrName>
                                        </p:attrNameLst>
                                      </p:cBhvr>
                                      <p:to>
                                        <p:strVal val="visible"/>
                                      </p:to>
                                    </p:set>
                                    <p:animEffect transition="in" filter="fade">
                                      <p:cBhvr>
                                        <p:cTn id="42"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4CB592-797A-C60B-371F-088D80ABC078}"/>
            </a:ext>
          </a:extLst>
        </p:cNvPr>
        <p:cNvGrpSpPr/>
        <p:nvPr/>
      </p:nvGrpSpPr>
      <p:grpSpPr>
        <a:xfrm>
          <a:off x="0" y="0"/>
          <a:ext cx="0" cy="0"/>
          <a:chOff x="0" y="0"/>
          <a:chExt cx="0" cy="0"/>
        </a:xfrm>
      </p:grpSpPr>
      <p:sp>
        <p:nvSpPr>
          <p:cNvPr id="2" name="Shape 119">
            <a:extLst>
              <a:ext uri="{FF2B5EF4-FFF2-40B4-BE49-F238E27FC236}">
                <a16:creationId xmlns:a16="http://schemas.microsoft.com/office/drawing/2014/main" id="{A8A17573-64E5-73B9-2D6C-6560A35922FA}"/>
              </a:ext>
            </a:extLst>
          </p:cNvPr>
          <p:cNvSpPr txBox="1"/>
          <p:nvPr/>
        </p:nvSpPr>
        <p:spPr>
          <a:xfrm>
            <a:off x="591672" y="242227"/>
            <a:ext cx="8239062" cy="1224624"/>
          </a:xfrm>
          <a:prstGeom prst="rect">
            <a:avLst/>
          </a:prstGeom>
          <a:noFill/>
          <a:ln>
            <a:noFill/>
          </a:ln>
        </p:spPr>
        <p:txBody>
          <a:bodyPr lIns="91425" tIns="91425" rIns="91425" bIns="91425" anchor="t" anchorCtr="0">
            <a:noAutofit/>
          </a:bodyPr>
          <a:lstStyle/>
          <a:p>
            <a:pPr>
              <a:defRPr sz="1600" b="1">
                <a:solidFill>
                  <a:schemeClr val="accent4"/>
                </a:solidFill>
                <a:latin typeface="Roboto Slab" charset="0"/>
                <a:ea typeface="Roboto Slab" charset="0"/>
              </a:defRPr>
            </a:pPr>
            <a:r>
              <a:rPr lang="cs-CZ" dirty="0"/>
              <a:t>POVOLENIE</a:t>
            </a:r>
            <a:endParaRPr dirty="0"/>
          </a:p>
          <a:p>
            <a:endParaRPr sz="1600" b="1" dirty="0">
              <a:solidFill>
                <a:schemeClr val="accent6"/>
              </a:solidFill>
              <a:latin typeface="Roboto Slab" charset="0"/>
              <a:ea typeface="Roboto Slab" charset="0"/>
            </a:endParaRPr>
          </a:p>
          <a:p>
            <a:pPr algn="just"/>
            <a:endParaRPr sz="1500" b="1" dirty="0">
              <a:solidFill>
                <a:schemeClr val="tx1"/>
              </a:solidFill>
              <a:highlight>
                <a:srgbClr val="00FFFF"/>
              </a:highlight>
              <a:latin typeface="Roboto Slab" charset="0"/>
              <a:ea typeface="Roboto Slab" charset="0"/>
            </a:endParaRPr>
          </a:p>
          <a:p>
            <a:pPr algn="just"/>
            <a:endParaRPr sz="1500" b="1" dirty="0">
              <a:solidFill>
                <a:schemeClr val="tx1"/>
              </a:solidFill>
              <a:highlight>
                <a:srgbClr val="00FFFF"/>
              </a:highlight>
              <a:latin typeface="Roboto Slab" charset="0"/>
              <a:ea typeface="Roboto Slab" charset="0"/>
            </a:endParaRPr>
          </a:p>
        </p:txBody>
      </p:sp>
      <p:pic>
        <p:nvPicPr>
          <p:cNvPr id="6" name="Picture 5">
            <a:extLst>
              <a:ext uri="{FF2B5EF4-FFF2-40B4-BE49-F238E27FC236}">
                <a16:creationId xmlns:a16="http://schemas.microsoft.com/office/drawing/2014/main" id="{8D6EA0C2-6FEB-77F2-80EB-72FA199637FE}"/>
              </a:ext>
            </a:extLst>
          </p:cNvPr>
          <p:cNvPicPr>
            <a:picLocks noChangeAspect="1"/>
          </p:cNvPicPr>
          <p:nvPr/>
        </p:nvPicPr>
        <p:blipFill>
          <a:blip r:embed="rId3"/>
          <a:stretch>
            <a:fillRect/>
          </a:stretch>
        </p:blipFill>
        <p:spPr>
          <a:xfrm>
            <a:off x="0" y="758006"/>
            <a:ext cx="9144000" cy="596348"/>
          </a:xfrm>
          <a:prstGeom prst="rect">
            <a:avLst/>
          </a:prstGeom>
        </p:spPr>
      </p:pic>
      <p:pic>
        <p:nvPicPr>
          <p:cNvPr id="9" name="Picture 8">
            <a:extLst>
              <a:ext uri="{FF2B5EF4-FFF2-40B4-BE49-F238E27FC236}">
                <a16:creationId xmlns:a16="http://schemas.microsoft.com/office/drawing/2014/main" id="{286B6FC2-ECD8-6691-56F7-E38F3764EDA7}"/>
              </a:ext>
            </a:extLst>
          </p:cNvPr>
          <p:cNvPicPr>
            <a:picLocks noChangeAspect="1"/>
          </p:cNvPicPr>
          <p:nvPr/>
        </p:nvPicPr>
        <p:blipFill>
          <a:blip r:embed="rId4"/>
          <a:stretch>
            <a:fillRect/>
          </a:stretch>
        </p:blipFill>
        <p:spPr>
          <a:xfrm>
            <a:off x="313266" y="1353439"/>
            <a:ext cx="8439820" cy="869301"/>
          </a:xfrm>
          <a:prstGeom prst="rect">
            <a:avLst/>
          </a:prstGeom>
        </p:spPr>
      </p:pic>
      <p:pic>
        <p:nvPicPr>
          <p:cNvPr id="10" name="Picture 9">
            <a:extLst>
              <a:ext uri="{FF2B5EF4-FFF2-40B4-BE49-F238E27FC236}">
                <a16:creationId xmlns:a16="http://schemas.microsoft.com/office/drawing/2014/main" id="{5B351C33-8FE9-1F13-A537-121A57926270}"/>
              </a:ext>
            </a:extLst>
          </p:cNvPr>
          <p:cNvPicPr>
            <a:picLocks noChangeAspect="1"/>
          </p:cNvPicPr>
          <p:nvPr/>
        </p:nvPicPr>
        <p:blipFill>
          <a:blip r:embed="rId5"/>
          <a:stretch>
            <a:fillRect/>
          </a:stretch>
        </p:blipFill>
        <p:spPr>
          <a:xfrm>
            <a:off x="1297576" y="2349305"/>
            <a:ext cx="6988441" cy="2218862"/>
          </a:xfrm>
          <a:prstGeom prst="rect">
            <a:avLst/>
          </a:prstGeom>
        </p:spPr>
      </p:pic>
    </p:spTree>
    <p:extLst>
      <p:ext uri="{BB962C8B-B14F-4D97-AF65-F5344CB8AC3E}">
        <p14:creationId xmlns:p14="http://schemas.microsoft.com/office/powerpoint/2010/main" val="2572407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E43ADA-0B29-D977-C19F-1ECFB02EB445}"/>
            </a:ext>
          </a:extLst>
        </p:cNvPr>
        <p:cNvGrpSpPr/>
        <p:nvPr/>
      </p:nvGrpSpPr>
      <p:grpSpPr>
        <a:xfrm>
          <a:off x="0" y="0"/>
          <a:ext cx="0" cy="0"/>
          <a:chOff x="0" y="0"/>
          <a:chExt cx="0" cy="0"/>
        </a:xfrm>
      </p:grpSpPr>
      <p:sp>
        <p:nvSpPr>
          <p:cNvPr id="2" name="Shape 119">
            <a:extLst>
              <a:ext uri="{FF2B5EF4-FFF2-40B4-BE49-F238E27FC236}">
                <a16:creationId xmlns:a16="http://schemas.microsoft.com/office/drawing/2014/main" id="{A8B21379-39A8-4D06-FA90-2B7D40D44EA8}"/>
              </a:ext>
            </a:extLst>
          </p:cNvPr>
          <p:cNvSpPr txBox="1"/>
          <p:nvPr/>
        </p:nvSpPr>
        <p:spPr>
          <a:xfrm>
            <a:off x="591672" y="242227"/>
            <a:ext cx="8239062" cy="1224624"/>
          </a:xfrm>
          <a:prstGeom prst="rect">
            <a:avLst/>
          </a:prstGeom>
          <a:noFill/>
          <a:ln>
            <a:noFill/>
          </a:ln>
        </p:spPr>
        <p:txBody>
          <a:bodyPr lIns="91425" tIns="91425" rIns="91425" bIns="91425" anchor="t" anchorCtr="0">
            <a:noAutofit/>
          </a:bodyPr>
          <a:lstStyle/>
          <a:p>
            <a:pPr>
              <a:defRPr sz="1600" b="1">
                <a:solidFill>
                  <a:schemeClr val="accent4"/>
                </a:solidFill>
                <a:latin typeface="Roboto Slab" charset="0"/>
                <a:ea typeface="Roboto Slab" charset="0"/>
              </a:defRPr>
            </a:pPr>
            <a:r>
              <a:rPr lang="cs-CZ" dirty="0"/>
              <a:t>POVOLENIE</a:t>
            </a:r>
          </a:p>
          <a:p>
            <a:endParaRPr sz="1600" b="1" dirty="0">
              <a:solidFill>
                <a:schemeClr val="accent6"/>
              </a:solidFill>
              <a:latin typeface="Roboto Slab" charset="0"/>
              <a:ea typeface="Roboto Slab" charset="0"/>
            </a:endParaRPr>
          </a:p>
          <a:p>
            <a:pPr algn="just">
              <a:defRPr sz="1300">
                <a:solidFill>
                  <a:schemeClr val="tx1"/>
                </a:solidFill>
                <a:latin typeface="Roboto Slab" panose="020B0604020202020204" charset="0"/>
                <a:ea typeface="Roboto Slab" panose="020B0604020202020204" charset="0"/>
              </a:defRPr>
            </a:pPr>
            <a:r>
              <a:rPr dirty="0" err="1"/>
              <a:t>Orgány</a:t>
            </a:r>
            <a:r>
              <a:rPr dirty="0"/>
              <a:t> </a:t>
            </a:r>
            <a:r>
              <a:rPr dirty="0" err="1"/>
              <a:t>sa</a:t>
            </a:r>
            <a:r>
              <a:rPr dirty="0"/>
              <a:t> </a:t>
            </a:r>
            <a:r>
              <a:rPr dirty="0" err="1"/>
              <a:t>musia</a:t>
            </a:r>
            <a:r>
              <a:rPr dirty="0"/>
              <a:t> v </a:t>
            </a:r>
            <a:r>
              <a:rPr dirty="0" err="1"/>
              <a:t>primeranej</a:t>
            </a:r>
            <a:r>
              <a:rPr dirty="0"/>
              <a:t> </a:t>
            </a:r>
            <a:r>
              <a:rPr dirty="0" err="1"/>
              <a:t>lehote</a:t>
            </a:r>
            <a:r>
              <a:rPr dirty="0"/>
              <a:t> </a:t>
            </a:r>
            <a:r>
              <a:rPr dirty="0" err="1"/>
              <a:t>rozhodnúť</a:t>
            </a:r>
            <a:r>
              <a:rPr dirty="0"/>
              <a:t>, </a:t>
            </a:r>
            <a:r>
              <a:rPr dirty="0" err="1"/>
              <a:t>či</a:t>
            </a:r>
            <a:r>
              <a:rPr dirty="0"/>
              <a:t> </a:t>
            </a:r>
            <a:r>
              <a:rPr dirty="0" err="1"/>
              <a:t>projekt</a:t>
            </a:r>
            <a:r>
              <a:rPr dirty="0"/>
              <a:t> </a:t>
            </a:r>
            <a:r>
              <a:rPr dirty="0" err="1"/>
              <a:t>schvália</a:t>
            </a:r>
            <a:r>
              <a:rPr dirty="0"/>
              <a:t> </a:t>
            </a:r>
            <a:r>
              <a:rPr dirty="0" err="1"/>
              <a:t>alebo</a:t>
            </a:r>
            <a:r>
              <a:rPr dirty="0"/>
              <a:t> </a:t>
            </a:r>
            <a:r>
              <a:rPr dirty="0" err="1"/>
              <a:t>nie</a:t>
            </a:r>
            <a:r>
              <a:rPr dirty="0"/>
              <a:t>. </a:t>
            </a:r>
            <a:r>
              <a:rPr dirty="0" err="1"/>
              <a:t>Musia</a:t>
            </a:r>
            <a:r>
              <a:rPr dirty="0"/>
              <a:t> </a:t>
            </a:r>
            <a:r>
              <a:rPr dirty="0" err="1"/>
              <a:t>sprístupniť</a:t>
            </a:r>
            <a:r>
              <a:rPr dirty="0"/>
              <a:t> </a:t>
            </a:r>
            <a:r>
              <a:rPr dirty="0" err="1"/>
              <a:t>verejnosti</a:t>
            </a:r>
            <a:r>
              <a:rPr dirty="0"/>
              <a:t>, </a:t>
            </a:r>
            <a:r>
              <a:rPr dirty="0" err="1"/>
              <a:t>ako</a:t>
            </a:r>
            <a:r>
              <a:rPr dirty="0"/>
              <a:t> </a:t>
            </a:r>
            <a:r>
              <a:rPr dirty="0" err="1"/>
              <a:t>aj</a:t>
            </a:r>
            <a:r>
              <a:rPr dirty="0"/>
              <a:t> </a:t>
            </a:r>
            <a:r>
              <a:rPr dirty="0" err="1"/>
              <a:t>environmentálnym</a:t>
            </a:r>
            <a:r>
              <a:rPr dirty="0"/>
              <a:t>, </a:t>
            </a:r>
            <a:r>
              <a:rPr dirty="0" err="1"/>
              <a:t>miestnym</a:t>
            </a:r>
            <a:r>
              <a:rPr dirty="0"/>
              <a:t> a </a:t>
            </a:r>
            <a:r>
              <a:rPr dirty="0" err="1"/>
              <a:t>regionálnym</a:t>
            </a:r>
            <a:r>
              <a:rPr dirty="0"/>
              <a:t> </a:t>
            </a:r>
            <a:r>
              <a:rPr dirty="0" err="1"/>
              <a:t>orgánom</a:t>
            </a:r>
            <a:r>
              <a:rPr dirty="0"/>
              <a:t> </a:t>
            </a:r>
            <a:r>
              <a:rPr dirty="0" err="1"/>
              <a:t>obsah</a:t>
            </a:r>
            <a:r>
              <a:rPr dirty="0"/>
              <a:t> </a:t>
            </a:r>
            <a:r>
              <a:rPr dirty="0" err="1"/>
              <a:t>kladného</a:t>
            </a:r>
            <a:r>
              <a:rPr dirty="0"/>
              <a:t> </a:t>
            </a:r>
            <a:r>
              <a:rPr dirty="0" err="1"/>
              <a:t>rozhodnutia</a:t>
            </a:r>
            <a:r>
              <a:rPr dirty="0"/>
              <a:t> </a:t>
            </a:r>
            <a:r>
              <a:rPr dirty="0" err="1"/>
              <a:t>vrátane</a:t>
            </a:r>
            <a:r>
              <a:rPr dirty="0"/>
              <a:t> </a:t>
            </a:r>
            <a:r>
              <a:rPr dirty="0" err="1"/>
              <a:t>hlavných</a:t>
            </a:r>
            <a:r>
              <a:rPr dirty="0"/>
              <a:t> </a:t>
            </a:r>
            <a:r>
              <a:rPr dirty="0" err="1"/>
              <a:t>dôvodov</a:t>
            </a:r>
            <a:r>
              <a:rPr dirty="0"/>
              <a:t> ich </a:t>
            </a:r>
            <a:r>
              <a:rPr dirty="0" err="1"/>
              <a:t>schválenia</a:t>
            </a:r>
            <a:r>
              <a:rPr dirty="0"/>
              <a:t> a </a:t>
            </a:r>
            <a:r>
              <a:rPr dirty="0" err="1"/>
              <a:t>všetkých</a:t>
            </a:r>
            <a:r>
              <a:rPr dirty="0"/>
              <a:t> </a:t>
            </a:r>
            <a:r>
              <a:rPr dirty="0" err="1"/>
              <a:t>environmentálnych</a:t>
            </a:r>
            <a:r>
              <a:rPr dirty="0"/>
              <a:t> </a:t>
            </a:r>
            <a:r>
              <a:rPr dirty="0" err="1"/>
              <a:t>alebo</a:t>
            </a:r>
            <a:r>
              <a:rPr dirty="0"/>
              <a:t> </a:t>
            </a:r>
            <a:r>
              <a:rPr dirty="0" err="1"/>
              <a:t>iných</a:t>
            </a:r>
            <a:r>
              <a:rPr dirty="0"/>
              <a:t> </a:t>
            </a:r>
            <a:r>
              <a:rPr dirty="0" err="1"/>
              <a:t>podmienok</a:t>
            </a:r>
            <a:r>
              <a:rPr dirty="0"/>
              <a:t>, </a:t>
            </a:r>
            <a:r>
              <a:rPr dirty="0" err="1"/>
              <a:t>ktoré</a:t>
            </a:r>
            <a:r>
              <a:rPr dirty="0"/>
              <a:t> </a:t>
            </a:r>
            <a:r>
              <a:rPr dirty="0" err="1"/>
              <a:t>sa</a:t>
            </a:r>
            <a:r>
              <a:rPr dirty="0"/>
              <a:t> k </a:t>
            </a:r>
            <a:r>
              <a:rPr dirty="0" err="1"/>
              <a:t>nemu</a:t>
            </a:r>
            <a:r>
              <a:rPr dirty="0"/>
              <a:t> </a:t>
            </a:r>
            <a:r>
              <a:rPr dirty="0" err="1"/>
              <a:t>viažu</a:t>
            </a:r>
            <a:r>
              <a:rPr dirty="0"/>
              <a:t>. Ak </a:t>
            </a:r>
            <a:r>
              <a:rPr dirty="0" err="1"/>
              <a:t>zamietnu</a:t>
            </a:r>
            <a:r>
              <a:rPr dirty="0"/>
              <a:t> </a:t>
            </a:r>
            <a:r>
              <a:rPr dirty="0" err="1"/>
              <a:t>povolenie</a:t>
            </a:r>
            <a:r>
              <a:rPr dirty="0"/>
              <a:t>, </a:t>
            </a:r>
            <a:r>
              <a:rPr dirty="0" err="1"/>
              <a:t>mali</a:t>
            </a:r>
            <a:r>
              <a:rPr dirty="0"/>
              <a:t> by </a:t>
            </a:r>
            <a:r>
              <a:rPr dirty="0" err="1"/>
              <a:t>vysvetliť</a:t>
            </a:r>
            <a:r>
              <a:rPr dirty="0"/>
              <a:t> </a:t>
            </a:r>
            <a:r>
              <a:rPr dirty="0" err="1"/>
              <a:t>prečo</a:t>
            </a:r>
            <a:r>
              <a:rPr dirty="0"/>
              <a:t>.</a:t>
            </a:r>
            <a:endParaRPr sz="1300" dirty="0">
              <a:solidFill>
                <a:schemeClr val="tx1"/>
              </a:solidFill>
              <a:latin typeface="Roboto Slab" panose="020B0604020202020204" charset="0"/>
              <a:ea typeface="Roboto Slab" panose="020B0604020202020204" charset="0"/>
            </a:endParaRPr>
          </a:p>
          <a:p>
            <a:endParaRPr sz="1300" b="1" dirty="0">
              <a:solidFill>
                <a:schemeClr val="accent6"/>
              </a:solidFill>
              <a:latin typeface="Roboto Slab" panose="020B0604020202020204" charset="0"/>
              <a:ea typeface="Roboto Slab" panose="020B0604020202020204" charset="0"/>
            </a:endParaRPr>
          </a:p>
          <a:p>
            <a:pPr>
              <a:defRPr sz="1300" b="1">
                <a:solidFill>
                  <a:schemeClr val="tx1"/>
                </a:solidFill>
                <a:highlight>
                  <a:srgbClr val="FFFF00"/>
                </a:highlight>
                <a:latin typeface="Roboto Slab" panose="020B0604020202020204" charset="0"/>
                <a:ea typeface="Roboto Slab" panose="020B0604020202020204" charset="0"/>
              </a:defRPr>
            </a:pPr>
            <a:r>
              <a:rPr dirty="0" err="1"/>
              <a:t>Fyzické</a:t>
            </a:r>
            <a:r>
              <a:rPr dirty="0"/>
              <a:t> </a:t>
            </a:r>
            <a:r>
              <a:rPr dirty="0" err="1"/>
              <a:t>práce</a:t>
            </a:r>
            <a:r>
              <a:rPr dirty="0"/>
              <a:t>:</a:t>
            </a:r>
          </a:p>
          <a:p>
            <a:pPr>
              <a:defRPr sz="1300">
                <a:solidFill>
                  <a:schemeClr val="tx1"/>
                </a:solidFill>
                <a:latin typeface="Roboto Slab" panose="020B0604020202020204" charset="0"/>
                <a:ea typeface="Roboto Slab" panose="020B0604020202020204" charset="0"/>
              </a:defRPr>
            </a:pPr>
            <a:r>
              <a:rPr dirty="0"/>
              <a:t>Inter-Environnement </a:t>
            </a:r>
            <a:r>
              <a:rPr dirty="0" err="1"/>
              <a:t>Wallonie</a:t>
            </a:r>
            <a:r>
              <a:rPr dirty="0"/>
              <a:t> ASBL a Bond Beter </a:t>
            </a:r>
            <a:r>
              <a:rPr dirty="0" err="1"/>
              <a:t>Leefmilieu</a:t>
            </a:r>
            <a:r>
              <a:rPr dirty="0"/>
              <a:t> Vlaanderen (C-411/17), </a:t>
            </a:r>
            <a:r>
              <a:rPr dirty="0" err="1"/>
              <a:t>Priatelia</a:t>
            </a:r>
            <a:r>
              <a:rPr dirty="0"/>
              <a:t> </a:t>
            </a:r>
            <a:r>
              <a:rPr dirty="0" err="1"/>
              <a:t>írskeho</a:t>
            </a:r>
            <a:r>
              <a:rPr dirty="0"/>
              <a:t> </a:t>
            </a:r>
            <a:r>
              <a:rPr dirty="0" err="1"/>
              <a:t>životného</a:t>
            </a:r>
            <a:r>
              <a:rPr dirty="0"/>
              <a:t> </a:t>
            </a:r>
            <a:r>
              <a:rPr dirty="0" err="1"/>
              <a:t>prostredia</a:t>
            </a:r>
            <a:r>
              <a:rPr dirty="0"/>
              <a:t> (C-254/19)</a:t>
            </a:r>
          </a:p>
          <a:p>
            <a:endParaRPr sz="600" dirty="0">
              <a:solidFill>
                <a:schemeClr val="tx1"/>
              </a:solidFill>
              <a:latin typeface="Roboto Slab" panose="020B0604020202020204" charset="0"/>
              <a:ea typeface="Roboto Slab" panose="020B0604020202020204" charset="0"/>
            </a:endParaRPr>
          </a:p>
          <a:p>
            <a:pPr>
              <a:defRPr sz="1300" b="1">
                <a:solidFill>
                  <a:schemeClr val="accent6"/>
                </a:solidFill>
                <a:latin typeface="Roboto Slab" panose="020B0604020202020204" charset="0"/>
                <a:ea typeface="Roboto Slab" panose="020B0604020202020204" charset="0"/>
              </a:defRPr>
            </a:pPr>
            <a:r>
              <a:rPr dirty="0" err="1"/>
              <a:t>Postup</a:t>
            </a:r>
            <a:r>
              <a:rPr dirty="0"/>
              <a:t> </a:t>
            </a:r>
            <a:r>
              <a:rPr dirty="0" err="1"/>
              <a:t>zmeny</a:t>
            </a:r>
            <a:r>
              <a:rPr dirty="0"/>
              <a:t> </a:t>
            </a:r>
            <a:r>
              <a:rPr dirty="0" err="1"/>
              <a:t>povolenia</a:t>
            </a:r>
            <a:r>
              <a:rPr dirty="0"/>
              <a:t> </a:t>
            </a:r>
            <a:endParaRPr sz="1300" b="1" dirty="0">
              <a:solidFill>
                <a:schemeClr val="accent6"/>
              </a:solidFill>
              <a:latin typeface="Roboto Slab" panose="020B0604020202020204" charset="0"/>
              <a:ea typeface="Roboto Slab" panose="020B0604020202020204" charset="0"/>
            </a:endParaRPr>
          </a:p>
          <a:p>
            <a:pPr>
              <a:defRPr sz="1300">
                <a:latin typeface="Roboto Slab" panose="020B0604020202020204" charset="0"/>
                <a:ea typeface="Roboto Slab" panose="020B0604020202020204" charset="0"/>
              </a:defRPr>
            </a:pPr>
            <a:r>
              <a:rPr dirty="0" err="1">
                <a:solidFill>
                  <a:schemeClr val="tx1"/>
                </a:solidFill>
              </a:rPr>
              <a:t>Nové</a:t>
            </a:r>
            <a:r>
              <a:rPr dirty="0">
                <a:solidFill>
                  <a:schemeClr val="tx1"/>
                </a:solidFill>
              </a:rPr>
              <a:t> </a:t>
            </a:r>
            <a:r>
              <a:rPr dirty="0" err="1">
                <a:solidFill>
                  <a:schemeClr val="tx1"/>
                </a:solidFill>
              </a:rPr>
              <a:t>posudzovanie</a:t>
            </a:r>
            <a:r>
              <a:rPr dirty="0">
                <a:solidFill>
                  <a:schemeClr val="tx1"/>
                </a:solidFill>
              </a:rPr>
              <a:t> </a:t>
            </a:r>
            <a:r>
              <a:rPr dirty="0" err="1">
                <a:solidFill>
                  <a:schemeClr val="tx1"/>
                </a:solidFill>
              </a:rPr>
              <a:t>vplyvov</a:t>
            </a:r>
            <a:r>
              <a:rPr dirty="0">
                <a:solidFill>
                  <a:schemeClr val="tx1"/>
                </a:solidFill>
              </a:rPr>
              <a:t> </a:t>
            </a:r>
            <a:r>
              <a:rPr dirty="0" err="1">
                <a:solidFill>
                  <a:schemeClr val="tx1"/>
                </a:solidFill>
              </a:rPr>
              <a:t>na</a:t>
            </a:r>
            <a:r>
              <a:rPr dirty="0">
                <a:solidFill>
                  <a:schemeClr val="tx1"/>
                </a:solidFill>
              </a:rPr>
              <a:t> </a:t>
            </a:r>
            <a:r>
              <a:rPr dirty="0" err="1">
                <a:solidFill>
                  <a:schemeClr val="tx1"/>
                </a:solidFill>
              </a:rPr>
              <a:t>životné</a:t>
            </a:r>
            <a:r>
              <a:rPr dirty="0">
                <a:solidFill>
                  <a:schemeClr val="tx1"/>
                </a:solidFill>
              </a:rPr>
              <a:t> </a:t>
            </a:r>
            <a:r>
              <a:rPr dirty="0" err="1">
                <a:solidFill>
                  <a:schemeClr val="tx1"/>
                </a:solidFill>
              </a:rPr>
              <a:t>prostredie</a:t>
            </a:r>
            <a:r>
              <a:rPr dirty="0">
                <a:solidFill>
                  <a:schemeClr val="tx1"/>
                </a:solidFill>
              </a:rPr>
              <a:t> </a:t>
            </a:r>
            <a:r>
              <a:rPr dirty="0" err="1">
                <a:solidFill>
                  <a:schemeClr val="tx1"/>
                </a:solidFill>
              </a:rPr>
              <a:t>sa</a:t>
            </a:r>
            <a:r>
              <a:rPr dirty="0">
                <a:solidFill>
                  <a:schemeClr val="tx1"/>
                </a:solidFill>
              </a:rPr>
              <a:t> </a:t>
            </a:r>
            <a:r>
              <a:rPr b="1" dirty="0" err="1">
                <a:solidFill>
                  <a:schemeClr val="accent4"/>
                </a:solidFill>
              </a:rPr>
              <a:t>nevyžaduje</a:t>
            </a:r>
            <a:r>
              <a:rPr b="1" dirty="0">
                <a:solidFill>
                  <a:schemeClr val="accent4"/>
                </a:solidFill>
              </a:rPr>
              <a:t> </a:t>
            </a:r>
            <a:r>
              <a:rPr dirty="0" err="1">
                <a:solidFill>
                  <a:schemeClr val="tx1"/>
                </a:solidFill>
              </a:rPr>
              <a:t>na</a:t>
            </a:r>
            <a:r>
              <a:rPr dirty="0">
                <a:solidFill>
                  <a:schemeClr val="tx1"/>
                </a:solidFill>
              </a:rPr>
              <a:t> </a:t>
            </a:r>
            <a:r>
              <a:rPr dirty="0" err="1">
                <a:solidFill>
                  <a:schemeClr val="tx1"/>
                </a:solidFill>
              </a:rPr>
              <a:t>obnovenie</a:t>
            </a:r>
            <a:r>
              <a:rPr dirty="0">
                <a:solidFill>
                  <a:schemeClr val="tx1"/>
                </a:solidFill>
              </a:rPr>
              <a:t> </a:t>
            </a:r>
            <a:r>
              <a:rPr dirty="0" err="1">
                <a:solidFill>
                  <a:schemeClr val="tx1"/>
                </a:solidFill>
              </a:rPr>
              <a:t>existujúceho</a:t>
            </a:r>
            <a:r>
              <a:rPr dirty="0">
                <a:solidFill>
                  <a:schemeClr val="tx1"/>
                </a:solidFill>
              </a:rPr>
              <a:t> </a:t>
            </a:r>
            <a:r>
              <a:rPr dirty="0" err="1">
                <a:solidFill>
                  <a:schemeClr val="tx1"/>
                </a:solidFill>
              </a:rPr>
              <a:t>povolenia</a:t>
            </a:r>
            <a:r>
              <a:rPr dirty="0">
                <a:solidFill>
                  <a:schemeClr val="tx1"/>
                </a:solidFill>
              </a:rPr>
              <a:t>, </a:t>
            </a:r>
            <a:r>
              <a:rPr b="1" dirty="0" err="1">
                <a:solidFill>
                  <a:schemeClr val="accent4"/>
                </a:solidFill>
              </a:rPr>
              <a:t>ak</a:t>
            </a:r>
            <a:r>
              <a:rPr b="1" dirty="0">
                <a:solidFill>
                  <a:schemeClr val="accent4"/>
                </a:solidFill>
              </a:rPr>
              <a:t> </a:t>
            </a:r>
            <a:r>
              <a:rPr b="1" dirty="0" err="1">
                <a:solidFill>
                  <a:schemeClr val="accent4"/>
                </a:solidFill>
              </a:rPr>
              <a:t>neexistujú</a:t>
            </a:r>
            <a:r>
              <a:rPr b="1" dirty="0">
                <a:solidFill>
                  <a:schemeClr val="accent4"/>
                </a:solidFill>
              </a:rPr>
              <a:t> </a:t>
            </a:r>
            <a:r>
              <a:rPr b="1" dirty="0" err="1">
                <a:solidFill>
                  <a:schemeClr val="accent4"/>
                </a:solidFill>
              </a:rPr>
              <a:t>žiadne</a:t>
            </a:r>
            <a:r>
              <a:rPr b="1" dirty="0">
                <a:solidFill>
                  <a:schemeClr val="accent4"/>
                </a:solidFill>
              </a:rPr>
              <a:t> </a:t>
            </a:r>
            <a:r>
              <a:rPr b="1" dirty="0" err="1">
                <a:solidFill>
                  <a:schemeClr val="accent4"/>
                </a:solidFill>
              </a:rPr>
              <a:t>práce</a:t>
            </a:r>
            <a:r>
              <a:rPr dirty="0">
                <a:solidFill>
                  <a:schemeClr val="tx1"/>
                </a:solidFill>
              </a:rPr>
              <a:t> </a:t>
            </a:r>
            <a:r>
              <a:rPr dirty="0" err="1">
                <a:solidFill>
                  <a:schemeClr val="tx1"/>
                </a:solidFill>
              </a:rPr>
              <a:t>alebo</a:t>
            </a:r>
            <a:r>
              <a:rPr dirty="0">
                <a:solidFill>
                  <a:schemeClr val="tx1"/>
                </a:solidFill>
              </a:rPr>
              <a:t> </a:t>
            </a:r>
            <a:r>
              <a:rPr dirty="0" err="1">
                <a:solidFill>
                  <a:schemeClr val="tx1"/>
                </a:solidFill>
              </a:rPr>
              <a:t>zásahy</a:t>
            </a:r>
            <a:r>
              <a:rPr dirty="0">
                <a:solidFill>
                  <a:schemeClr val="tx1"/>
                </a:solidFill>
              </a:rPr>
              <a:t> </a:t>
            </a:r>
            <a:r>
              <a:rPr dirty="0" err="1">
                <a:solidFill>
                  <a:schemeClr val="tx1"/>
                </a:solidFill>
              </a:rPr>
              <a:t>zahŕňajúce</a:t>
            </a:r>
            <a:r>
              <a:rPr dirty="0">
                <a:solidFill>
                  <a:schemeClr val="tx1"/>
                </a:solidFill>
              </a:rPr>
              <a:t> </a:t>
            </a:r>
            <a:r>
              <a:rPr dirty="0" err="1">
                <a:solidFill>
                  <a:schemeClr val="tx1"/>
                </a:solidFill>
              </a:rPr>
              <a:t>zmeny</a:t>
            </a:r>
            <a:r>
              <a:rPr dirty="0">
                <a:solidFill>
                  <a:schemeClr val="tx1"/>
                </a:solidFill>
              </a:rPr>
              <a:t> </a:t>
            </a:r>
            <a:r>
              <a:rPr dirty="0" err="1">
                <a:solidFill>
                  <a:schemeClr val="tx1"/>
                </a:solidFill>
              </a:rPr>
              <a:t>fyzického</a:t>
            </a:r>
            <a:r>
              <a:rPr dirty="0">
                <a:solidFill>
                  <a:schemeClr val="tx1"/>
                </a:solidFill>
              </a:rPr>
              <a:t> </a:t>
            </a:r>
            <a:r>
              <a:rPr dirty="0" err="1">
                <a:solidFill>
                  <a:schemeClr val="tx1"/>
                </a:solidFill>
              </a:rPr>
              <a:t>stavu</a:t>
            </a:r>
            <a:r>
              <a:rPr dirty="0">
                <a:solidFill>
                  <a:schemeClr val="tx1"/>
                </a:solidFill>
              </a:rPr>
              <a:t> </a:t>
            </a:r>
            <a:r>
              <a:rPr dirty="0" err="1">
                <a:solidFill>
                  <a:schemeClr val="tx1"/>
                </a:solidFill>
              </a:rPr>
              <a:t>lokality</a:t>
            </a:r>
            <a:r>
              <a:rPr dirty="0">
                <a:solidFill>
                  <a:schemeClr val="tx1"/>
                </a:solidFill>
              </a:rPr>
              <a:t> </a:t>
            </a:r>
            <a:r>
              <a:rPr b="1" i="1" dirty="0">
                <a:solidFill>
                  <a:schemeClr val="tx1"/>
                </a:solidFill>
              </a:rPr>
              <a:t>(C-275/09, C-121/11).</a:t>
            </a:r>
            <a:endParaRPr sz="1300" i="1" dirty="0">
              <a:solidFill>
                <a:schemeClr val="accent4"/>
              </a:solidFill>
              <a:latin typeface="Roboto Slab" panose="020B0604020202020204" charset="0"/>
              <a:ea typeface="Roboto Slab" panose="020B0604020202020204" charset="0"/>
            </a:endParaRPr>
          </a:p>
          <a:p>
            <a:endParaRPr sz="700" b="1" dirty="0">
              <a:solidFill>
                <a:schemeClr val="tx1"/>
              </a:solidFill>
              <a:latin typeface="Roboto Slab" panose="020B0604020202020204" charset="0"/>
              <a:ea typeface="Roboto Slab" panose="020B0604020202020204" charset="0"/>
            </a:endParaRPr>
          </a:p>
          <a:p>
            <a:pPr>
              <a:defRPr sz="1300" b="1">
                <a:solidFill>
                  <a:schemeClr val="accent6"/>
                </a:solidFill>
                <a:latin typeface="Roboto Slab" panose="020B0604020202020204" charset="0"/>
                <a:ea typeface="Roboto Slab" panose="020B0604020202020204" charset="0"/>
              </a:defRPr>
            </a:pPr>
            <a:r>
              <a:rPr dirty="0" err="1"/>
              <a:t>Výnimka</a:t>
            </a:r>
            <a:r>
              <a:rPr dirty="0"/>
              <a:t> z </a:t>
            </a:r>
            <a:r>
              <a:rPr dirty="0" err="1"/>
              <a:t>ochrany</a:t>
            </a:r>
            <a:r>
              <a:rPr dirty="0"/>
              <a:t> </a:t>
            </a:r>
            <a:r>
              <a:rPr dirty="0" err="1"/>
              <a:t>druhov</a:t>
            </a:r>
            <a:r>
              <a:rPr dirty="0"/>
              <a:t>?</a:t>
            </a:r>
          </a:p>
          <a:p>
            <a:pPr>
              <a:defRPr sz="1300" b="1">
                <a:solidFill>
                  <a:schemeClr val="tx1"/>
                </a:solidFill>
                <a:latin typeface="Roboto Slab" panose="020B0604020202020204" charset="0"/>
                <a:ea typeface="Roboto Slab" panose="020B0604020202020204" charset="0"/>
              </a:defRPr>
            </a:pPr>
            <a:r>
              <a:rPr dirty="0"/>
              <a:t>C-463/20 (Namur-</a:t>
            </a:r>
            <a:r>
              <a:rPr dirty="0" err="1"/>
              <a:t>Est</a:t>
            </a:r>
            <a:r>
              <a:rPr i="1" dirty="0" err="1"/>
              <a:t>Environnement</a:t>
            </a:r>
            <a:r>
              <a:rPr i="1" dirty="0"/>
              <a:t>)</a:t>
            </a:r>
          </a:p>
          <a:p>
            <a:pPr algn="just">
              <a:defRPr sz="1300">
                <a:latin typeface="Roboto Slab" panose="020B0604020202020204" charset="0"/>
                <a:ea typeface="Roboto Slab" panose="020B0604020202020204" charset="0"/>
              </a:defRPr>
            </a:pPr>
            <a:r>
              <a:rPr b="1" dirty="0">
                <a:solidFill>
                  <a:schemeClr val="tx1"/>
                </a:solidFill>
              </a:rPr>
              <a:t> </a:t>
            </a:r>
            <a:r>
              <a:rPr i="1" dirty="0" err="1">
                <a:solidFill>
                  <a:schemeClr val="tx1"/>
                </a:solidFill>
              </a:rPr>
              <a:t>Rozhodnutie</a:t>
            </a:r>
            <a:r>
              <a:rPr i="1" dirty="0">
                <a:solidFill>
                  <a:schemeClr val="tx1"/>
                </a:solidFill>
              </a:rPr>
              <a:t> </a:t>
            </a:r>
            <a:r>
              <a:rPr i="1" dirty="0" err="1">
                <a:solidFill>
                  <a:schemeClr val="tx1"/>
                </a:solidFill>
              </a:rPr>
              <a:t>prijaté</a:t>
            </a:r>
            <a:r>
              <a:rPr i="1" dirty="0">
                <a:solidFill>
                  <a:schemeClr val="tx1"/>
                </a:solidFill>
              </a:rPr>
              <a:t> </a:t>
            </a:r>
            <a:r>
              <a:rPr i="1" dirty="0" err="1">
                <a:solidFill>
                  <a:schemeClr val="tx1"/>
                </a:solidFill>
              </a:rPr>
              <a:t>podľa</a:t>
            </a:r>
            <a:r>
              <a:rPr i="1" dirty="0">
                <a:solidFill>
                  <a:schemeClr val="tx1"/>
                </a:solidFill>
              </a:rPr>
              <a:t> </a:t>
            </a:r>
            <a:r>
              <a:rPr i="1" dirty="0" err="1">
                <a:solidFill>
                  <a:schemeClr val="tx1"/>
                </a:solidFill>
              </a:rPr>
              <a:t>článku</a:t>
            </a:r>
            <a:r>
              <a:rPr i="1" dirty="0">
                <a:solidFill>
                  <a:schemeClr val="tx1"/>
                </a:solidFill>
              </a:rPr>
              <a:t> 16 </a:t>
            </a:r>
            <a:r>
              <a:rPr i="1" dirty="0" err="1">
                <a:solidFill>
                  <a:schemeClr val="tx1"/>
                </a:solidFill>
              </a:rPr>
              <a:t>ods</a:t>
            </a:r>
            <a:r>
              <a:rPr i="1" dirty="0">
                <a:solidFill>
                  <a:schemeClr val="tx1"/>
                </a:solidFill>
              </a:rPr>
              <a:t>. 1 </a:t>
            </a:r>
            <a:r>
              <a:rPr i="1" dirty="0" err="1">
                <a:solidFill>
                  <a:schemeClr val="tx1"/>
                </a:solidFill>
              </a:rPr>
              <a:t>smernice</a:t>
            </a:r>
            <a:r>
              <a:rPr i="1" dirty="0">
                <a:solidFill>
                  <a:schemeClr val="tx1"/>
                </a:solidFill>
              </a:rPr>
              <a:t> Rady 92/43/EHS z 21. </a:t>
            </a:r>
            <a:r>
              <a:rPr i="1" dirty="0" err="1">
                <a:solidFill>
                  <a:schemeClr val="tx1"/>
                </a:solidFill>
              </a:rPr>
              <a:t>mája</a:t>
            </a:r>
            <a:r>
              <a:rPr i="1" dirty="0">
                <a:solidFill>
                  <a:schemeClr val="tx1"/>
                </a:solidFill>
              </a:rPr>
              <a:t> 1992 o </a:t>
            </a:r>
            <a:r>
              <a:rPr i="1" dirty="0" err="1">
                <a:solidFill>
                  <a:schemeClr val="tx1"/>
                </a:solidFill>
              </a:rPr>
              <a:t>ochrane</a:t>
            </a:r>
            <a:r>
              <a:rPr i="1" dirty="0">
                <a:solidFill>
                  <a:schemeClr val="tx1"/>
                </a:solidFill>
              </a:rPr>
              <a:t> </a:t>
            </a:r>
            <a:r>
              <a:rPr i="1" dirty="0" err="1">
                <a:solidFill>
                  <a:schemeClr val="tx1"/>
                </a:solidFill>
              </a:rPr>
              <a:t>prirodzených</a:t>
            </a:r>
            <a:r>
              <a:rPr i="1" dirty="0">
                <a:solidFill>
                  <a:schemeClr val="tx1"/>
                </a:solidFill>
              </a:rPr>
              <a:t> </a:t>
            </a:r>
            <a:r>
              <a:rPr i="1" dirty="0" err="1">
                <a:solidFill>
                  <a:schemeClr val="tx1"/>
                </a:solidFill>
              </a:rPr>
              <a:t>biotopov</a:t>
            </a:r>
            <a:r>
              <a:rPr i="1" dirty="0">
                <a:solidFill>
                  <a:schemeClr val="tx1"/>
                </a:solidFill>
              </a:rPr>
              <a:t> a </a:t>
            </a:r>
            <a:r>
              <a:rPr i="1" dirty="0" err="1">
                <a:solidFill>
                  <a:schemeClr val="tx1"/>
                </a:solidFill>
              </a:rPr>
              <a:t>voľne</a:t>
            </a:r>
            <a:r>
              <a:rPr i="1" dirty="0">
                <a:solidFill>
                  <a:schemeClr val="tx1"/>
                </a:solidFill>
              </a:rPr>
              <a:t> </a:t>
            </a:r>
            <a:r>
              <a:rPr i="1" dirty="0" err="1">
                <a:solidFill>
                  <a:schemeClr val="tx1"/>
                </a:solidFill>
              </a:rPr>
              <a:t>žijúcich</a:t>
            </a:r>
            <a:r>
              <a:rPr i="1" dirty="0">
                <a:solidFill>
                  <a:schemeClr val="tx1"/>
                </a:solidFill>
              </a:rPr>
              <a:t> </a:t>
            </a:r>
            <a:r>
              <a:rPr i="1" dirty="0" err="1">
                <a:solidFill>
                  <a:schemeClr val="tx1"/>
                </a:solidFill>
              </a:rPr>
              <a:t>živočíchov</a:t>
            </a:r>
            <a:r>
              <a:rPr i="1" dirty="0">
                <a:solidFill>
                  <a:schemeClr val="tx1"/>
                </a:solidFill>
              </a:rPr>
              <a:t> a </a:t>
            </a:r>
            <a:r>
              <a:rPr i="1" dirty="0" err="1">
                <a:solidFill>
                  <a:schemeClr val="tx1"/>
                </a:solidFill>
              </a:rPr>
              <a:t>rastlín</a:t>
            </a:r>
            <a:r>
              <a:rPr i="1" dirty="0">
                <a:solidFill>
                  <a:schemeClr val="tx1"/>
                </a:solidFill>
              </a:rPr>
              <a:t>, </a:t>
            </a:r>
            <a:r>
              <a:rPr i="1" dirty="0" err="1">
                <a:solidFill>
                  <a:schemeClr val="tx1"/>
                </a:solidFill>
              </a:rPr>
              <a:t>ktorým</a:t>
            </a:r>
            <a:r>
              <a:rPr lang="cs-CZ" i="1" dirty="0">
                <a:solidFill>
                  <a:schemeClr val="tx1"/>
                </a:solidFill>
              </a:rPr>
              <a:t> </a:t>
            </a:r>
            <a:r>
              <a:rPr i="1" dirty="0" err="1">
                <a:solidFill>
                  <a:schemeClr val="accent5"/>
                </a:solidFill>
              </a:rPr>
              <a:t>sa</a:t>
            </a:r>
            <a:r>
              <a:rPr i="1" dirty="0">
                <a:solidFill>
                  <a:schemeClr val="accent5"/>
                </a:solidFill>
              </a:rPr>
              <a:t> </a:t>
            </a:r>
            <a:r>
              <a:rPr i="1" dirty="0" err="1">
                <a:solidFill>
                  <a:schemeClr val="accent5"/>
                </a:solidFill>
              </a:rPr>
              <a:t>navrhovateľovi</a:t>
            </a:r>
            <a:r>
              <a:rPr i="1" dirty="0">
                <a:solidFill>
                  <a:schemeClr val="accent5"/>
                </a:solidFill>
              </a:rPr>
              <a:t> </a:t>
            </a:r>
            <a:r>
              <a:rPr i="1" dirty="0" err="1">
                <a:solidFill>
                  <a:schemeClr val="accent5"/>
                </a:solidFill>
              </a:rPr>
              <a:t>povoľuje</a:t>
            </a:r>
            <a:r>
              <a:rPr i="1" dirty="0">
                <a:solidFill>
                  <a:schemeClr val="accent5"/>
                </a:solidFill>
              </a:rPr>
              <a:t> </a:t>
            </a:r>
            <a:r>
              <a:rPr i="1" dirty="0" err="1">
                <a:solidFill>
                  <a:schemeClr val="tx1"/>
                </a:solidFill>
              </a:rPr>
              <a:t>odchýliť</a:t>
            </a:r>
            <a:r>
              <a:rPr i="1" dirty="0">
                <a:solidFill>
                  <a:schemeClr val="tx1"/>
                </a:solidFill>
              </a:rPr>
              <a:t> </a:t>
            </a:r>
            <a:r>
              <a:rPr i="1" dirty="0" err="1">
                <a:solidFill>
                  <a:schemeClr val="tx1"/>
                </a:solidFill>
              </a:rPr>
              <a:t>sa</a:t>
            </a:r>
            <a:r>
              <a:rPr i="1" dirty="0">
                <a:solidFill>
                  <a:schemeClr val="tx1"/>
                </a:solidFill>
              </a:rPr>
              <a:t> od </a:t>
            </a:r>
            <a:r>
              <a:rPr i="1" dirty="0" err="1">
                <a:solidFill>
                  <a:schemeClr val="tx1"/>
                </a:solidFill>
              </a:rPr>
              <a:t>uplatniteľných</a:t>
            </a:r>
            <a:r>
              <a:rPr i="1" dirty="0">
                <a:solidFill>
                  <a:schemeClr val="tx1"/>
                </a:solidFill>
              </a:rPr>
              <a:t> </a:t>
            </a:r>
            <a:r>
              <a:rPr i="1" dirty="0" err="1">
                <a:solidFill>
                  <a:schemeClr val="tx1"/>
                </a:solidFill>
              </a:rPr>
              <a:t>opatrenína</a:t>
            </a:r>
            <a:r>
              <a:rPr i="1" dirty="0">
                <a:solidFill>
                  <a:schemeClr val="tx1"/>
                </a:solidFill>
              </a:rPr>
              <a:t> </a:t>
            </a:r>
            <a:r>
              <a:rPr i="1" dirty="0" err="1">
                <a:solidFill>
                  <a:schemeClr val="tx1"/>
                </a:solidFill>
              </a:rPr>
              <a:t>ochranu</a:t>
            </a:r>
            <a:r>
              <a:rPr i="1" dirty="0">
                <a:solidFill>
                  <a:schemeClr val="tx1"/>
                </a:solidFill>
              </a:rPr>
              <a:t> </a:t>
            </a:r>
            <a:r>
              <a:rPr i="1" dirty="0" err="1">
                <a:solidFill>
                  <a:schemeClr val="tx1"/>
                </a:solidFill>
              </a:rPr>
              <a:t>druhov</a:t>
            </a:r>
            <a:r>
              <a:rPr i="1" dirty="0">
                <a:solidFill>
                  <a:schemeClr val="tx1"/>
                </a:solidFill>
              </a:rPr>
              <a:t> </a:t>
            </a:r>
            <a:r>
              <a:rPr i="1" dirty="0" err="1">
                <a:solidFill>
                  <a:schemeClr val="tx1"/>
                </a:solidFill>
              </a:rPr>
              <a:t>na</a:t>
            </a:r>
            <a:r>
              <a:rPr i="1" dirty="0">
                <a:solidFill>
                  <a:schemeClr val="tx1"/>
                </a:solidFill>
              </a:rPr>
              <a:t> </a:t>
            </a:r>
            <a:r>
              <a:rPr i="1" dirty="0" err="1">
                <a:solidFill>
                  <a:schemeClr val="tx1"/>
                </a:solidFill>
              </a:rPr>
              <a:t>účely</a:t>
            </a:r>
            <a:r>
              <a:rPr i="1" dirty="0">
                <a:solidFill>
                  <a:schemeClr val="tx1"/>
                </a:solidFill>
              </a:rPr>
              <a:t> </a:t>
            </a:r>
            <a:r>
              <a:rPr i="1" dirty="0" err="1">
                <a:solidFill>
                  <a:schemeClr val="tx1"/>
                </a:solidFill>
              </a:rPr>
              <a:t>realizácie</a:t>
            </a:r>
            <a:r>
              <a:rPr i="1" dirty="0">
                <a:solidFill>
                  <a:schemeClr val="tx1"/>
                </a:solidFill>
              </a:rPr>
              <a:t> </a:t>
            </a:r>
            <a:r>
              <a:rPr i="1" dirty="0" err="1">
                <a:solidFill>
                  <a:schemeClr val="tx1"/>
                </a:solidFill>
              </a:rPr>
              <a:t>projektu</a:t>
            </a:r>
            <a:r>
              <a:rPr i="1" dirty="0">
                <a:solidFill>
                  <a:schemeClr val="tx1"/>
                </a:solidFill>
              </a:rPr>
              <a:t> v </a:t>
            </a:r>
            <a:r>
              <a:rPr i="1" dirty="0" err="1">
                <a:solidFill>
                  <a:schemeClr val="tx1"/>
                </a:solidFill>
              </a:rPr>
              <a:t>zmysle</a:t>
            </a:r>
            <a:r>
              <a:rPr i="1" dirty="0">
                <a:solidFill>
                  <a:schemeClr val="tx1"/>
                </a:solidFill>
              </a:rPr>
              <a:t> </a:t>
            </a:r>
            <a:r>
              <a:rPr i="1" dirty="0" err="1">
                <a:solidFill>
                  <a:schemeClr val="tx1"/>
                </a:solidFill>
              </a:rPr>
              <a:t>článku</a:t>
            </a:r>
            <a:r>
              <a:rPr i="1" dirty="0">
                <a:solidFill>
                  <a:schemeClr val="tx1"/>
                </a:solidFill>
              </a:rPr>
              <a:t> 1 </a:t>
            </a:r>
            <a:r>
              <a:rPr i="1" dirty="0" err="1">
                <a:solidFill>
                  <a:schemeClr val="tx1"/>
                </a:solidFill>
              </a:rPr>
              <a:t>ods</a:t>
            </a:r>
            <a:r>
              <a:rPr i="1" dirty="0">
                <a:solidFill>
                  <a:schemeClr val="tx1"/>
                </a:solidFill>
              </a:rPr>
              <a:t>. 2 </a:t>
            </a:r>
            <a:r>
              <a:rPr i="1" dirty="0" err="1">
                <a:solidFill>
                  <a:schemeClr val="tx1"/>
                </a:solidFill>
              </a:rPr>
              <a:t>písm</a:t>
            </a:r>
            <a:r>
              <a:rPr i="1" dirty="0">
                <a:solidFill>
                  <a:schemeClr val="tx1"/>
                </a:solidFill>
              </a:rPr>
              <a:t>. a) </a:t>
            </a:r>
            <a:r>
              <a:rPr i="1" dirty="0" err="1">
                <a:solidFill>
                  <a:schemeClr val="tx1"/>
                </a:solidFill>
              </a:rPr>
              <a:t>smernice</a:t>
            </a:r>
            <a:r>
              <a:rPr i="1" dirty="0">
                <a:solidFill>
                  <a:schemeClr val="tx1"/>
                </a:solidFill>
              </a:rPr>
              <a:t> 2011/92, </a:t>
            </a:r>
            <a:r>
              <a:rPr i="1" dirty="0">
                <a:solidFill>
                  <a:schemeClr val="accent4"/>
                </a:solidFill>
              </a:rPr>
              <a:t>je </a:t>
            </a:r>
            <a:r>
              <a:rPr i="1" dirty="0" err="1">
                <a:solidFill>
                  <a:schemeClr val="accent4"/>
                </a:solidFill>
              </a:rPr>
              <a:t>súčasťou</a:t>
            </a:r>
            <a:r>
              <a:rPr i="1" dirty="0">
                <a:solidFill>
                  <a:schemeClr val="accent4"/>
                </a:solidFill>
              </a:rPr>
              <a:t> </a:t>
            </a:r>
            <a:r>
              <a:rPr i="1" dirty="0" err="1">
                <a:solidFill>
                  <a:schemeClr val="accent4"/>
                </a:solidFill>
              </a:rPr>
              <a:t>povoľovacieho</a:t>
            </a:r>
            <a:r>
              <a:rPr i="1" dirty="0">
                <a:solidFill>
                  <a:schemeClr val="accent4"/>
                </a:solidFill>
              </a:rPr>
              <a:t> </a:t>
            </a:r>
            <a:r>
              <a:rPr i="1" dirty="0" err="1">
                <a:solidFill>
                  <a:schemeClr val="accent4"/>
                </a:solidFill>
              </a:rPr>
              <a:t>konania</a:t>
            </a:r>
            <a:r>
              <a:rPr i="1" dirty="0">
                <a:solidFill>
                  <a:schemeClr val="accent4"/>
                </a:solidFill>
              </a:rPr>
              <a:t>.</a:t>
            </a:r>
            <a:endParaRPr sz="1300" i="1" dirty="0">
              <a:solidFill>
                <a:schemeClr val="accent4"/>
              </a:solidFill>
              <a:latin typeface="Roboto Slab" panose="020B0604020202020204" charset="0"/>
              <a:ea typeface="Roboto Slab" panose="020B0604020202020204" charset="0"/>
            </a:endParaRPr>
          </a:p>
          <a:p>
            <a:endParaRPr sz="1400" b="1" dirty="0">
              <a:latin typeface="Roboto Slab" charset="0"/>
              <a:ea typeface="Roboto Slab" charset="0"/>
            </a:endParaRPr>
          </a:p>
          <a:p>
            <a:pPr algn="just"/>
            <a:endParaRPr sz="1500" b="1" dirty="0">
              <a:solidFill>
                <a:schemeClr val="tx1"/>
              </a:solidFill>
              <a:highlight>
                <a:srgbClr val="00FFFF"/>
              </a:highlight>
              <a:latin typeface="Roboto Slab" charset="0"/>
              <a:ea typeface="Roboto Slab" charset="0"/>
            </a:endParaRPr>
          </a:p>
          <a:p>
            <a:pPr algn="just"/>
            <a:endParaRPr sz="1500" b="1" dirty="0">
              <a:solidFill>
                <a:schemeClr val="tx1"/>
              </a:solidFill>
              <a:highlight>
                <a:srgbClr val="00FFFF"/>
              </a:highlight>
              <a:latin typeface="Roboto Slab" charset="0"/>
              <a:ea typeface="Roboto Slab" charset="0"/>
            </a:endParaRPr>
          </a:p>
        </p:txBody>
      </p:sp>
    </p:spTree>
    <p:extLst>
      <p:ext uri="{BB962C8B-B14F-4D97-AF65-F5344CB8AC3E}">
        <p14:creationId xmlns:p14="http://schemas.microsoft.com/office/powerpoint/2010/main" val="1478138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fade">
                                      <p:cBhvr>
                                        <p:cTn id="12" dur="500"/>
                                        <p:tgtEl>
                                          <p:spTgt spid="2">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animEffect transition="in" filter="fade">
                                      <p:cBhvr>
                                        <p:cTn id="17" dur="500"/>
                                        <p:tgtEl>
                                          <p:spTgt spid="2">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xEl>
                                              <p:pRg st="7" end="7"/>
                                            </p:txEl>
                                          </p:spTgt>
                                        </p:tgtEl>
                                        <p:attrNameLst>
                                          <p:attrName>style.visibility</p:attrName>
                                        </p:attrNameLst>
                                      </p:cBhvr>
                                      <p:to>
                                        <p:strVal val="visible"/>
                                      </p:to>
                                    </p:set>
                                    <p:animEffect transition="in" filter="fade">
                                      <p:cBhvr>
                                        <p:cTn id="22" dur="500"/>
                                        <p:tgtEl>
                                          <p:spTgt spid="2">
                                            <p:txEl>
                                              <p:pRg st="7" end="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xEl>
                                              <p:pRg st="8" end="8"/>
                                            </p:txEl>
                                          </p:spTgt>
                                        </p:tgtEl>
                                        <p:attrNameLst>
                                          <p:attrName>style.visibility</p:attrName>
                                        </p:attrNameLst>
                                      </p:cBhvr>
                                      <p:to>
                                        <p:strVal val="visible"/>
                                      </p:to>
                                    </p:set>
                                    <p:animEffect transition="in" filter="fade">
                                      <p:cBhvr>
                                        <p:cTn id="27" dur="500"/>
                                        <p:tgtEl>
                                          <p:spTgt spid="2">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
                                            <p:txEl>
                                              <p:pRg st="10" end="10"/>
                                            </p:txEl>
                                          </p:spTgt>
                                        </p:tgtEl>
                                        <p:attrNameLst>
                                          <p:attrName>style.visibility</p:attrName>
                                        </p:attrNameLst>
                                      </p:cBhvr>
                                      <p:to>
                                        <p:strVal val="visible"/>
                                      </p:to>
                                    </p:set>
                                    <p:animEffect transition="in" filter="fade">
                                      <p:cBhvr>
                                        <p:cTn id="32" dur="500"/>
                                        <p:tgtEl>
                                          <p:spTgt spid="2">
                                            <p:txEl>
                                              <p:pRg st="10" end="1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
                                            <p:txEl>
                                              <p:pRg st="11" end="11"/>
                                            </p:txEl>
                                          </p:spTgt>
                                        </p:tgtEl>
                                        <p:attrNameLst>
                                          <p:attrName>style.visibility</p:attrName>
                                        </p:attrNameLst>
                                      </p:cBhvr>
                                      <p:to>
                                        <p:strVal val="visible"/>
                                      </p:to>
                                    </p:set>
                                    <p:animEffect transition="in" filter="fade">
                                      <p:cBhvr>
                                        <p:cTn id="37" dur="500"/>
                                        <p:tgtEl>
                                          <p:spTgt spid="2">
                                            <p:txEl>
                                              <p:pRg st="11" end="1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
                                            <p:txEl>
                                              <p:pRg st="12" end="12"/>
                                            </p:txEl>
                                          </p:spTgt>
                                        </p:tgtEl>
                                        <p:attrNameLst>
                                          <p:attrName>style.visibility</p:attrName>
                                        </p:attrNameLst>
                                      </p:cBhvr>
                                      <p:to>
                                        <p:strVal val="visible"/>
                                      </p:to>
                                    </p:set>
                                    <p:animEffect transition="in" filter="fade">
                                      <p:cBhvr>
                                        <p:cTn id="42" dur="500"/>
                                        <p:tgtEl>
                                          <p:spTgt spid="2">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36A98A-2CD1-CB2A-F9C6-5DBCC21BC97D}"/>
            </a:ext>
          </a:extLst>
        </p:cNvPr>
        <p:cNvGrpSpPr/>
        <p:nvPr/>
      </p:nvGrpSpPr>
      <p:grpSpPr>
        <a:xfrm>
          <a:off x="0" y="0"/>
          <a:ext cx="0" cy="0"/>
          <a:chOff x="0" y="0"/>
          <a:chExt cx="0" cy="0"/>
        </a:xfrm>
      </p:grpSpPr>
      <p:sp>
        <p:nvSpPr>
          <p:cNvPr id="2" name="Shape 119">
            <a:extLst>
              <a:ext uri="{FF2B5EF4-FFF2-40B4-BE49-F238E27FC236}">
                <a16:creationId xmlns:a16="http://schemas.microsoft.com/office/drawing/2014/main" id="{FDD55662-5239-7CCB-60BF-16713C0254BA}"/>
              </a:ext>
            </a:extLst>
          </p:cNvPr>
          <p:cNvSpPr txBox="1"/>
          <p:nvPr/>
        </p:nvSpPr>
        <p:spPr>
          <a:xfrm>
            <a:off x="591672" y="242227"/>
            <a:ext cx="8239062" cy="1224624"/>
          </a:xfrm>
          <a:prstGeom prst="rect">
            <a:avLst/>
          </a:prstGeom>
          <a:noFill/>
          <a:ln>
            <a:noFill/>
          </a:ln>
        </p:spPr>
        <p:txBody>
          <a:bodyPr lIns="91425" tIns="91425" rIns="91425" bIns="91425" anchor="t" anchorCtr="0">
            <a:noAutofit/>
          </a:bodyPr>
          <a:lstStyle/>
          <a:p>
            <a:pPr>
              <a:defRPr sz="1600" b="1">
                <a:solidFill>
                  <a:schemeClr val="accent4"/>
                </a:solidFill>
                <a:latin typeface="Roboto Slab" charset="0"/>
                <a:ea typeface="Roboto Slab" charset="0"/>
              </a:defRPr>
            </a:pPr>
            <a:r>
              <a:rPr lang="cs-CZ" dirty="0"/>
              <a:t>POVOLENIE</a:t>
            </a:r>
          </a:p>
          <a:p>
            <a:endParaRPr sz="1600" b="1" dirty="0">
              <a:solidFill>
                <a:schemeClr val="accent6"/>
              </a:solidFill>
              <a:latin typeface="Roboto Slab" charset="0"/>
              <a:ea typeface="Roboto Slab" charset="0"/>
            </a:endParaRPr>
          </a:p>
          <a:p>
            <a:pPr algn="just">
              <a:defRPr sz="1300">
                <a:solidFill>
                  <a:schemeClr val="tx1"/>
                </a:solidFill>
                <a:latin typeface="Roboto Slab" panose="020B0604020202020204" charset="0"/>
                <a:ea typeface="Roboto Slab" panose="020B0604020202020204" charset="0"/>
              </a:defRPr>
            </a:pPr>
            <a:r>
              <a:rPr dirty="0" err="1"/>
              <a:t>Okrem</a:t>
            </a:r>
            <a:r>
              <a:rPr dirty="0"/>
              <a:t> toho, </a:t>
            </a:r>
            <a:r>
              <a:rPr dirty="0" err="1"/>
              <a:t>ak</a:t>
            </a:r>
            <a:r>
              <a:rPr dirty="0"/>
              <a:t> </a:t>
            </a:r>
            <a:r>
              <a:rPr dirty="0" err="1"/>
              <a:t>vnútroštátne</a:t>
            </a:r>
            <a:r>
              <a:rPr dirty="0"/>
              <a:t> </a:t>
            </a:r>
            <a:r>
              <a:rPr dirty="0" err="1"/>
              <a:t>právo</a:t>
            </a:r>
            <a:r>
              <a:rPr dirty="0"/>
              <a:t> </a:t>
            </a:r>
            <a:r>
              <a:rPr dirty="0" err="1"/>
              <a:t>stanovuje</a:t>
            </a:r>
            <a:r>
              <a:rPr dirty="0"/>
              <a:t>, </a:t>
            </a:r>
            <a:r>
              <a:rPr dirty="0" err="1"/>
              <a:t>že</a:t>
            </a:r>
            <a:r>
              <a:rPr dirty="0"/>
              <a:t> </a:t>
            </a:r>
            <a:r>
              <a:rPr dirty="0" err="1"/>
              <a:t>povoľovacie</a:t>
            </a:r>
            <a:r>
              <a:rPr dirty="0"/>
              <a:t> </a:t>
            </a:r>
            <a:r>
              <a:rPr dirty="0" err="1"/>
              <a:t>konanie</a:t>
            </a:r>
            <a:r>
              <a:rPr dirty="0"/>
              <a:t> </a:t>
            </a:r>
            <a:r>
              <a:rPr dirty="0" err="1"/>
              <a:t>sa</a:t>
            </a:r>
            <a:r>
              <a:rPr dirty="0"/>
              <a:t> </a:t>
            </a:r>
            <a:r>
              <a:rPr dirty="0" err="1"/>
              <a:t>uskutočňuje</a:t>
            </a:r>
            <a:r>
              <a:rPr dirty="0"/>
              <a:t> </a:t>
            </a:r>
            <a:r>
              <a:rPr dirty="0" err="1"/>
              <a:t>vo</a:t>
            </a:r>
            <a:r>
              <a:rPr dirty="0"/>
              <a:t> </a:t>
            </a:r>
            <a:r>
              <a:rPr b="1" dirty="0" err="1"/>
              <a:t>viacerých</a:t>
            </a:r>
            <a:r>
              <a:rPr b="1" dirty="0"/>
              <a:t> </a:t>
            </a:r>
            <a:r>
              <a:rPr b="1" dirty="0" err="1"/>
              <a:t>etapách</a:t>
            </a:r>
            <a:r>
              <a:rPr b="1" dirty="0"/>
              <a:t>, </a:t>
            </a:r>
            <a:r>
              <a:rPr b="1" dirty="0" err="1"/>
              <a:t>posudzovanie</a:t>
            </a:r>
            <a:r>
              <a:rPr b="1" dirty="0"/>
              <a:t> </a:t>
            </a:r>
            <a:r>
              <a:rPr b="1" dirty="0" err="1"/>
              <a:t>vplyvov</a:t>
            </a:r>
            <a:r>
              <a:rPr b="1" dirty="0"/>
              <a:t> </a:t>
            </a:r>
            <a:r>
              <a:rPr b="1" dirty="0" err="1"/>
              <a:t>projektu</a:t>
            </a:r>
            <a:r>
              <a:rPr b="1" dirty="0"/>
              <a:t> </a:t>
            </a:r>
            <a:r>
              <a:rPr b="1" dirty="0" err="1"/>
              <a:t>na</a:t>
            </a:r>
            <a:r>
              <a:rPr b="1" dirty="0"/>
              <a:t> </a:t>
            </a:r>
            <a:r>
              <a:rPr b="1" dirty="0" err="1"/>
              <a:t>životné</a:t>
            </a:r>
            <a:r>
              <a:rPr b="1" dirty="0"/>
              <a:t> </a:t>
            </a:r>
            <a:r>
              <a:rPr b="1" dirty="0" err="1"/>
              <a:t>prostredie</a:t>
            </a:r>
            <a:r>
              <a:rPr b="1" dirty="0"/>
              <a:t> </a:t>
            </a:r>
            <a:r>
              <a:rPr b="1" dirty="0" err="1"/>
              <a:t>sa</a:t>
            </a:r>
            <a:r>
              <a:rPr b="1" dirty="0"/>
              <a:t> v </a:t>
            </a:r>
            <a:r>
              <a:rPr b="1" dirty="0" err="1"/>
              <a:t>zásade</a:t>
            </a:r>
            <a:r>
              <a:rPr b="1" dirty="0"/>
              <a:t> </a:t>
            </a:r>
            <a:r>
              <a:rPr b="1" dirty="0" err="1"/>
              <a:t>musí</a:t>
            </a:r>
            <a:r>
              <a:rPr b="1" dirty="0"/>
              <a:t> </a:t>
            </a:r>
            <a:r>
              <a:rPr b="1" dirty="0" err="1"/>
              <a:t>uskutočniť</a:t>
            </a:r>
            <a:r>
              <a:rPr b="1" dirty="0"/>
              <a:t> </a:t>
            </a:r>
            <a:r>
              <a:rPr b="1" dirty="0" err="1"/>
              <a:t>hneď</a:t>
            </a:r>
            <a:r>
              <a:rPr b="1" dirty="0"/>
              <a:t>, </a:t>
            </a:r>
            <a:r>
              <a:rPr b="1" dirty="0" err="1"/>
              <a:t>ako</a:t>
            </a:r>
            <a:r>
              <a:rPr b="1" dirty="0"/>
              <a:t> je </a:t>
            </a:r>
            <a:r>
              <a:rPr b="1" dirty="0" err="1"/>
              <a:t>možné</a:t>
            </a:r>
            <a:r>
              <a:rPr b="1" dirty="0"/>
              <a:t> </a:t>
            </a:r>
            <a:r>
              <a:rPr b="1" dirty="0" err="1"/>
              <a:t>identifikovať</a:t>
            </a:r>
            <a:r>
              <a:rPr b="1" dirty="0"/>
              <a:t> a </a:t>
            </a:r>
            <a:r>
              <a:rPr b="1" dirty="0" err="1"/>
              <a:t>posúdiť</a:t>
            </a:r>
            <a:r>
              <a:rPr b="1" dirty="0"/>
              <a:t> </a:t>
            </a:r>
            <a:r>
              <a:rPr b="1" dirty="0" err="1"/>
              <a:t>všetky</a:t>
            </a:r>
            <a:r>
              <a:rPr b="1" dirty="0"/>
              <a:t> </a:t>
            </a:r>
            <a:r>
              <a:rPr b="1" dirty="0" err="1"/>
              <a:t>vplyvy</a:t>
            </a:r>
            <a:r>
              <a:rPr b="1" dirty="0"/>
              <a:t>, </a:t>
            </a:r>
            <a:r>
              <a:rPr b="1" dirty="0" err="1"/>
              <a:t>ktoré</a:t>
            </a:r>
            <a:r>
              <a:rPr b="1" dirty="0"/>
              <a:t> </a:t>
            </a:r>
            <a:r>
              <a:rPr b="1" dirty="0" err="1"/>
              <a:t>projekt</a:t>
            </a:r>
            <a:r>
              <a:rPr b="1" dirty="0"/>
              <a:t> </a:t>
            </a:r>
            <a:r>
              <a:rPr b="1" dirty="0" err="1"/>
              <a:t>môže</a:t>
            </a:r>
            <a:r>
              <a:rPr b="1" dirty="0"/>
              <a:t> </a:t>
            </a:r>
            <a:r>
              <a:rPr b="1" dirty="0" err="1"/>
              <a:t>mať</a:t>
            </a:r>
            <a:r>
              <a:rPr b="1" dirty="0"/>
              <a:t> </a:t>
            </a:r>
            <a:r>
              <a:rPr b="1" dirty="0" err="1"/>
              <a:t>na</a:t>
            </a:r>
            <a:r>
              <a:rPr b="1" dirty="0"/>
              <a:t> </a:t>
            </a:r>
            <a:r>
              <a:rPr b="1" dirty="0" err="1"/>
              <a:t>životné</a:t>
            </a:r>
            <a:r>
              <a:rPr b="1" dirty="0"/>
              <a:t> </a:t>
            </a:r>
            <a:r>
              <a:rPr b="1" dirty="0" err="1"/>
              <a:t>prostredie</a:t>
            </a:r>
            <a:r>
              <a:rPr b="1" dirty="0"/>
              <a:t> </a:t>
            </a:r>
            <a:r>
              <a:rPr dirty="0"/>
              <a:t>(</a:t>
            </a:r>
            <a:r>
              <a:rPr dirty="0" err="1"/>
              <a:t>pozri</a:t>
            </a:r>
            <a:r>
              <a:rPr dirty="0"/>
              <a:t> </a:t>
            </a:r>
            <a:r>
              <a:rPr dirty="0" err="1"/>
              <a:t>rozsudok</a:t>
            </a:r>
            <a:r>
              <a:rPr dirty="0"/>
              <a:t> z 29. </a:t>
            </a:r>
            <a:r>
              <a:rPr dirty="0" err="1"/>
              <a:t>apríla</a:t>
            </a:r>
            <a:r>
              <a:rPr dirty="0"/>
              <a:t> 2004, Wells, C-201/02, </a:t>
            </a:r>
            <a:r>
              <a:rPr dirty="0" err="1"/>
              <a:t>Zb</a:t>
            </a:r>
            <a:r>
              <a:rPr dirty="0"/>
              <a:t>. s. I-723, bod 53). </a:t>
            </a:r>
            <a:endParaRPr sz="1300" dirty="0">
              <a:solidFill>
                <a:schemeClr val="tx1"/>
              </a:solidFill>
              <a:latin typeface="Roboto Slab" panose="020B0604020202020204" charset="0"/>
              <a:ea typeface="Roboto Slab" panose="020B0604020202020204" charset="0"/>
            </a:endParaRPr>
          </a:p>
          <a:p>
            <a:pPr algn="just"/>
            <a:endParaRPr sz="1300" dirty="0">
              <a:solidFill>
                <a:schemeClr val="tx1"/>
              </a:solidFill>
              <a:latin typeface="Roboto Slab" panose="020B0604020202020204" charset="0"/>
              <a:ea typeface="Roboto Slab" panose="020B0604020202020204" charset="0"/>
            </a:endParaRPr>
          </a:p>
          <a:p>
            <a:pPr algn="just">
              <a:defRPr sz="1300">
                <a:latin typeface="Roboto Slab" panose="020B0604020202020204" charset="0"/>
                <a:ea typeface="Roboto Slab" panose="020B0604020202020204" charset="0"/>
              </a:defRPr>
            </a:pPr>
            <a:r>
              <a:rPr dirty="0">
                <a:solidFill>
                  <a:schemeClr val="tx1"/>
                </a:solidFill>
              </a:rPr>
              <a:t>Ak </a:t>
            </a:r>
            <a:r>
              <a:rPr dirty="0" err="1">
                <a:solidFill>
                  <a:schemeClr val="tx1"/>
                </a:solidFill>
              </a:rPr>
              <a:t>teda</a:t>
            </a:r>
            <a:r>
              <a:rPr dirty="0">
                <a:solidFill>
                  <a:schemeClr val="tx1"/>
                </a:solidFill>
              </a:rPr>
              <a:t> </a:t>
            </a:r>
            <a:r>
              <a:rPr dirty="0" err="1">
                <a:solidFill>
                  <a:schemeClr val="tx1"/>
                </a:solidFill>
              </a:rPr>
              <a:t>jedna</a:t>
            </a:r>
            <a:r>
              <a:rPr dirty="0">
                <a:solidFill>
                  <a:schemeClr val="tx1"/>
                </a:solidFill>
              </a:rPr>
              <a:t> z </a:t>
            </a:r>
            <a:r>
              <a:rPr dirty="0" err="1">
                <a:solidFill>
                  <a:schemeClr val="tx1"/>
                </a:solidFill>
              </a:rPr>
              <a:t>týchto</a:t>
            </a:r>
            <a:r>
              <a:rPr dirty="0">
                <a:solidFill>
                  <a:schemeClr val="tx1"/>
                </a:solidFill>
              </a:rPr>
              <a:t> </a:t>
            </a:r>
            <a:r>
              <a:rPr dirty="0" err="1">
                <a:solidFill>
                  <a:schemeClr val="tx1"/>
                </a:solidFill>
              </a:rPr>
              <a:t>etáp</a:t>
            </a:r>
            <a:r>
              <a:rPr dirty="0">
                <a:solidFill>
                  <a:schemeClr val="tx1"/>
                </a:solidFill>
              </a:rPr>
              <a:t> </a:t>
            </a:r>
            <a:r>
              <a:rPr dirty="0" err="1">
                <a:solidFill>
                  <a:schemeClr val="tx1"/>
                </a:solidFill>
              </a:rPr>
              <a:t>zahŕňa</a:t>
            </a:r>
            <a:r>
              <a:rPr dirty="0">
                <a:solidFill>
                  <a:schemeClr val="tx1"/>
                </a:solidFill>
              </a:rPr>
              <a:t> </a:t>
            </a:r>
            <a:r>
              <a:rPr b="1" dirty="0" err="1">
                <a:solidFill>
                  <a:schemeClr val="accent3"/>
                </a:solidFill>
              </a:rPr>
              <a:t>hlavné</a:t>
            </a:r>
            <a:r>
              <a:rPr b="1" dirty="0">
                <a:solidFill>
                  <a:schemeClr val="accent3"/>
                </a:solidFill>
              </a:rPr>
              <a:t> </a:t>
            </a:r>
            <a:r>
              <a:rPr b="1" dirty="0" err="1">
                <a:solidFill>
                  <a:schemeClr val="accent3"/>
                </a:solidFill>
              </a:rPr>
              <a:t>rozhodnutie</a:t>
            </a:r>
            <a:r>
              <a:rPr b="1" dirty="0">
                <a:solidFill>
                  <a:schemeClr val="accent3"/>
                </a:solidFill>
              </a:rPr>
              <a:t> </a:t>
            </a:r>
            <a:r>
              <a:rPr dirty="0">
                <a:solidFill>
                  <a:schemeClr val="tx1"/>
                </a:solidFill>
              </a:rPr>
              <a:t>a </a:t>
            </a:r>
            <a:r>
              <a:rPr dirty="0" err="1">
                <a:solidFill>
                  <a:schemeClr val="tx1"/>
                </a:solidFill>
              </a:rPr>
              <a:t>druhá</a:t>
            </a:r>
            <a:r>
              <a:rPr dirty="0">
                <a:solidFill>
                  <a:schemeClr val="tx1"/>
                </a:solidFill>
              </a:rPr>
              <a:t> </a:t>
            </a:r>
            <a:r>
              <a:rPr dirty="0" err="1">
                <a:solidFill>
                  <a:schemeClr val="tx1"/>
                </a:solidFill>
              </a:rPr>
              <a:t>vykonávacie</a:t>
            </a:r>
            <a:r>
              <a:rPr dirty="0">
                <a:solidFill>
                  <a:schemeClr val="tx1"/>
                </a:solidFill>
              </a:rPr>
              <a:t> </a:t>
            </a:r>
            <a:r>
              <a:rPr dirty="0" err="1">
                <a:solidFill>
                  <a:schemeClr val="tx1"/>
                </a:solidFill>
              </a:rPr>
              <a:t>rozhodnutie</a:t>
            </a:r>
            <a:r>
              <a:rPr dirty="0">
                <a:solidFill>
                  <a:schemeClr val="tx1"/>
                </a:solidFill>
              </a:rPr>
              <a:t>, </a:t>
            </a:r>
            <a:r>
              <a:rPr dirty="0" err="1">
                <a:solidFill>
                  <a:schemeClr val="tx1"/>
                </a:solidFill>
              </a:rPr>
              <a:t>ktoré</a:t>
            </a:r>
            <a:r>
              <a:rPr dirty="0">
                <a:solidFill>
                  <a:schemeClr val="tx1"/>
                </a:solidFill>
              </a:rPr>
              <a:t> </a:t>
            </a:r>
            <a:r>
              <a:rPr dirty="0" err="1">
                <a:solidFill>
                  <a:schemeClr val="tx1"/>
                </a:solidFill>
              </a:rPr>
              <a:t>nemôže</a:t>
            </a:r>
            <a:r>
              <a:rPr dirty="0">
                <a:solidFill>
                  <a:schemeClr val="tx1"/>
                </a:solidFill>
              </a:rPr>
              <a:t> </a:t>
            </a:r>
            <a:r>
              <a:rPr dirty="0" err="1">
                <a:solidFill>
                  <a:schemeClr val="tx1"/>
                </a:solidFill>
              </a:rPr>
              <a:t>ísť</a:t>
            </a:r>
            <a:r>
              <a:rPr dirty="0">
                <a:solidFill>
                  <a:schemeClr val="tx1"/>
                </a:solidFill>
              </a:rPr>
              <a:t> </a:t>
            </a:r>
            <a:r>
              <a:rPr dirty="0" err="1">
                <a:solidFill>
                  <a:schemeClr val="tx1"/>
                </a:solidFill>
              </a:rPr>
              <a:t>nad</a:t>
            </a:r>
            <a:r>
              <a:rPr dirty="0">
                <a:solidFill>
                  <a:schemeClr val="tx1"/>
                </a:solidFill>
              </a:rPr>
              <a:t> </a:t>
            </a:r>
            <a:r>
              <a:rPr dirty="0" err="1">
                <a:solidFill>
                  <a:schemeClr val="tx1"/>
                </a:solidFill>
              </a:rPr>
              <a:t>rámec</a:t>
            </a:r>
            <a:r>
              <a:rPr dirty="0">
                <a:solidFill>
                  <a:schemeClr val="tx1"/>
                </a:solidFill>
              </a:rPr>
              <a:t> </a:t>
            </a:r>
            <a:r>
              <a:rPr dirty="0" err="1">
                <a:solidFill>
                  <a:schemeClr val="tx1"/>
                </a:solidFill>
              </a:rPr>
              <a:t>parametrov</a:t>
            </a:r>
            <a:r>
              <a:rPr dirty="0">
                <a:solidFill>
                  <a:schemeClr val="tx1"/>
                </a:solidFill>
              </a:rPr>
              <a:t> </a:t>
            </a:r>
            <a:r>
              <a:rPr dirty="0" err="1">
                <a:solidFill>
                  <a:schemeClr val="tx1"/>
                </a:solidFill>
              </a:rPr>
              <a:t>stanovených</a:t>
            </a:r>
            <a:r>
              <a:rPr dirty="0">
                <a:solidFill>
                  <a:schemeClr val="tx1"/>
                </a:solidFill>
              </a:rPr>
              <a:t> </a:t>
            </a:r>
            <a:r>
              <a:rPr dirty="0" err="1">
                <a:solidFill>
                  <a:schemeClr val="tx1"/>
                </a:solidFill>
              </a:rPr>
              <a:t>hlavným</a:t>
            </a:r>
            <a:r>
              <a:rPr dirty="0">
                <a:solidFill>
                  <a:schemeClr val="tx1"/>
                </a:solidFill>
              </a:rPr>
              <a:t> </a:t>
            </a:r>
            <a:r>
              <a:rPr dirty="0" err="1">
                <a:solidFill>
                  <a:schemeClr val="tx1"/>
                </a:solidFill>
              </a:rPr>
              <a:t>rozhodnutím</a:t>
            </a:r>
            <a:r>
              <a:rPr dirty="0">
                <a:solidFill>
                  <a:schemeClr val="tx1"/>
                </a:solidFill>
              </a:rPr>
              <a:t>, </a:t>
            </a:r>
            <a:r>
              <a:rPr dirty="0" err="1">
                <a:solidFill>
                  <a:schemeClr val="tx1"/>
                </a:solidFill>
              </a:rPr>
              <a:t>vplyvy</a:t>
            </a:r>
            <a:r>
              <a:rPr dirty="0">
                <a:solidFill>
                  <a:schemeClr val="tx1"/>
                </a:solidFill>
              </a:rPr>
              <a:t>, </a:t>
            </a:r>
            <a:r>
              <a:rPr dirty="0" err="1">
                <a:solidFill>
                  <a:schemeClr val="tx1"/>
                </a:solidFill>
              </a:rPr>
              <a:t>ktoré</a:t>
            </a:r>
            <a:r>
              <a:rPr dirty="0">
                <a:solidFill>
                  <a:schemeClr val="tx1"/>
                </a:solidFill>
              </a:rPr>
              <a:t> </a:t>
            </a:r>
            <a:r>
              <a:rPr dirty="0" err="1">
                <a:solidFill>
                  <a:schemeClr val="tx1"/>
                </a:solidFill>
              </a:rPr>
              <a:t>projekt</a:t>
            </a:r>
            <a:r>
              <a:rPr dirty="0">
                <a:solidFill>
                  <a:schemeClr val="tx1"/>
                </a:solidFill>
              </a:rPr>
              <a:t> </a:t>
            </a:r>
            <a:r>
              <a:rPr dirty="0" err="1">
                <a:solidFill>
                  <a:schemeClr val="tx1"/>
                </a:solidFill>
              </a:rPr>
              <a:t>môže</a:t>
            </a:r>
            <a:r>
              <a:rPr dirty="0">
                <a:solidFill>
                  <a:schemeClr val="tx1"/>
                </a:solidFill>
              </a:rPr>
              <a:t> </a:t>
            </a:r>
            <a:r>
              <a:rPr dirty="0" err="1">
                <a:solidFill>
                  <a:schemeClr val="tx1"/>
                </a:solidFill>
              </a:rPr>
              <a:t>mať</a:t>
            </a:r>
            <a:r>
              <a:rPr dirty="0">
                <a:solidFill>
                  <a:schemeClr val="tx1"/>
                </a:solidFill>
              </a:rPr>
              <a:t> </a:t>
            </a:r>
            <a:r>
              <a:rPr dirty="0" err="1">
                <a:solidFill>
                  <a:schemeClr val="tx1"/>
                </a:solidFill>
              </a:rPr>
              <a:t>na</a:t>
            </a:r>
            <a:r>
              <a:rPr dirty="0">
                <a:solidFill>
                  <a:schemeClr val="tx1"/>
                </a:solidFill>
              </a:rPr>
              <a:t> </a:t>
            </a:r>
            <a:r>
              <a:rPr dirty="0" err="1">
                <a:solidFill>
                  <a:schemeClr val="tx1"/>
                </a:solidFill>
              </a:rPr>
              <a:t>životné</a:t>
            </a:r>
            <a:r>
              <a:rPr dirty="0">
                <a:solidFill>
                  <a:schemeClr val="tx1"/>
                </a:solidFill>
              </a:rPr>
              <a:t> </a:t>
            </a:r>
            <a:r>
              <a:rPr dirty="0" err="1">
                <a:solidFill>
                  <a:schemeClr val="tx1"/>
                </a:solidFill>
              </a:rPr>
              <a:t>prostredie</a:t>
            </a:r>
            <a:r>
              <a:rPr dirty="0">
                <a:solidFill>
                  <a:schemeClr val="tx1"/>
                </a:solidFill>
              </a:rPr>
              <a:t>, </a:t>
            </a:r>
            <a:r>
              <a:rPr dirty="0" err="1">
                <a:solidFill>
                  <a:schemeClr val="tx1"/>
                </a:solidFill>
              </a:rPr>
              <a:t>musia</a:t>
            </a:r>
            <a:r>
              <a:rPr dirty="0">
                <a:solidFill>
                  <a:schemeClr val="tx1"/>
                </a:solidFill>
              </a:rPr>
              <a:t> </a:t>
            </a:r>
            <a:r>
              <a:rPr dirty="0" err="1">
                <a:solidFill>
                  <a:schemeClr val="tx1"/>
                </a:solidFill>
              </a:rPr>
              <a:t>byť</a:t>
            </a:r>
            <a:r>
              <a:rPr dirty="0">
                <a:solidFill>
                  <a:schemeClr val="tx1"/>
                </a:solidFill>
              </a:rPr>
              <a:t> </a:t>
            </a:r>
            <a:r>
              <a:rPr dirty="0" err="1">
                <a:solidFill>
                  <a:schemeClr val="tx1"/>
                </a:solidFill>
              </a:rPr>
              <a:t>identifikované</a:t>
            </a:r>
            <a:r>
              <a:rPr dirty="0">
                <a:solidFill>
                  <a:schemeClr val="tx1"/>
                </a:solidFill>
              </a:rPr>
              <a:t> a </a:t>
            </a:r>
            <a:r>
              <a:rPr dirty="0" err="1">
                <a:solidFill>
                  <a:schemeClr val="tx1"/>
                </a:solidFill>
              </a:rPr>
              <a:t>posúdené</a:t>
            </a:r>
            <a:r>
              <a:rPr dirty="0">
                <a:solidFill>
                  <a:schemeClr val="tx1"/>
                </a:solidFill>
              </a:rPr>
              <a:t> v </a:t>
            </a:r>
            <a:r>
              <a:rPr dirty="0" err="1">
                <a:solidFill>
                  <a:schemeClr val="tx1"/>
                </a:solidFill>
              </a:rPr>
              <a:t>rámci</a:t>
            </a:r>
            <a:r>
              <a:rPr dirty="0">
                <a:solidFill>
                  <a:schemeClr val="tx1"/>
                </a:solidFill>
              </a:rPr>
              <a:t> </a:t>
            </a:r>
            <a:r>
              <a:rPr dirty="0" err="1">
                <a:solidFill>
                  <a:schemeClr val="tx1"/>
                </a:solidFill>
              </a:rPr>
              <a:t>konania</a:t>
            </a:r>
            <a:r>
              <a:rPr dirty="0">
                <a:solidFill>
                  <a:schemeClr val="tx1"/>
                </a:solidFill>
              </a:rPr>
              <a:t> </a:t>
            </a:r>
            <a:r>
              <a:rPr dirty="0" err="1">
                <a:solidFill>
                  <a:schemeClr val="tx1"/>
                </a:solidFill>
              </a:rPr>
              <a:t>týkajúceho</a:t>
            </a:r>
            <a:r>
              <a:rPr dirty="0">
                <a:solidFill>
                  <a:schemeClr val="tx1"/>
                </a:solidFill>
              </a:rPr>
              <a:t> </a:t>
            </a:r>
            <a:r>
              <a:rPr dirty="0" err="1">
                <a:solidFill>
                  <a:schemeClr val="tx1"/>
                </a:solidFill>
              </a:rPr>
              <a:t>sa</a:t>
            </a:r>
            <a:r>
              <a:rPr dirty="0">
                <a:solidFill>
                  <a:schemeClr val="tx1"/>
                </a:solidFill>
              </a:rPr>
              <a:t> </a:t>
            </a:r>
            <a:r>
              <a:rPr dirty="0" err="1">
                <a:solidFill>
                  <a:schemeClr val="tx1"/>
                </a:solidFill>
              </a:rPr>
              <a:t>hlavného</a:t>
            </a:r>
            <a:r>
              <a:rPr dirty="0">
                <a:solidFill>
                  <a:schemeClr val="tx1"/>
                </a:solidFill>
              </a:rPr>
              <a:t> </a:t>
            </a:r>
            <a:r>
              <a:rPr dirty="0" err="1">
                <a:solidFill>
                  <a:schemeClr val="tx1"/>
                </a:solidFill>
              </a:rPr>
              <a:t>rozhodnutia</a:t>
            </a:r>
            <a:r>
              <a:rPr dirty="0">
                <a:solidFill>
                  <a:schemeClr val="tx1"/>
                </a:solidFill>
              </a:rPr>
              <a:t>. </a:t>
            </a:r>
            <a:r>
              <a:rPr b="1" dirty="0">
                <a:solidFill>
                  <a:schemeClr val="accent3"/>
                </a:solidFill>
              </a:rPr>
              <a:t>Iba v </a:t>
            </a:r>
            <a:r>
              <a:rPr b="1" dirty="0" err="1">
                <a:solidFill>
                  <a:schemeClr val="accent3"/>
                </a:solidFill>
              </a:rPr>
              <a:t>prípade</a:t>
            </a:r>
            <a:r>
              <a:rPr b="1" dirty="0">
                <a:solidFill>
                  <a:schemeClr val="accent3"/>
                </a:solidFill>
              </a:rPr>
              <a:t>, </a:t>
            </a:r>
            <a:r>
              <a:rPr b="1" dirty="0" err="1">
                <a:solidFill>
                  <a:schemeClr val="accent3"/>
                </a:solidFill>
              </a:rPr>
              <a:t>že</a:t>
            </a:r>
            <a:r>
              <a:rPr b="1" dirty="0">
                <a:solidFill>
                  <a:schemeClr val="accent3"/>
                </a:solidFill>
              </a:rPr>
              <a:t> </a:t>
            </a:r>
            <a:r>
              <a:rPr b="1" dirty="0" err="1">
                <a:solidFill>
                  <a:schemeClr val="accent3"/>
                </a:solidFill>
              </a:rPr>
              <a:t>tieto</a:t>
            </a:r>
            <a:r>
              <a:rPr b="1" dirty="0">
                <a:solidFill>
                  <a:schemeClr val="accent3"/>
                </a:solidFill>
              </a:rPr>
              <a:t> </a:t>
            </a:r>
            <a:r>
              <a:rPr b="1" dirty="0" err="1">
                <a:solidFill>
                  <a:schemeClr val="accent3"/>
                </a:solidFill>
              </a:rPr>
              <a:t>účinky</a:t>
            </a:r>
            <a:r>
              <a:rPr b="1" dirty="0">
                <a:solidFill>
                  <a:schemeClr val="accent3"/>
                </a:solidFill>
              </a:rPr>
              <a:t> </a:t>
            </a:r>
            <a:r>
              <a:rPr b="1" dirty="0" err="1">
                <a:solidFill>
                  <a:schemeClr val="accent3"/>
                </a:solidFill>
              </a:rPr>
              <a:t>sú</a:t>
            </a:r>
            <a:r>
              <a:rPr b="1" dirty="0">
                <a:solidFill>
                  <a:schemeClr val="accent3"/>
                </a:solidFill>
              </a:rPr>
              <a:t> </a:t>
            </a:r>
            <a:r>
              <a:rPr b="1" dirty="0" err="1">
                <a:solidFill>
                  <a:schemeClr val="accent3"/>
                </a:solidFill>
              </a:rPr>
              <a:t>identifikovateľné</a:t>
            </a:r>
            <a:r>
              <a:rPr b="1" dirty="0">
                <a:solidFill>
                  <a:schemeClr val="accent3"/>
                </a:solidFill>
              </a:rPr>
              <a:t> </a:t>
            </a:r>
            <a:r>
              <a:rPr b="1" dirty="0" err="1">
                <a:solidFill>
                  <a:schemeClr val="accent3"/>
                </a:solidFill>
              </a:rPr>
              <a:t>až</a:t>
            </a:r>
            <a:r>
              <a:rPr b="1" dirty="0">
                <a:solidFill>
                  <a:schemeClr val="accent3"/>
                </a:solidFill>
              </a:rPr>
              <a:t> </a:t>
            </a:r>
            <a:r>
              <a:rPr b="1" dirty="0" err="1">
                <a:solidFill>
                  <a:schemeClr val="accent3"/>
                </a:solidFill>
              </a:rPr>
              <a:t>počas</a:t>
            </a:r>
            <a:r>
              <a:rPr b="1" dirty="0">
                <a:solidFill>
                  <a:schemeClr val="accent3"/>
                </a:solidFill>
              </a:rPr>
              <a:t> </a:t>
            </a:r>
            <a:r>
              <a:rPr b="1" dirty="0" err="1">
                <a:solidFill>
                  <a:schemeClr val="accent3"/>
                </a:solidFill>
              </a:rPr>
              <a:t>konania</a:t>
            </a:r>
            <a:r>
              <a:rPr b="1" dirty="0">
                <a:solidFill>
                  <a:schemeClr val="accent3"/>
                </a:solidFill>
              </a:rPr>
              <a:t> </a:t>
            </a:r>
            <a:r>
              <a:rPr b="1" dirty="0" err="1">
                <a:solidFill>
                  <a:schemeClr val="accent3"/>
                </a:solidFill>
              </a:rPr>
              <a:t>týkajúceho</a:t>
            </a:r>
            <a:r>
              <a:rPr b="1" dirty="0">
                <a:solidFill>
                  <a:schemeClr val="accent3"/>
                </a:solidFill>
              </a:rPr>
              <a:t> </a:t>
            </a:r>
            <a:r>
              <a:rPr b="1" dirty="0" err="1">
                <a:solidFill>
                  <a:schemeClr val="accent3"/>
                </a:solidFill>
              </a:rPr>
              <a:t>sa</a:t>
            </a:r>
            <a:r>
              <a:rPr b="1" dirty="0">
                <a:solidFill>
                  <a:schemeClr val="accent3"/>
                </a:solidFill>
              </a:rPr>
              <a:t> </a:t>
            </a:r>
            <a:r>
              <a:rPr b="1" dirty="0" err="1">
                <a:solidFill>
                  <a:schemeClr val="accent3"/>
                </a:solidFill>
              </a:rPr>
              <a:t>vykonávacieho</a:t>
            </a:r>
            <a:r>
              <a:rPr b="1" dirty="0">
                <a:solidFill>
                  <a:schemeClr val="accent3"/>
                </a:solidFill>
              </a:rPr>
              <a:t> </a:t>
            </a:r>
            <a:r>
              <a:rPr b="1" dirty="0" err="1">
                <a:solidFill>
                  <a:schemeClr val="accent3"/>
                </a:solidFill>
              </a:rPr>
              <a:t>rozhodnutia</a:t>
            </a:r>
            <a:r>
              <a:rPr b="1" dirty="0">
                <a:solidFill>
                  <a:schemeClr val="accent3"/>
                </a:solidFill>
              </a:rPr>
              <a:t>, je </a:t>
            </a:r>
            <a:r>
              <a:rPr b="1" dirty="0" err="1">
                <a:solidFill>
                  <a:schemeClr val="accent3"/>
                </a:solidFill>
              </a:rPr>
              <a:t>potrebné</a:t>
            </a:r>
            <a:r>
              <a:rPr b="1" dirty="0">
                <a:solidFill>
                  <a:schemeClr val="accent3"/>
                </a:solidFill>
              </a:rPr>
              <a:t> </a:t>
            </a:r>
            <a:r>
              <a:rPr b="1" dirty="0" err="1">
                <a:solidFill>
                  <a:schemeClr val="accent3"/>
                </a:solidFill>
              </a:rPr>
              <a:t>vykonať</a:t>
            </a:r>
            <a:r>
              <a:rPr b="1" dirty="0">
                <a:solidFill>
                  <a:schemeClr val="accent3"/>
                </a:solidFill>
              </a:rPr>
              <a:t> </a:t>
            </a:r>
            <a:r>
              <a:rPr b="1" dirty="0" err="1">
                <a:solidFill>
                  <a:schemeClr val="accent3"/>
                </a:solidFill>
              </a:rPr>
              <a:t>posúdenie</a:t>
            </a:r>
            <a:r>
              <a:rPr b="1" dirty="0">
                <a:solidFill>
                  <a:schemeClr val="accent3"/>
                </a:solidFill>
              </a:rPr>
              <a:t> v </a:t>
            </a:r>
            <a:r>
              <a:rPr b="1" dirty="0" err="1">
                <a:solidFill>
                  <a:schemeClr val="accent3"/>
                </a:solidFill>
              </a:rPr>
              <a:t>rámci</a:t>
            </a:r>
            <a:r>
              <a:rPr b="1" dirty="0">
                <a:solidFill>
                  <a:schemeClr val="accent3"/>
                </a:solidFill>
              </a:rPr>
              <a:t> </a:t>
            </a:r>
            <a:r>
              <a:rPr b="1" dirty="0" err="1">
                <a:solidFill>
                  <a:schemeClr val="accent3"/>
                </a:solidFill>
              </a:rPr>
              <a:t>tohto</a:t>
            </a:r>
            <a:r>
              <a:rPr b="1" dirty="0">
                <a:solidFill>
                  <a:schemeClr val="accent3"/>
                </a:solidFill>
              </a:rPr>
              <a:t> </a:t>
            </a:r>
            <a:r>
              <a:rPr b="1" dirty="0" err="1">
                <a:solidFill>
                  <a:schemeClr val="accent3"/>
                </a:solidFill>
              </a:rPr>
              <a:t>posledného</a:t>
            </a:r>
            <a:r>
              <a:rPr b="1" dirty="0">
                <a:solidFill>
                  <a:schemeClr val="accent3"/>
                </a:solidFill>
              </a:rPr>
              <a:t> </a:t>
            </a:r>
            <a:r>
              <a:rPr b="1" dirty="0" err="1">
                <a:solidFill>
                  <a:schemeClr val="accent3"/>
                </a:solidFill>
              </a:rPr>
              <a:t>uvedeného</a:t>
            </a:r>
            <a:r>
              <a:rPr b="1" dirty="0">
                <a:solidFill>
                  <a:schemeClr val="accent3"/>
                </a:solidFill>
              </a:rPr>
              <a:t> </a:t>
            </a:r>
            <a:r>
              <a:rPr b="1" dirty="0" err="1">
                <a:solidFill>
                  <a:schemeClr val="accent3"/>
                </a:solidFill>
              </a:rPr>
              <a:t>konania</a:t>
            </a:r>
            <a:r>
              <a:rPr b="1" dirty="0">
                <a:solidFill>
                  <a:schemeClr val="accent3"/>
                </a:solidFill>
              </a:rPr>
              <a:t> </a:t>
            </a:r>
            <a:r>
              <a:rPr dirty="0">
                <a:solidFill>
                  <a:schemeClr val="tx1"/>
                </a:solidFill>
              </a:rPr>
              <a:t>(</a:t>
            </a:r>
            <a:r>
              <a:rPr dirty="0" err="1">
                <a:solidFill>
                  <a:schemeClr val="tx1"/>
                </a:solidFill>
              </a:rPr>
              <a:t>rozsudok</a:t>
            </a:r>
            <a:r>
              <a:rPr dirty="0">
                <a:solidFill>
                  <a:schemeClr val="tx1"/>
                </a:solidFill>
              </a:rPr>
              <a:t> Wells, </a:t>
            </a:r>
            <a:r>
              <a:rPr dirty="0" err="1">
                <a:solidFill>
                  <a:schemeClr val="tx1"/>
                </a:solidFill>
              </a:rPr>
              <a:t>už</a:t>
            </a:r>
            <a:r>
              <a:rPr dirty="0">
                <a:solidFill>
                  <a:schemeClr val="tx1"/>
                </a:solidFill>
              </a:rPr>
              <a:t> </a:t>
            </a:r>
            <a:r>
              <a:rPr dirty="0" err="1">
                <a:solidFill>
                  <a:schemeClr val="tx1"/>
                </a:solidFill>
              </a:rPr>
              <a:t>citovaný</a:t>
            </a:r>
            <a:r>
              <a:rPr dirty="0">
                <a:solidFill>
                  <a:schemeClr val="tx1"/>
                </a:solidFill>
              </a:rPr>
              <a:t>, bod 52).</a:t>
            </a:r>
          </a:p>
          <a:p>
            <a:pPr algn="just"/>
            <a:endParaRPr sz="1300" dirty="0">
              <a:solidFill>
                <a:schemeClr val="tx1"/>
              </a:solidFill>
              <a:latin typeface="Roboto Slab" panose="020B0604020202020204" charset="0"/>
              <a:ea typeface="Roboto Slab" panose="020B0604020202020204" charset="0"/>
            </a:endParaRPr>
          </a:p>
          <a:p>
            <a:pPr algn="just">
              <a:defRPr sz="1300">
                <a:solidFill>
                  <a:schemeClr val="tx1"/>
                </a:solidFill>
                <a:latin typeface="Roboto Slab" panose="020B0604020202020204" charset="0"/>
                <a:ea typeface="Roboto Slab" panose="020B0604020202020204" charset="0"/>
              </a:defRPr>
            </a:pPr>
            <a:r>
              <a:rPr dirty="0"/>
              <a:t>(Abraham a </a:t>
            </a:r>
            <a:r>
              <a:rPr dirty="0" err="1"/>
              <a:t>i</a:t>
            </a:r>
            <a:r>
              <a:rPr dirty="0"/>
              <a:t>., C-2/07, bod 26; Inter-Environnement </a:t>
            </a:r>
            <a:r>
              <a:rPr dirty="0" err="1"/>
              <a:t>Wallonie</a:t>
            </a:r>
            <a:r>
              <a:rPr dirty="0"/>
              <a:t> ASBL a Bond Beter </a:t>
            </a:r>
            <a:r>
              <a:rPr dirty="0" err="1"/>
              <a:t>Leefmilieu</a:t>
            </a:r>
            <a:r>
              <a:rPr dirty="0"/>
              <a:t> Vlaanderen, C-411/17, bod 85)</a:t>
            </a:r>
            <a:endParaRPr sz="1300" dirty="0">
              <a:solidFill>
                <a:schemeClr val="tx1"/>
              </a:solidFill>
              <a:latin typeface="Roboto Slab" panose="020B0604020202020204" charset="0"/>
              <a:ea typeface="Roboto Slab" panose="020B0604020202020204" charset="0"/>
            </a:endParaRPr>
          </a:p>
          <a:p>
            <a:pPr algn="just"/>
            <a:endParaRPr sz="1500" b="1" dirty="0">
              <a:solidFill>
                <a:schemeClr val="tx1"/>
              </a:solidFill>
              <a:highlight>
                <a:srgbClr val="00FFFF"/>
              </a:highlight>
              <a:latin typeface="Roboto Slab" charset="0"/>
              <a:ea typeface="Roboto Slab" charset="0"/>
            </a:endParaRPr>
          </a:p>
          <a:p>
            <a:pPr algn="just"/>
            <a:endParaRPr sz="1500" b="1" dirty="0">
              <a:solidFill>
                <a:schemeClr val="tx1"/>
              </a:solidFill>
              <a:highlight>
                <a:srgbClr val="00FFFF"/>
              </a:highlight>
              <a:latin typeface="Roboto Slab" charset="0"/>
              <a:ea typeface="Roboto Slab" charset="0"/>
            </a:endParaRPr>
          </a:p>
        </p:txBody>
      </p:sp>
    </p:spTree>
    <p:extLst>
      <p:ext uri="{BB962C8B-B14F-4D97-AF65-F5344CB8AC3E}">
        <p14:creationId xmlns:p14="http://schemas.microsoft.com/office/powerpoint/2010/main" val="2125478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fade">
                                      <p:cBhvr>
                                        <p:cTn id="12" dur="500"/>
                                        <p:tgtEl>
                                          <p:spTgt spid="2">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animEffect transition="in" filter="fade">
                                      <p:cBhvr>
                                        <p:cTn id="1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13D0A8-2C27-B545-2B60-851D592BB9B1}"/>
            </a:ext>
          </a:extLst>
        </p:cNvPr>
        <p:cNvGrpSpPr/>
        <p:nvPr/>
      </p:nvGrpSpPr>
      <p:grpSpPr>
        <a:xfrm>
          <a:off x="0" y="0"/>
          <a:ext cx="0" cy="0"/>
          <a:chOff x="0" y="0"/>
          <a:chExt cx="0" cy="0"/>
        </a:xfrm>
      </p:grpSpPr>
      <p:sp>
        <p:nvSpPr>
          <p:cNvPr id="2" name="Shape 119">
            <a:extLst>
              <a:ext uri="{FF2B5EF4-FFF2-40B4-BE49-F238E27FC236}">
                <a16:creationId xmlns:a16="http://schemas.microsoft.com/office/drawing/2014/main" id="{170729FB-EDB6-15F3-A64B-6C45C5BC2256}"/>
              </a:ext>
            </a:extLst>
          </p:cNvPr>
          <p:cNvSpPr txBox="1"/>
          <p:nvPr/>
        </p:nvSpPr>
        <p:spPr>
          <a:xfrm>
            <a:off x="591672" y="242227"/>
            <a:ext cx="8239062" cy="1224624"/>
          </a:xfrm>
          <a:prstGeom prst="rect">
            <a:avLst/>
          </a:prstGeom>
          <a:noFill/>
          <a:ln>
            <a:noFill/>
          </a:ln>
        </p:spPr>
        <p:txBody>
          <a:bodyPr lIns="91425" tIns="91425" rIns="91425" bIns="91425" anchor="t" anchorCtr="0">
            <a:noAutofit/>
          </a:bodyPr>
          <a:lstStyle/>
          <a:p>
            <a:pPr>
              <a:defRPr sz="1600" b="1">
                <a:solidFill>
                  <a:schemeClr val="accent6"/>
                </a:solidFill>
                <a:latin typeface="Roboto Slab" charset="0"/>
                <a:ea typeface="Roboto Slab" charset="0"/>
              </a:defRPr>
            </a:pPr>
            <a:r>
              <a:t>Obsah</a:t>
            </a:r>
          </a:p>
          <a:p>
            <a:endParaRPr sz="1200" b="1">
              <a:solidFill>
                <a:schemeClr val="accent6"/>
              </a:solidFill>
              <a:latin typeface="Roboto Slab" charset="0"/>
              <a:ea typeface="Roboto Slab" charset="0"/>
            </a:endParaRPr>
          </a:p>
          <a:p>
            <a:pPr>
              <a:defRPr sz="1600">
                <a:latin typeface="Roboto Slab" charset="0"/>
                <a:ea typeface="Roboto Slab" charset="0"/>
              </a:defRPr>
            </a:pPr>
            <a:r>
              <a:t>• Rozsah pôsobnosti </a:t>
            </a:r>
          </a:p>
          <a:p>
            <a:pPr>
              <a:defRPr sz="1600">
                <a:latin typeface="Roboto Slab" charset="0"/>
                <a:ea typeface="Roboto Slab" charset="0"/>
              </a:defRPr>
            </a:pPr>
            <a:r>
              <a:t>• Posudzovanie alternatív </a:t>
            </a:r>
          </a:p>
          <a:p>
            <a:pPr>
              <a:defRPr sz="1600">
                <a:latin typeface="Roboto Slab" charset="0"/>
                <a:ea typeface="Roboto Slab" charset="0"/>
              </a:defRPr>
            </a:pPr>
            <a:r>
              <a:t>• Verejná konzultácia a uverejňovanie rozhodnutí</a:t>
            </a:r>
          </a:p>
          <a:p>
            <a:pPr>
              <a:defRPr sz="1600">
                <a:latin typeface="Roboto Slab" charset="0"/>
                <a:ea typeface="Roboto Slab" charset="0"/>
              </a:defRPr>
            </a:pPr>
            <a:r>
              <a:t>• Rozhodnutie o povolení rozvoja/odôvodnený záver </a:t>
            </a:r>
          </a:p>
          <a:p>
            <a:pPr>
              <a:defRPr sz="1600">
                <a:latin typeface="Roboto Slab" charset="0"/>
                <a:ea typeface="Roboto Slab" charset="0"/>
              </a:defRPr>
            </a:pPr>
            <a:r>
              <a:t>• Monitorovanie </a:t>
            </a:r>
          </a:p>
          <a:p>
            <a:pPr>
              <a:defRPr sz="1600">
                <a:latin typeface="Roboto Slab" charset="0"/>
                <a:ea typeface="Roboto Slab" charset="0"/>
              </a:defRPr>
            </a:pPr>
            <a:r>
              <a:t>• Orgán životného prostredia/príslušný orgán a stanoviská verejných orgánov</a:t>
            </a:r>
            <a:endParaRPr sz="1600">
              <a:latin typeface="Roboto Slab" charset="0"/>
              <a:ea typeface="Roboto Slab" charset="0"/>
            </a:endParaRPr>
          </a:p>
          <a:p>
            <a:endParaRPr sz="1600" b="1">
              <a:latin typeface="Roboto Slab" charset="0"/>
              <a:ea typeface="Roboto Slab" charset="0"/>
            </a:endParaRPr>
          </a:p>
          <a:p>
            <a:endParaRPr sz="1200" b="1">
              <a:latin typeface="Roboto Slab" charset="0"/>
              <a:ea typeface="Roboto Slab" charset="0"/>
            </a:endParaRPr>
          </a:p>
          <a:p>
            <a:endParaRPr sz="1200" b="1">
              <a:latin typeface="Roboto Slab" charset="0"/>
              <a:ea typeface="Roboto Slab" charset="0"/>
            </a:endParaRPr>
          </a:p>
          <a:p>
            <a:endParaRPr sz="1200" b="1">
              <a:latin typeface="Roboto Slab" charset="0"/>
              <a:ea typeface="Roboto Slab" charset="0"/>
            </a:endParaRPr>
          </a:p>
          <a:p>
            <a:endParaRPr sz="1600" b="1">
              <a:latin typeface="Roboto Slab" charset="0"/>
              <a:ea typeface="Roboto Slab" charset="0"/>
            </a:endParaRPr>
          </a:p>
          <a:p>
            <a:endParaRPr sz="1600">
              <a:latin typeface="Roboto Slab" charset="0"/>
              <a:ea typeface="Roboto Slab" charset="0"/>
            </a:endParaRPr>
          </a:p>
          <a:p>
            <a:pPr marL="285750" lvl="1" indent="-285750">
              <a:buFont typeface="Arial" panose="020B0604020202020204" pitchFamily="34" charset="0"/>
              <a:buChar char="•"/>
            </a:pPr>
            <a:endParaRPr sz="1600">
              <a:solidFill>
                <a:schemeClr val="tx1"/>
              </a:solidFill>
              <a:latin typeface="Roboto Slab" charset="0"/>
              <a:ea typeface="Roboto Slab" charset="0"/>
            </a:endParaRPr>
          </a:p>
          <a:p>
            <a:pPr lvl="1"/>
            <a:endParaRPr sz="1600">
              <a:latin typeface="Roboto Slab" charset="0"/>
              <a:ea typeface="Roboto Slab" charset="0"/>
            </a:endParaRPr>
          </a:p>
          <a:p>
            <a:pPr marL="285750" indent="-285750">
              <a:buFont typeface="Arial" pitchFamily="34" charset="0"/>
              <a:buChar char="•"/>
            </a:pPr>
            <a:endParaRPr sz="1800" b="1">
              <a:latin typeface="Roboto Slab" charset="0"/>
              <a:ea typeface="Roboto Slab" charset="0"/>
            </a:endParaRPr>
          </a:p>
        </p:txBody>
      </p:sp>
      <p:sp>
        <p:nvSpPr>
          <p:cNvPr id="5" name="TextBox 4">
            <a:extLst>
              <a:ext uri="{FF2B5EF4-FFF2-40B4-BE49-F238E27FC236}">
                <a16:creationId xmlns:a16="http://schemas.microsoft.com/office/drawing/2014/main" id="{DCF24C05-AF2D-EAB4-85FD-27F7032CED45}"/>
              </a:ext>
            </a:extLst>
          </p:cNvPr>
          <p:cNvSpPr txBox="1"/>
          <p:nvPr/>
        </p:nvSpPr>
        <p:spPr>
          <a:xfrm>
            <a:off x="623952" y="3477345"/>
            <a:ext cx="8174502" cy="1169551"/>
          </a:xfrm>
          <a:prstGeom prst="rect">
            <a:avLst/>
          </a:prstGeom>
          <a:noFill/>
        </p:spPr>
        <p:txBody>
          <a:bodyPr wrap="square">
            <a:spAutoFit/>
          </a:bodyPr>
          <a:lstStyle/>
          <a:p>
            <a:pPr>
              <a:defRPr b="1">
                <a:highlight>
                  <a:srgbClr val="FFFF00"/>
                </a:highlight>
                <a:latin typeface="Roboto Slab" charset="0"/>
                <a:ea typeface="Roboto Slab" charset="0"/>
              </a:defRPr>
            </a:pPr>
            <a:r>
              <a:t>Zmena smernice o posudzovaní vplyvov na životné prostredie z roku 2014:</a:t>
            </a:r>
          </a:p>
          <a:p>
            <a:pPr>
              <a:defRPr b="1">
                <a:latin typeface="Roboto Slab" charset="0"/>
                <a:ea typeface="Roboto Slab" charset="0"/>
              </a:defRPr>
            </a:pPr>
            <a:r>
              <a:t>• Väčší dôraz na biodiverzitu, zmenu klímy, krajinu a riziko katastrof</a:t>
            </a:r>
          </a:p>
          <a:p>
            <a:pPr>
              <a:defRPr b="1">
                <a:latin typeface="Roboto Slab" charset="0"/>
                <a:ea typeface="Roboto Slab" charset="0"/>
              </a:defRPr>
            </a:pPr>
            <a:r>
              <a:t>• Implementácia zmierňovania a kompenzácií uložených monitorovaním.</a:t>
            </a:r>
          </a:p>
          <a:p>
            <a:pPr>
              <a:defRPr b="1">
                <a:latin typeface="Roboto Slab" charset="0"/>
                <a:ea typeface="Roboto Slab" charset="0"/>
              </a:defRPr>
            </a:pPr>
            <a:r>
              <a:t>• Vyššia úroveň odôvodnenia požadovaná pri rozhodnutiach s následným zvýšením rizika napadnutia.</a:t>
            </a:r>
          </a:p>
          <a:p>
            <a:endParaRPr/>
          </a:p>
        </p:txBody>
      </p:sp>
      <p:pic>
        <p:nvPicPr>
          <p:cNvPr id="6" name="Picture 5">
            <a:extLst>
              <a:ext uri="{FF2B5EF4-FFF2-40B4-BE49-F238E27FC236}">
                <a16:creationId xmlns:a16="http://schemas.microsoft.com/office/drawing/2014/main" id="{EC3D63D6-9E63-B32B-8081-22AFD4AEE3BD}"/>
              </a:ext>
            </a:extLst>
          </p:cNvPr>
          <p:cNvPicPr>
            <a:picLocks noChangeAspect="1"/>
          </p:cNvPicPr>
          <p:nvPr/>
        </p:nvPicPr>
        <p:blipFill>
          <a:blip r:embed="rId3"/>
          <a:stretch>
            <a:fillRect/>
          </a:stretch>
        </p:blipFill>
        <p:spPr>
          <a:xfrm>
            <a:off x="417609" y="685062"/>
            <a:ext cx="8413125" cy="2671206"/>
          </a:xfrm>
          <a:prstGeom prst="rect">
            <a:avLst/>
          </a:prstGeom>
        </p:spPr>
      </p:pic>
    </p:spTree>
    <p:extLst>
      <p:ext uri="{BB962C8B-B14F-4D97-AF65-F5344CB8AC3E}">
        <p14:creationId xmlns:p14="http://schemas.microsoft.com/office/powerpoint/2010/main" val="1970027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2FD1F2-05E7-B6DA-B0F2-5A162CE6A769}"/>
            </a:ext>
          </a:extLst>
        </p:cNvPr>
        <p:cNvGrpSpPr/>
        <p:nvPr/>
      </p:nvGrpSpPr>
      <p:grpSpPr>
        <a:xfrm>
          <a:off x="0" y="0"/>
          <a:ext cx="0" cy="0"/>
          <a:chOff x="0" y="0"/>
          <a:chExt cx="0" cy="0"/>
        </a:xfrm>
      </p:grpSpPr>
      <p:sp>
        <p:nvSpPr>
          <p:cNvPr id="2" name="Shape 119">
            <a:extLst>
              <a:ext uri="{FF2B5EF4-FFF2-40B4-BE49-F238E27FC236}">
                <a16:creationId xmlns:a16="http://schemas.microsoft.com/office/drawing/2014/main" id="{AA2AC6C9-CD72-0067-3B27-A887A45E641C}"/>
              </a:ext>
            </a:extLst>
          </p:cNvPr>
          <p:cNvSpPr txBox="1"/>
          <p:nvPr/>
        </p:nvSpPr>
        <p:spPr>
          <a:xfrm>
            <a:off x="591672" y="242227"/>
            <a:ext cx="8239062" cy="1224624"/>
          </a:xfrm>
          <a:prstGeom prst="rect">
            <a:avLst/>
          </a:prstGeom>
          <a:noFill/>
          <a:ln>
            <a:noFill/>
          </a:ln>
        </p:spPr>
        <p:txBody>
          <a:bodyPr lIns="91425" tIns="91425" rIns="91425" bIns="91425" anchor="t" anchorCtr="0">
            <a:noAutofit/>
          </a:bodyPr>
          <a:lstStyle/>
          <a:p>
            <a:pPr>
              <a:defRPr sz="1600" b="1">
                <a:solidFill>
                  <a:schemeClr val="accent4"/>
                </a:solidFill>
                <a:latin typeface="Roboto Slab" charset="0"/>
                <a:ea typeface="Roboto Slab" charset="0"/>
              </a:defRPr>
            </a:pPr>
            <a:r>
              <a:rPr lang="cs-CZ" dirty="0"/>
              <a:t>POVOLENIE</a:t>
            </a:r>
          </a:p>
          <a:p>
            <a:pPr>
              <a:defRPr sz="1600" b="1">
                <a:solidFill>
                  <a:schemeClr val="accent4"/>
                </a:solidFill>
                <a:latin typeface="Roboto Slab" charset="0"/>
                <a:ea typeface="Roboto Slab" charset="0"/>
              </a:defRPr>
            </a:pPr>
            <a:r>
              <a:rPr dirty="0"/>
              <a:t>– OBSAH</a:t>
            </a:r>
          </a:p>
          <a:p>
            <a:endParaRPr sz="1600" b="1" dirty="0">
              <a:solidFill>
                <a:schemeClr val="accent6"/>
              </a:solidFill>
              <a:latin typeface="Roboto Slab" charset="0"/>
              <a:ea typeface="Roboto Slab" charset="0"/>
            </a:endParaRPr>
          </a:p>
          <a:p>
            <a:pPr algn="just"/>
            <a:endParaRPr sz="1500" b="1" dirty="0">
              <a:solidFill>
                <a:schemeClr val="tx1"/>
              </a:solidFill>
              <a:highlight>
                <a:srgbClr val="00FFFF"/>
              </a:highlight>
              <a:latin typeface="Roboto Slab" charset="0"/>
              <a:ea typeface="Roboto Slab" charset="0"/>
            </a:endParaRPr>
          </a:p>
          <a:p>
            <a:pPr algn="just"/>
            <a:endParaRPr sz="1500" b="1" dirty="0">
              <a:solidFill>
                <a:schemeClr val="tx1"/>
              </a:solidFill>
              <a:highlight>
                <a:srgbClr val="00FFFF"/>
              </a:highlight>
              <a:latin typeface="Roboto Slab" charset="0"/>
              <a:ea typeface="Roboto Slab" charset="0"/>
            </a:endParaRPr>
          </a:p>
        </p:txBody>
      </p:sp>
      <p:sp>
        <p:nvSpPr>
          <p:cNvPr id="3" name="Šipka: doprava 2">
            <a:extLst>
              <a:ext uri="{FF2B5EF4-FFF2-40B4-BE49-F238E27FC236}">
                <a16:creationId xmlns:a16="http://schemas.microsoft.com/office/drawing/2014/main" id="{4FA2914B-650D-D7C8-B7CE-980768153075}"/>
              </a:ext>
            </a:extLst>
          </p:cNvPr>
          <p:cNvSpPr/>
          <p:nvPr/>
        </p:nvSpPr>
        <p:spPr>
          <a:xfrm>
            <a:off x="1926454" y="703740"/>
            <a:ext cx="656948" cy="239697"/>
          </a:xfrm>
          <a:prstGeom prst="rightArrow">
            <a:avLst/>
          </a:prstGeom>
        </p:spPr>
        <p:style>
          <a:lnRef idx="2">
            <a:schemeClr val="accent2">
              <a:shade val="15000"/>
            </a:schemeClr>
          </a:lnRef>
          <a:fillRef idx="1">
            <a:schemeClr val="accent2"/>
          </a:fillRef>
          <a:effectRef idx="0">
            <a:schemeClr val="accent2"/>
          </a:effectRef>
          <a:fontRef idx="minor">
            <a:schemeClr val="lt1"/>
          </a:fontRef>
        </p:style>
        <p:txBody>
          <a:bodyPr anchor="ctr"/>
          <a:lstStyle/>
          <a:p>
            <a:pPr algn="ctr"/>
            <a:endParaRPr b="1">
              <a:ln w="22225">
                <a:solidFill>
                  <a:schemeClr val="accent2"/>
                </a:solidFill>
                <a:prstDash val="solid"/>
              </a:ln>
              <a:solidFill>
                <a:schemeClr val="accent2">
                  <a:lumMod val="40000"/>
                  <a:lumOff val="60000"/>
                </a:schemeClr>
              </a:solidFill>
            </a:endParaRPr>
          </a:p>
        </p:txBody>
      </p:sp>
      <p:sp>
        <p:nvSpPr>
          <p:cNvPr id="5" name="Šipka: doprava 4">
            <a:extLst>
              <a:ext uri="{FF2B5EF4-FFF2-40B4-BE49-F238E27FC236}">
                <a16:creationId xmlns:a16="http://schemas.microsoft.com/office/drawing/2014/main" id="{CB713E88-EAFD-4360-DF89-AF8D9BE612DC}"/>
              </a:ext>
            </a:extLst>
          </p:cNvPr>
          <p:cNvSpPr/>
          <p:nvPr/>
        </p:nvSpPr>
        <p:spPr>
          <a:xfrm>
            <a:off x="1912250" y="1200521"/>
            <a:ext cx="656948" cy="239697"/>
          </a:xfrm>
          <a:prstGeom prst="rightArrow">
            <a:avLst/>
          </a:prstGeom>
        </p:spPr>
        <p:style>
          <a:lnRef idx="2">
            <a:schemeClr val="accent2">
              <a:shade val="15000"/>
            </a:schemeClr>
          </a:lnRef>
          <a:fillRef idx="1">
            <a:schemeClr val="accent2"/>
          </a:fillRef>
          <a:effectRef idx="0">
            <a:schemeClr val="accent2"/>
          </a:effectRef>
          <a:fontRef idx="minor">
            <a:schemeClr val="lt1"/>
          </a:fontRef>
        </p:style>
        <p:txBody>
          <a:bodyPr anchor="ctr"/>
          <a:lstStyle/>
          <a:p>
            <a:pPr algn="ctr"/>
            <a:endParaRPr b="1">
              <a:ln w="22225">
                <a:solidFill>
                  <a:schemeClr val="accent2"/>
                </a:solidFill>
                <a:prstDash val="solid"/>
              </a:ln>
              <a:solidFill>
                <a:schemeClr val="accent2">
                  <a:lumMod val="40000"/>
                  <a:lumOff val="60000"/>
                </a:schemeClr>
              </a:solidFill>
            </a:endParaRPr>
          </a:p>
        </p:txBody>
      </p:sp>
      <p:sp>
        <p:nvSpPr>
          <p:cNvPr id="6" name="Šipka: doprava 5">
            <a:extLst>
              <a:ext uri="{FF2B5EF4-FFF2-40B4-BE49-F238E27FC236}">
                <a16:creationId xmlns:a16="http://schemas.microsoft.com/office/drawing/2014/main" id="{17BDF931-9CDD-C12D-78C7-2171D6C79EE7}"/>
              </a:ext>
            </a:extLst>
          </p:cNvPr>
          <p:cNvSpPr/>
          <p:nvPr/>
        </p:nvSpPr>
        <p:spPr>
          <a:xfrm>
            <a:off x="1597980" y="3912108"/>
            <a:ext cx="656948" cy="239697"/>
          </a:xfrm>
          <a:prstGeom prst="rightArrow">
            <a:avLst/>
          </a:prstGeom>
        </p:spPr>
        <p:style>
          <a:lnRef idx="2">
            <a:schemeClr val="accent2">
              <a:shade val="15000"/>
            </a:schemeClr>
          </a:lnRef>
          <a:fillRef idx="1">
            <a:schemeClr val="accent2"/>
          </a:fillRef>
          <a:effectRef idx="0">
            <a:schemeClr val="accent2"/>
          </a:effectRef>
          <a:fontRef idx="minor">
            <a:schemeClr val="lt1"/>
          </a:fontRef>
        </p:style>
        <p:txBody>
          <a:bodyPr anchor="ctr"/>
          <a:lstStyle/>
          <a:p>
            <a:pPr algn="ctr"/>
            <a:endParaRPr b="1">
              <a:ln w="22225">
                <a:solidFill>
                  <a:schemeClr val="accent2"/>
                </a:solidFill>
                <a:prstDash val="solid"/>
              </a:ln>
              <a:solidFill>
                <a:schemeClr val="accent2">
                  <a:lumMod val="40000"/>
                  <a:lumOff val="60000"/>
                </a:schemeClr>
              </a:solidFill>
            </a:endParaRPr>
          </a:p>
        </p:txBody>
      </p:sp>
      <p:sp>
        <p:nvSpPr>
          <p:cNvPr id="7" name="Šipka: doprava 6">
            <a:extLst>
              <a:ext uri="{FF2B5EF4-FFF2-40B4-BE49-F238E27FC236}">
                <a16:creationId xmlns:a16="http://schemas.microsoft.com/office/drawing/2014/main" id="{75295FB1-F84F-521F-C9CF-ABE482626F03}"/>
              </a:ext>
            </a:extLst>
          </p:cNvPr>
          <p:cNvSpPr/>
          <p:nvPr/>
        </p:nvSpPr>
        <p:spPr>
          <a:xfrm>
            <a:off x="1597980" y="4319911"/>
            <a:ext cx="656948" cy="239697"/>
          </a:xfrm>
          <a:prstGeom prst="rightArrow">
            <a:avLst/>
          </a:prstGeom>
        </p:spPr>
        <p:style>
          <a:lnRef idx="2">
            <a:schemeClr val="accent2">
              <a:shade val="15000"/>
            </a:schemeClr>
          </a:lnRef>
          <a:fillRef idx="1">
            <a:schemeClr val="accent2"/>
          </a:fillRef>
          <a:effectRef idx="0">
            <a:schemeClr val="accent2"/>
          </a:effectRef>
          <a:fontRef idx="minor">
            <a:schemeClr val="lt1"/>
          </a:fontRef>
        </p:style>
        <p:txBody>
          <a:bodyPr anchor="ctr"/>
          <a:lstStyle/>
          <a:p>
            <a:pPr algn="ctr"/>
            <a:endParaRPr b="1">
              <a:ln w="22225">
                <a:solidFill>
                  <a:schemeClr val="accent2"/>
                </a:solidFill>
                <a:prstDash val="solid"/>
              </a:ln>
              <a:solidFill>
                <a:schemeClr val="accent2">
                  <a:lumMod val="40000"/>
                  <a:lumOff val="60000"/>
                </a:schemeClr>
              </a:solidFill>
            </a:endParaRPr>
          </a:p>
        </p:txBody>
      </p:sp>
      <p:pic>
        <p:nvPicPr>
          <p:cNvPr id="9" name="Picture 8">
            <a:extLst>
              <a:ext uri="{FF2B5EF4-FFF2-40B4-BE49-F238E27FC236}">
                <a16:creationId xmlns:a16="http://schemas.microsoft.com/office/drawing/2014/main" id="{259DEC94-B68B-BB86-061B-B063EA432F6A}"/>
              </a:ext>
            </a:extLst>
          </p:cNvPr>
          <p:cNvPicPr>
            <a:picLocks noChangeAspect="1"/>
          </p:cNvPicPr>
          <p:nvPr/>
        </p:nvPicPr>
        <p:blipFill>
          <a:blip r:embed="rId3"/>
          <a:stretch>
            <a:fillRect/>
          </a:stretch>
        </p:blipFill>
        <p:spPr>
          <a:xfrm>
            <a:off x="2703648" y="480412"/>
            <a:ext cx="6006839" cy="4182676"/>
          </a:xfrm>
          <a:prstGeom prst="rect">
            <a:avLst/>
          </a:prstGeom>
        </p:spPr>
      </p:pic>
    </p:spTree>
    <p:extLst>
      <p:ext uri="{BB962C8B-B14F-4D97-AF65-F5344CB8AC3E}">
        <p14:creationId xmlns:p14="http://schemas.microsoft.com/office/powerpoint/2010/main" val="3802655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877B69-9B78-BC0C-037D-C72C2CC1EFDE}"/>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AF5FA2E1-C93B-E4B5-A447-0A8EFCC209FA}"/>
              </a:ext>
            </a:extLst>
          </p:cNvPr>
          <p:cNvPicPr>
            <a:picLocks noChangeAspect="1"/>
          </p:cNvPicPr>
          <p:nvPr/>
        </p:nvPicPr>
        <p:blipFill>
          <a:blip r:embed="rId3"/>
          <a:stretch>
            <a:fillRect/>
          </a:stretch>
        </p:blipFill>
        <p:spPr>
          <a:xfrm>
            <a:off x="2707149" y="480412"/>
            <a:ext cx="6006839" cy="4182676"/>
          </a:xfrm>
          <a:prstGeom prst="rect">
            <a:avLst/>
          </a:prstGeom>
        </p:spPr>
      </p:pic>
      <p:sp>
        <p:nvSpPr>
          <p:cNvPr id="2" name="Shape 119">
            <a:extLst>
              <a:ext uri="{FF2B5EF4-FFF2-40B4-BE49-F238E27FC236}">
                <a16:creationId xmlns:a16="http://schemas.microsoft.com/office/drawing/2014/main" id="{EC3D8127-F0EE-25AB-3270-5AC02E3F5CBF}"/>
              </a:ext>
            </a:extLst>
          </p:cNvPr>
          <p:cNvSpPr txBox="1"/>
          <p:nvPr/>
        </p:nvSpPr>
        <p:spPr>
          <a:xfrm>
            <a:off x="591672" y="242227"/>
            <a:ext cx="8239062" cy="1224624"/>
          </a:xfrm>
          <a:prstGeom prst="rect">
            <a:avLst/>
          </a:prstGeom>
          <a:noFill/>
          <a:ln>
            <a:noFill/>
          </a:ln>
        </p:spPr>
        <p:txBody>
          <a:bodyPr lIns="91425" tIns="91425" rIns="91425" bIns="91425" anchor="t" anchorCtr="0">
            <a:noAutofit/>
          </a:bodyPr>
          <a:lstStyle/>
          <a:p>
            <a:pPr>
              <a:defRPr sz="1600" b="1">
                <a:solidFill>
                  <a:schemeClr val="accent4"/>
                </a:solidFill>
                <a:latin typeface="Roboto Slab" charset="0"/>
                <a:ea typeface="Roboto Slab" charset="0"/>
              </a:defRPr>
            </a:pPr>
            <a:r>
              <a:t>MONITOROVANIE</a:t>
            </a:r>
          </a:p>
          <a:p>
            <a:endParaRPr sz="1600" b="1">
              <a:solidFill>
                <a:schemeClr val="accent6"/>
              </a:solidFill>
              <a:latin typeface="Roboto Slab" charset="0"/>
              <a:ea typeface="Roboto Slab" charset="0"/>
            </a:endParaRPr>
          </a:p>
          <a:p>
            <a:pPr algn="just"/>
            <a:endParaRPr sz="1500" b="1">
              <a:solidFill>
                <a:schemeClr val="tx1"/>
              </a:solidFill>
              <a:highlight>
                <a:srgbClr val="00FFFF"/>
              </a:highlight>
              <a:latin typeface="Roboto Slab" charset="0"/>
              <a:ea typeface="Roboto Slab" charset="0"/>
            </a:endParaRPr>
          </a:p>
          <a:p>
            <a:pPr algn="just"/>
            <a:endParaRPr sz="1500" b="1">
              <a:solidFill>
                <a:schemeClr val="tx1"/>
              </a:solidFill>
              <a:highlight>
                <a:srgbClr val="00FFFF"/>
              </a:highlight>
              <a:latin typeface="Roboto Slab" charset="0"/>
              <a:ea typeface="Roboto Slab" charset="0"/>
            </a:endParaRPr>
          </a:p>
        </p:txBody>
      </p:sp>
      <mc:AlternateContent xmlns:mc="http://schemas.openxmlformats.org/markup-compatibility/2006" xmlns:p14="http://schemas.microsoft.com/office/powerpoint/2010/main">
        <mc:Choice Requires="p14">
          <p:contentPart p14:bwMode="auto" r:id="rId4">
            <p14:nvContentPartPr>
              <p14:cNvPr id="7" name="Ink 6">
                <a:extLst>
                  <a:ext uri="{FF2B5EF4-FFF2-40B4-BE49-F238E27FC236}">
                    <a16:creationId xmlns:a16="http://schemas.microsoft.com/office/drawing/2014/main" id="{2B8926E7-5460-F67F-1871-88E7BA37555C}"/>
                  </a:ext>
                </a:extLst>
              </p14:cNvPr>
              <p14:cNvContentPartPr/>
              <p14:nvPr/>
            </p14:nvContentPartPr>
            <p14:xfrm>
              <a:off x="3245829" y="3078206"/>
              <a:ext cx="4053960" cy="720"/>
            </p14:xfrm>
          </p:contentPart>
        </mc:Choice>
        <mc:Fallback xmlns="">
          <p:pic>
            <p:nvPicPr>
              <p:cNvPr id="7" name="Ink 6">
                <a:extLst>
                  <a:ext uri="{FF2B5EF4-FFF2-40B4-BE49-F238E27FC236}">
                    <a16:creationId xmlns:a16="http://schemas.microsoft.com/office/drawing/2014/main" id="{2B8926E7-5460-F67F-1871-88E7BA37555C}"/>
                  </a:ext>
                </a:extLst>
              </p:cNvPr>
              <p:cNvPicPr/>
              <p:nvPr/>
            </p:nvPicPr>
            <p:blipFill>
              <a:blip r:embed="rId5"/>
              <a:stretch>
                <a:fillRect/>
              </a:stretch>
            </p:blipFill>
            <p:spPr>
              <a:xfrm>
                <a:off x="3191829" y="2862206"/>
                <a:ext cx="4161600" cy="4320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9" name="Ink 8">
                <a:extLst>
                  <a:ext uri="{FF2B5EF4-FFF2-40B4-BE49-F238E27FC236}">
                    <a16:creationId xmlns:a16="http://schemas.microsoft.com/office/drawing/2014/main" id="{D98958EA-D529-9528-F528-13F5630F3BD1}"/>
                  </a:ext>
                </a:extLst>
              </p14:cNvPr>
              <p14:cNvContentPartPr/>
              <p14:nvPr/>
            </p14:nvContentPartPr>
            <p14:xfrm>
              <a:off x="2820483" y="1600345"/>
              <a:ext cx="1890720" cy="27000"/>
            </p14:xfrm>
          </p:contentPart>
        </mc:Choice>
        <mc:Fallback xmlns="">
          <p:pic>
            <p:nvPicPr>
              <p:cNvPr id="9" name="Ink 8">
                <a:extLst>
                  <a:ext uri="{FF2B5EF4-FFF2-40B4-BE49-F238E27FC236}">
                    <a16:creationId xmlns:a16="http://schemas.microsoft.com/office/drawing/2014/main" id="{D98958EA-D529-9528-F528-13F5630F3BD1}"/>
                  </a:ext>
                </a:extLst>
              </p:cNvPr>
              <p:cNvPicPr/>
              <p:nvPr/>
            </p:nvPicPr>
            <p:blipFill>
              <a:blip r:embed="rId7"/>
              <a:stretch>
                <a:fillRect/>
              </a:stretch>
            </p:blipFill>
            <p:spPr>
              <a:xfrm>
                <a:off x="2766483" y="1492345"/>
                <a:ext cx="1998360" cy="24264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1" name="Ink 10">
                <a:extLst>
                  <a:ext uri="{FF2B5EF4-FFF2-40B4-BE49-F238E27FC236}">
                    <a16:creationId xmlns:a16="http://schemas.microsoft.com/office/drawing/2014/main" id="{96B680DC-14E7-2B2E-DA81-F23F87EC891D}"/>
                  </a:ext>
                </a:extLst>
              </p14:cNvPr>
              <p14:cNvContentPartPr/>
              <p14:nvPr/>
            </p14:nvContentPartPr>
            <p14:xfrm>
              <a:off x="3484980" y="3641010"/>
              <a:ext cx="5108760" cy="35640"/>
            </p14:xfrm>
          </p:contentPart>
        </mc:Choice>
        <mc:Fallback xmlns="">
          <p:pic>
            <p:nvPicPr>
              <p:cNvPr id="11" name="Ink 10">
                <a:extLst>
                  <a:ext uri="{FF2B5EF4-FFF2-40B4-BE49-F238E27FC236}">
                    <a16:creationId xmlns:a16="http://schemas.microsoft.com/office/drawing/2014/main" id="{96B680DC-14E7-2B2E-DA81-F23F87EC891D}"/>
                  </a:ext>
                </a:extLst>
              </p:cNvPr>
              <p:cNvPicPr/>
              <p:nvPr/>
            </p:nvPicPr>
            <p:blipFill>
              <a:blip r:embed="rId9"/>
              <a:stretch>
                <a:fillRect/>
              </a:stretch>
            </p:blipFill>
            <p:spPr>
              <a:xfrm>
                <a:off x="3430980" y="3533010"/>
                <a:ext cx="5216400" cy="251280"/>
              </a:xfrm>
              <a:prstGeom prst="rect">
                <a:avLst/>
              </a:prstGeom>
            </p:spPr>
          </p:pic>
        </mc:Fallback>
      </mc:AlternateContent>
    </p:spTree>
    <p:extLst>
      <p:ext uri="{BB962C8B-B14F-4D97-AF65-F5344CB8AC3E}">
        <p14:creationId xmlns:p14="http://schemas.microsoft.com/office/powerpoint/2010/main" val="15742308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53E817-2240-3B75-E3F6-0B539646A03A}"/>
            </a:ext>
          </a:extLst>
        </p:cNvPr>
        <p:cNvGrpSpPr/>
        <p:nvPr/>
      </p:nvGrpSpPr>
      <p:grpSpPr>
        <a:xfrm>
          <a:off x="0" y="0"/>
          <a:ext cx="0" cy="0"/>
          <a:chOff x="0" y="0"/>
          <a:chExt cx="0" cy="0"/>
        </a:xfrm>
      </p:grpSpPr>
      <p:sp>
        <p:nvSpPr>
          <p:cNvPr id="2" name="Shape 119">
            <a:extLst>
              <a:ext uri="{FF2B5EF4-FFF2-40B4-BE49-F238E27FC236}">
                <a16:creationId xmlns:a16="http://schemas.microsoft.com/office/drawing/2014/main" id="{A9B0862F-B1D7-3D26-A209-6E9D3721B858}"/>
              </a:ext>
            </a:extLst>
          </p:cNvPr>
          <p:cNvSpPr txBox="1"/>
          <p:nvPr/>
        </p:nvSpPr>
        <p:spPr>
          <a:xfrm>
            <a:off x="591672" y="242227"/>
            <a:ext cx="8239062" cy="1224624"/>
          </a:xfrm>
          <a:prstGeom prst="rect">
            <a:avLst/>
          </a:prstGeom>
          <a:noFill/>
          <a:ln>
            <a:noFill/>
          </a:ln>
        </p:spPr>
        <p:txBody>
          <a:bodyPr lIns="91425" tIns="91425" rIns="91425" bIns="91425" anchor="t" anchorCtr="0">
            <a:noAutofit/>
          </a:bodyPr>
          <a:lstStyle/>
          <a:p>
            <a:pPr>
              <a:defRPr sz="1600" b="1">
                <a:solidFill>
                  <a:schemeClr val="accent6"/>
                </a:solidFill>
                <a:latin typeface="Roboto Slab" charset="0"/>
                <a:ea typeface="Roboto Slab" charset="0"/>
              </a:defRPr>
            </a:pPr>
            <a:r>
              <a:t>MONITOROVANIE</a:t>
            </a:r>
          </a:p>
          <a:p>
            <a:endParaRPr sz="900" b="1">
              <a:solidFill>
                <a:schemeClr val="accent6"/>
              </a:solidFill>
              <a:latin typeface="Roboto Slab" charset="0"/>
              <a:ea typeface="Roboto Slab" charset="0"/>
            </a:endParaRPr>
          </a:p>
          <a:p>
            <a:pPr marL="285750" indent="-285750" algn="just">
              <a:buFont typeface="Arial" panose="020B0604020202020204" pitchFamily="34" charset="0"/>
              <a:buChar char="•"/>
              <a:defRPr sz="1200" b="1">
                <a:solidFill>
                  <a:schemeClr val="tx1"/>
                </a:solidFill>
                <a:latin typeface="Roboto Slab" charset="0"/>
                <a:ea typeface="Roboto Slab" charset="0"/>
              </a:defRPr>
            </a:pPr>
            <a:r>
              <a:t>Ak projekty majú významné nepriaznivé vplyvy na životné prostredie, navrhovatelia budú povinní prijať potrebné opatrenia na zabránenie, prevenciu alebo zníženie takýchto vplyvov.</a:t>
            </a:r>
            <a:endParaRPr sz="1200" b="1">
              <a:solidFill>
                <a:schemeClr val="tx1"/>
              </a:solidFill>
              <a:latin typeface="Roboto Slab" charset="0"/>
              <a:ea typeface="Roboto Slab" charset="0"/>
            </a:endParaRPr>
          </a:p>
          <a:p>
            <a:pPr marL="285750" indent="-285750" algn="just">
              <a:buFont typeface="Arial" panose="020B0604020202020204" pitchFamily="34" charset="0"/>
              <a:buChar char="•"/>
              <a:defRPr sz="1200" b="1">
                <a:solidFill>
                  <a:schemeClr val="tx1"/>
                </a:solidFill>
                <a:latin typeface="Roboto Slab" charset="0"/>
                <a:ea typeface="Roboto Slab" charset="0"/>
              </a:defRPr>
            </a:pPr>
            <a:r>
              <a:t>Tieto projekty sa budú musieť monitorovať pomocou postupov, ktoré určia členské štáty. Existujúce monitorovacie opatrenia sa môžu použiť na zabránenie duplicite a zbytočným nákladom.</a:t>
            </a:r>
            <a:endParaRPr sz="1100" b="1">
              <a:latin typeface="Roboto Slab" charset="0"/>
              <a:ea typeface="Roboto Slab" charset="0"/>
            </a:endParaRPr>
          </a:p>
          <a:p>
            <a:pPr algn="just"/>
            <a:endParaRPr sz="1500" b="1">
              <a:solidFill>
                <a:schemeClr val="tx1"/>
              </a:solidFill>
              <a:highlight>
                <a:srgbClr val="00FFFF"/>
              </a:highlight>
              <a:latin typeface="Roboto Slab" charset="0"/>
              <a:ea typeface="Roboto Slab" charset="0"/>
            </a:endParaRPr>
          </a:p>
          <a:p>
            <a:pPr algn="just"/>
            <a:endParaRPr sz="1500" b="1">
              <a:solidFill>
                <a:schemeClr val="tx1"/>
              </a:solidFill>
              <a:highlight>
                <a:srgbClr val="00FFFF"/>
              </a:highlight>
              <a:latin typeface="Roboto Slab" charset="0"/>
              <a:ea typeface="Roboto Slab" charset="0"/>
            </a:endParaRPr>
          </a:p>
        </p:txBody>
      </p:sp>
      <p:pic>
        <p:nvPicPr>
          <p:cNvPr id="5" name="Picture 4">
            <a:extLst>
              <a:ext uri="{FF2B5EF4-FFF2-40B4-BE49-F238E27FC236}">
                <a16:creationId xmlns:a16="http://schemas.microsoft.com/office/drawing/2014/main" id="{C4386879-FA67-20C1-1CB4-B0D53DB02972}"/>
              </a:ext>
            </a:extLst>
          </p:cNvPr>
          <p:cNvPicPr>
            <a:picLocks noChangeAspect="1"/>
          </p:cNvPicPr>
          <p:nvPr/>
        </p:nvPicPr>
        <p:blipFill>
          <a:blip r:embed="rId3"/>
          <a:stretch>
            <a:fillRect/>
          </a:stretch>
        </p:blipFill>
        <p:spPr>
          <a:xfrm>
            <a:off x="1362808" y="1608618"/>
            <a:ext cx="5806475" cy="821364"/>
          </a:xfrm>
          <a:prstGeom prst="rect">
            <a:avLst/>
          </a:prstGeom>
        </p:spPr>
      </p:pic>
      <p:pic>
        <p:nvPicPr>
          <p:cNvPr id="8" name="Picture 7">
            <a:extLst>
              <a:ext uri="{FF2B5EF4-FFF2-40B4-BE49-F238E27FC236}">
                <a16:creationId xmlns:a16="http://schemas.microsoft.com/office/drawing/2014/main" id="{E151E958-AB85-E50A-1CA1-C0A4F610226B}"/>
              </a:ext>
            </a:extLst>
          </p:cNvPr>
          <p:cNvPicPr>
            <a:picLocks noChangeAspect="1"/>
          </p:cNvPicPr>
          <p:nvPr/>
        </p:nvPicPr>
        <p:blipFill>
          <a:blip r:embed="rId4"/>
          <a:stretch>
            <a:fillRect/>
          </a:stretch>
        </p:blipFill>
        <p:spPr>
          <a:xfrm>
            <a:off x="780757" y="2478206"/>
            <a:ext cx="7582486" cy="2483245"/>
          </a:xfrm>
          <a:prstGeom prst="rect">
            <a:avLst/>
          </a:prstGeom>
        </p:spPr>
      </p:pic>
    </p:spTree>
    <p:extLst>
      <p:ext uri="{BB962C8B-B14F-4D97-AF65-F5344CB8AC3E}">
        <p14:creationId xmlns:p14="http://schemas.microsoft.com/office/powerpoint/2010/main" val="3268011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fade">
                                      <p:cBhvr>
                                        <p:cTn id="1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97">
          <a:extLst>
            <a:ext uri="{FF2B5EF4-FFF2-40B4-BE49-F238E27FC236}">
              <a16:creationId xmlns:a16="http://schemas.microsoft.com/office/drawing/2014/main" id="{039E1869-223E-9854-2DD0-905C811409B2}"/>
            </a:ext>
          </a:extLst>
        </p:cNvPr>
        <p:cNvGrpSpPr/>
        <p:nvPr/>
      </p:nvGrpSpPr>
      <p:grpSpPr>
        <a:xfrm>
          <a:off x="0" y="0"/>
          <a:ext cx="0" cy="0"/>
          <a:chOff x="0" y="0"/>
          <a:chExt cx="0" cy="0"/>
        </a:xfrm>
      </p:grpSpPr>
      <p:sp>
        <p:nvSpPr>
          <p:cNvPr id="3" name="Obdélník 2">
            <a:extLst>
              <a:ext uri="{FF2B5EF4-FFF2-40B4-BE49-F238E27FC236}">
                <a16:creationId xmlns:a16="http://schemas.microsoft.com/office/drawing/2014/main" id="{596FF4B1-BB42-AA7D-CB97-AFD0ABF58C9A}"/>
              </a:ext>
            </a:extLst>
          </p:cNvPr>
          <p:cNvSpPr/>
          <p:nvPr/>
        </p:nvSpPr>
        <p:spPr>
          <a:xfrm>
            <a:off x="0" y="4229100"/>
            <a:ext cx="9432758" cy="914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 name="Rectangle 2">
            <a:extLst>
              <a:ext uri="{FF2B5EF4-FFF2-40B4-BE49-F238E27FC236}">
                <a16:creationId xmlns:a16="http://schemas.microsoft.com/office/drawing/2014/main" id="{E9D7E103-A959-A7E7-F1AC-BA2681EE297D}"/>
              </a:ext>
            </a:extLst>
          </p:cNvPr>
          <p:cNvSpPr>
            <a:spLocks noChangeArrowheads="1"/>
          </p:cNvSpPr>
          <p:nvPr/>
        </p:nvSpPr>
        <p:spPr bwMode="auto">
          <a:xfrm>
            <a:off x="457202" y="4114799"/>
            <a:ext cx="4322480" cy="145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a:p>
        </p:txBody>
      </p:sp>
      <p:sp>
        <p:nvSpPr>
          <p:cNvPr id="10" name="Shape 406">
            <a:extLst>
              <a:ext uri="{FF2B5EF4-FFF2-40B4-BE49-F238E27FC236}">
                <a16:creationId xmlns:a16="http://schemas.microsoft.com/office/drawing/2014/main" id="{3A58B5D2-2AB3-C704-F7E6-7F200C0B22DF}"/>
              </a:ext>
            </a:extLst>
          </p:cNvPr>
          <p:cNvSpPr txBox="1">
            <a:spLocks/>
          </p:cNvSpPr>
          <p:nvPr/>
        </p:nvSpPr>
        <p:spPr>
          <a:xfrm>
            <a:off x="692834" y="761701"/>
            <a:ext cx="7884600" cy="3810299"/>
          </a:xfrm>
          <a:prstGeom prst="rect">
            <a:avLst/>
          </a:prstGeom>
          <a:noFill/>
          <a:ln>
            <a:noFill/>
          </a:ln>
        </p:spPr>
        <p:txBody>
          <a:bodyPr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600"/>
              </a:spcBef>
              <a:spcAft>
                <a:spcPts val="0"/>
              </a:spcAft>
              <a:buClr>
                <a:srgbClr val="114454"/>
              </a:buClr>
              <a:buSzPct val="100000"/>
              <a:buFont typeface="Nixie One"/>
              <a:buChar char="▪"/>
              <a:defRPr sz="3000" b="0" i="0" u="none" strike="noStrike" cap="none">
                <a:solidFill>
                  <a:srgbClr val="114454"/>
                </a:solidFill>
                <a:latin typeface="Nixie One"/>
                <a:ea typeface="Nixie One"/>
                <a:cs typeface="Nixie One"/>
                <a:sym typeface="Nixie One"/>
              </a:defRPr>
            </a:lvl1pPr>
            <a:lvl2pPr marR="0" lvl="1" algn="l" rtl="0">
              <a:lnSpc>
                <a:spcPct val="100000"/>
              </a:lnSpc>
              <a:spcBef>
                <a:spcPts val="480"/>
              </a:spcBef>
              <a:spcAft>
                <a:spcPts val="0"/>
              </a:spcAft>
              <a:buClr>
                <a:srgbClr val="114454"/>
              </a:buClr>
              <a:buSzPct val="100000"/>
              <a:buFont typeface="Nixie One"/>
              <a:buChar char="▫"/>
              <a:defRPr sz="2400" b="0" i="0" u="none" strike="noStrike" cap="none">
                <a:solidFill>
                  <a:srgbClr val="114454"/>
                </a:solidFill>
                <a:latin typeface="Nixie One"/>
                <a:ea typeface="Nixie One"/>
                <a:cs typeface="Nixie One"/>
                <a:sym typeface="Nixie One"/>
              </a:defRPr>
            </a:lvl2pPr>
            <a:lvl3pPr marR="0" lvl="2" algn="l" rtl="0">
              <a:lnSpc>
                <a:spcPct val="100000"/>
              </a:lnSpc>
              <a:spcBef>
                <a:spcPts val="480"/>
              </a:spcBef>
              <a:spcAft>
                <a:spcPts val="0"/>
              </a:spcAft>
              <a:buClr>
                <a:srgbClr val="114454"/>
              </a:buClr>
              <a:buSzPct val="100000"/>
              <a:buFont typeface="Nixie One"/>
              <a:buNone/>
              <a:defRPr sz="2400" b="0" i="0" u="none" strike="noStrike" cap="none">
                <a:solidFill>
                  <a:srgbClr val="114454"/>
                </a:solidFill>
                <a:latin typeface="Nixie One"/>
                <a:ea typeface="Nixie One"/>
                <a:cs typeface="Nixie One"/>
                <a:sym typeface="Nixie One"/>
              </a:defRPr>
            </a:lvl3pPr>
            <a:lvl4pPr marR="0" lvl="3" algn="l" rtl="0">
              <a:lnSpc>
                <a:spcPct val="100000"/>
              </a:lnSpc>
              <a:spcBef>
                <a:spcPts val="360"/>
              </a:spcBef>
              <a:spcAft>
                <a:spcPts val="0"/>
              </a:spcAft>
              <a:buClr>
                <a:srgbClr val="114454"/>
              </a:buClr>
              <a:buSzPct val="100000"/>
              <a:buFont typeface="Nixie One"/>
              <a:buNone/>
              <a:defRPr sz="1800" b="0" i="0" u="none" strike="noStrike" cap="none">
                <a:solidFill>
                  <a:srgbClr val="114454"/>
                </a:solidFill>
                <a:latin typeface="Nixie One"/>
                <a:ea typeface="Nixie One"/>
                <a:cs typeface="Nixie One"/>
                <a:sym typeface="Nixie One"/>
              </a:defRPr>
            </a:lvl4pPr>
            <a:lvl5pPr marR="0" lvl="4" algn="l" rtl="0">
              <a:lnSpc>
                <a:spcPct val="100000"/>
              </a:lnSpc>
              <a:spcBef>
                <a:spcPts val="360"/>
              </a:spcBef>
              <a:spcAft>
                <a:spcPts val="0"/>
              </a:spcAft>
              <a:buClr>
                <a:srgbClr val="114454"/>
              </a:buClr>
              <a:buSzPct val="100000"/>
              <a:buFont typeface="Nixie One"/>
              <a:buNone/>
              <a:defRPr sz="1800" b="0" i="0" u="none" strike="noStrike" cap="none">
                <a:solidFill>
                  <a:srgbClr val="114454"/>
                </a:solidFill>
                <a:latin typeface="Nixie One"/>
                <a:ea typeface="Nixie One"/>
                <a:cs typeface="Nixie One"/>
                <a:sym typeface="Nixie One"/>
              </a:defRPr>
            </a:lvl5pPr>
            <a:lvl6pPr marR="0" lvl="5" algn="l" rtl="0">
              <a:lnSpc>
                <a:spcPct val="100000"/>
              </a:lnSpc>
              <a:spcBef>
                <a:spcPts val="360"/>
              </a:spcBef>
              <a:spcAft>
                <a:spcPts val="0"/>
              </a:spcAft>
              <a:buClr>
                <a:srgbClr val="114454"/>
              </a:buClr>
              <a:buSzPct val="100000"/>
              <a:buFont typeface="Nixie One"/>
              <a:buNone/>
              <a:defRPr sz="1800" b="0" i="0" u="none" strike="noStrike" cap="none">
                <a:solidFill>
                  <a:srgbClr val="114454"/>
                </a:solidFill>
                <a:latin typeface="Nixie One"/>
                <a:ea typeface="Nixie One"/>
                <a:cs typeface="Nixie One"/>
                <a:sym typeface="Nixie One"/>
              </a:defRPr>
            </a:lvl6pPr>
            <a:lvl7pPr marR="0" lvl="6" algn="l" rtl="0">
              <a:lnSpc>
                <a:spcPct val="100000"/>
              </a:lnSpc>
              <a:spcBef>
                <a:spcPts val="360"/>
              </a:spcBef>
              <a:spcAft>
                <a:spcPts val="0"/>
              </a:spcAft>
              <a:buClr>
                <a:srgbClr val="114454"/>
              </a:buClr>
              <a:buSzPct val="100000"/>
              <a:buFont typeface="Nixie One"/>
              <a:buNone/>
              <a:defRPr sz="1800" b="0" i="0" u="none" strike="noStrike" cap="none">
                <a:solidFill>
                  <a:srgbClr val="114454"/>
                </a:solidFill>
                <a:latin typeface="Nixie One"/>
                <a:ea typeface="Nixie One"/>
                <a:cs typeface="Nixie One"/>
                <a:sym typeface="Nixie One"/>
              </a:defRPr>
            </a:lvl7pPr>
            <a:lvl8pPr marR="0" lvl="7" algn="l" rtl="0">
              <a:lnSpc>
                <a:spcPct val="100000"/>
              </a:lnSpc>
              <a:spcBef>
                <a:spcPts val="360"/>
              </a:spcBef>
              <a:spcAft>
                <a:spcPts val="0"/>
              </a:spcAft>
              <a:buClr>
                <a:srgbClr val="114454"/>
              </a:buClr>
              <a:buSzPct val="100000"/>
              <a:buFont typeface="Nixie One"/>
              <a:buNone/>
              <a:defRPr sz="1800" b="0" i="0" u="none" strike="noStrike" cap="none">
                <a:solidFill>
                  <a:srgbClr val="114454"/>
                </a:solidFill>
                <a:latin typeface="Nixie One"/>
                <a:ea typeface="Nixie One"/>
                <a:cs typeface="Nixie One"/>
                <a:sym typeface="Nixie One"/>
              </a:defRPr>
            </a:lvl8pPr>
            <a:lvl9pPr marR="0" lvl="8" algn="l" rtl="0">
              <a:lnSpc>
                <a:spcPct val="100000"/>
              </a:lnSpc>
              <a:spcBef>
                <a:spcPts val="360"/>
              </a:spcBef>
              <a:spcAft>
                <a:spcPts val="0"/>
              </a:spcAft>
              <a:buClr>
                <a:srgbClr val="114454"/>
              </a:buClr>
              <a:buSzPct val="100000"/>
              <a:buFont typeface="Nixie One"/>
              <a:buNone/>
              <a:defRPr sz="1800" b="0" i="0" u="none" strike="noStrike" cap="none">
                <a:solidFill>
                  <a:srgbClr val="114454"/>
                </a:solidFill>
                <a:latin typeface="Nixie One"/>
                <a:ea typeface="Nixie One"/>
                <a:cs typeface="Nixie One"/>
                <a:sym typeface="Nixie One"/>
              </a:defRPr>
            </a:lvl9pPr>
          </a:lstStyle>
          <a:p>
            <a:pPr>
              <a:spcBef>
                <a:spcPts val="0"/>
              </a:spcBef>
              <a:buClr>
                <a:schemeClr val="dk1"/>
              </a:buClr>
              <a:buSzPct val="61111"/>
              <a:buFont typeface="Arial"/>
              <a:buNone/>
              <a:defRPr sz="1800" b="1">
                <a:solidFill>
                  <a:schemeClr val="lt1"/>
                </a:solidFill>
                <a:latin typeface="Roboto Slab" panose="020B0604020202020204" charset="0"/>
                <a:ea typeface="Roboto Slab" panose="020B0604020202020204" charset="0"/>
                <a:cs typeface="Arial" pitchFamily="34" charset="0"/>
                <a:sym typeface="Roboto Slab"/>
              </a:defRPr>
            </a:pPr>
            <a:r>
              <a:rPr dirty="0" err="1"/>
              <a:t>Ďakujem</a:t>
            </a:r>
            <a:r>
              <a:t> za </a:t>
            </a:r>
            <a:r>
              <a:rPr dirty="0" err="1"/>
              <a:t>pozornosť</a:t>
            </a:r>
            <a:r>
              <a:rPr dirty="0"/>
              <a:t>!</a:t>
            </a:r>
            <a:endParaRPr sz="1800" b="1" dirty="0">
              <a:solidFill>
                <a:schemeClr val="lt1"/>
              </a:solidFill>
              <a:latin typeface="Roboto Slab" panose="020B0604020202020204" charset="0"/>
              <a:ea typeface="Roboto Slab" panose="020B0604020202020204" charset="0"/>
              <a:cs typeface="Arial" pitchFamily="34" charset="0"/>
              <a:sym typeface="Roboto Slab"/>
            </a:endParaRPr>
          </a:p>
          <a:p>
            <a:pPr>
              <a:spcBef>
                <a:spcPts val="0"/>
              </a:spcBef>
              <a:buClr>
                <a:schemeClr val="dk1"/>
              </a:buClr>
              <a:buSzPct val="45833"/>
              <a:buFont typeface="Arial"/>
              <a:buNone/>
            </a:pPr>
            <a:endParaRPr sz="2400" dirty="0">
              <a:solidFill>
                <a:srgbClr val="FFFFFF"/>
              </a:solidFill>
              <a:latin typeface="Roboto Slab" panose="020B0604020202020204" charset="0"/>
              <a:ea typeface="Roboto Slab" panose="020B0604020202020204" charset="0"/>
            </a:endParaRPr>
          </a:p>
          <a:p>
            <a:pPr>
              <a:spcBef>
                <a:spcPts val="0"/>
              </a:spcBef>
              <a:buClr>
                <a:schemeClr val="dk1"/>
              </a:buClr>
              <a:buSzPct val="45833"/>
              <a:buFont typeface="Arial"/>
              <a:buNone/>
              <a:defRPr sz="1800">
                <a:solidFill>
                  <a:srgbClr val="FFFFFF"/>
                </a:solidFill>
                <a:latin typeface="Roboto Slab" panose="020B0604020202020204" charset="0"/>
                <a:ea typeface="Roboto Slab" panose="020B0604020202020204" charset="0"/>
              </a:defRPr>
            </a:pPr>
            <a:r>
              <a:rPr dirty="0"/>
              <a:t>vomacka@mail.muni.cz</a:t>
            </a:r>
          </a:p>
        </p:txBody>
      </p:sp>
    </p:spTree>
    <p:extLst>
      <p:ext uri="{BB962C8B-B14F-4D97-AF65-F5344CB8AC3E}">
        <p14:creationId xmlns:p14="http://schemas.microsoft.com/office/powerpoint/2010/main" val="1492222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8BEBF0-945F-6722-78BC-6AC23772C83D}"/>
            </a:ext>
          </a:extLst>
        </p:cNvPr>
        <p:cNvGrpSpPr/>
        <p:nvPr/>
      </p:nvGrpSpPr>
      <p:grpSpPr>
        <a:xfrm>
          <a:off x="0" y="0"/>
          <a:ext cx="0" cy="0"/>
          <a:chOff x="0" y="0"/>
          <a:chExt cx="0" cy="0"/>
        </a:xfrm>
      </p:grpSpPr>
      <p:sp>
        <p:nvSpPr>
          <p:cNvPr id="2" name="Shape 119">
            <a:extLst>
              <a:ext uri="{FF2B5EF4-FFF2-40B4-BE49-F238E27FC236}">
                <a16:creationId xmlns:a16="http://schemas.microsoft.com/office/drawing/2014/main" id="{1AE00CD9-C946-AC9D-E9DA-9A1821996EA8}"/>
              </a:ext>
            </a:extLst>
          </p:cNvPr>
          <p:cNvSpPr txBox="1"/>
          <p:nvPr/>
        </p:nvSpPr>
        <p:spPr>
          <a:xfrm>
            <a:off x="591672" y="242227"/>
            <a:ext cx="8239062" cy="1224624"/>
          </a:xfrm>
          <a:prstGeom prst="rect">
            <a:avLst/>
          </a:prstGeom>
          <a:noFill/>
          <a:ln>
            <a:noFill/>
          </a:ln>
        </p:spPr>
        <p:txBody>
          <a:bodyPr lIns="91425" tIns="91425" rIns="91425" bIns="91425" anchor="t" anchorCtr="0">
            <a:noAutofit/>
          </a:bodyPr>
          <a:lstStyle/>
          <a:p>
            <a:pPr>
              <a:defRPr sz="1600" b="1">
                <a:solidFill>
                  <a:schemeClr val="accent6"/>
                </a:solidFill>
                <a:latin typeface="Roboto Slab" charset="0"/>
                <a:ea typeface="Roboto Slab" charset="0"/>
              </a:defRPr>
            </a:pPr>
            <a:r>
              <a:t>SCOPING</a:t>
            </a:r>
          </a:p>
          <a:p>
            <a:endParaRPr sz="400" b="1">
              <a:solidFill>
                <a:schemeClr val="accent6"/>
              </a:solidFill>
              <a:latin typeface="Roboto Slab" charset="0"/>
              <a:ea typeface="Roboto Slab" charset="0"/>
            </a:endParaRPr>
          </a:p>
          <a:p>
            <a:pPr>
              <a:defRPr sz="1600">
                <a:latin typeface="Roboto Slab" charset="0"/>
                <a:ea typeface="Roboto Slab" charset="0"/>
              </a:defRPr>
            </a:pPr>
            <a:r>
              <a:t>= nepoužíva sa v smernici</a:t>
            </a:r>
            <a:endParaRPr sz="1600" b="1">
              <a:latin typeface="Roboto Slab" charset="0"/>
              <a:ea typeface="Roboto Slab" charset="0"/>
            </a:endParaRPr>
          </a:p>
          <a:p>
            <a:endParaRPr sz="1600">
              <a:latin typeface="Roboto Slab" charset="0"/>
              <a:ea typeface="Roboto Slab" charset="0"/>
            </a:endParaRPr>
          </a:p>
          <a:p>
            <a:pPr lvl="1"/>
            <a:endParaRPr sz="1600">
              <a:latin typeface="Roboto Slab" charset="0"/>
              <a:ea typeface="Roboto Slab" charset="0"/>
            </a:endParaRPr>
          </a:p>
          <a:p>
            <a:pPr marL="285750" indent="-285750">
              <a:buFont typeface="Arial" pitchFamily="34" charset="0"/>
              <a:buChar char="•"/>
            </a:pPr>
            <a:endParaRPr sz="1800" b="1">
              <a:latin typeface="Roboto Slab" charset="0"/>
              <a:ea typeface="Roboto Slab" charset="0"/>
            </a:endParaRPr>
          </a:p>
        </p:txBody>
      </p:sp>
      <p:pic>
        <p:nvPicPr>
          <p:cNvPr id="5" name="Picture 4">
            <a:extLst>
              <a:ext uri="{FF2B5EF4-FFF2-40B4-BE49-F238E27FC236}">
                <a16:creationId xmlns:a16="http://schemas.microsoft.com/office/drawing/2014/main" id="{64EAA4A7-47BF-1A1F-5BDA-944EBF02A3CA}"/>
              </a:ext>
            </a:extLst>
          </p:cNvPr>
          <p:cNvPicPr>
            <a:picLocks noChangeAspect="1"/>
          </p:cNvPicPr>
          <p:nvPr/>
        </p:nvPicPr>
        <p:blipFill>
          <a:blip r:embed="rId3"/>
          <a:stretch>
            <a:fillRect/>
          </a:stretch>
        </p:blipFill>
        <p:spPr>
          <a:xfrm>
            <a:off x="313266" y="1058377"/>
            <a:ext cx="8586077" cy="3026746"/>
          </a:xfrm>
          <a:prstGeom prst="rect">
            <a:avLst/>
          </a:prstGeom>
        </p:spPr>
      </p:pic>
    </p:spTree>
    <p:extLst>
      <p:ext uri="{BB962C8B-B14F-4D97-AF65-F5344CB8AC3E}">
        <p14:creationId xmlns:p14="http://schemas.microsoft.com/office/powerpoint/2010/main" val="32238401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CC488D-EE29-2202-BAF4-39A2D4C958ED}"/>
            </a:ext>
          </a:extLst>
        </p:cNvPr>
        <p:cNvGrpSpPr/>
        <p:nvPr/>
      </p:nvGrpSpPr>
      <p:grpSpPr>
        <a:xfrm>
          <a:off x="0" y="0"/>
          <a:ext cx="0" cy="0"/>
          <a:chOff x="0" y="0"/>
          <a:chExt cx="0" cy="0"/>
        </a:xfrm>
      </p:grpSpPr>
      <p:sp>
        <p:nvSpPr>
          <p:cNvPr id="2" name="Shape 119">
            <a:extLst>
              <a:ext uri="{FF2B5EF4-FFF2-40B4-BE49-F238E27FC236}">
                <a16:creationId xmlns:a16="http://schemas.microsoft.com/office/drawing/2014/main" id="{A30C4B63-A398-6D55-FB54-BADE035D1CF9}"/>
              </a:ext>
            </a:extLst>
          </p:cNvPr>
          <p:cNvSpPr txBox="1"/>
          <p:nvPr/>
        </p:nvSpPr>
        <p:spPr>
          <a:xfrm>
            <a:off x="591672" y="242227"/>
            <a:ext cx="8239062" cy="1224624"/>
          </a:xfrm>
          <a:prstGeom prst="rect">
            <a:avLst/>
          </a:prstGeom>
          <a:noFill/>
          <a:ln>
            <a:noFill/>
          </a:ln>
        </p:spPr>
        <p:txBody>
          <a:bodyPr lIns="91425" tIns="91425" rIns="91425" bIns="91425" anchor="t" anchorCtr="0">
            <a:noAutofit/>
          </a:bodyPr>
          <a:lstStyle/>
          <a:p>
            <a:pPr>
              <a:defRPr sz="1600" b="1">
                <a:solidFill>
                  <a:schemeClr val="accent6"/>
                </a:solidFill>
                <a:latin typeface="Roboto Slab" charset="0"/>
                <a:ea typeface="Roboto Slab" charset="0"/>
              </a:defRPr>
            </a:pPr>
            <a:r>
              <a:t>SCOPING</a:t>
            </a:r>
          </a:p>
          <a:p>
            <a:endParaRPr sz="400" b="1">
              <a:solidFill>
                <a:schemeClr val="accent6"/>
              </a:solidFill>
              <a:latin typeface="Roboto Slab" charset="0"/>
              <a:ea typeface="Roboto Slab" charset="0"/>
            </a:endParaRPr>
          </a:p>
          <a:p>
            <a:pPr>
              <a:defRPr sz="1600">
                <a:latin typeface="Roboto Slab" charset="0"/>
                <a:ea typeface="Roboto Slab" charset="0"/>
              </a:defRPr>
            </a:pPr>
            <a:r>
              <a:t>= nepoužíva sa v smernici</a:t>
            </a:r>
            <a:endParaRPr sz="1600" b="1">
              <a:latin typeface="Roboto Slab" charset="0"/>
              <a:ea typeface="Roboto Slab" charset="0"/>
            </a:endParaRPr>
          </a:p>
          <a:p>
            <a:endParaRPr sz="1600">
              <a:latin typeface="Roboto Slab" charset="0"/>
              <a:ea typeface="Roboto Slab" charset="0"/>
            </a:endParaRPr>
          </a:p>
          <a:p>
            <a:pPr>
              <a:defRPr sz="1600">
                <a:latin typeface="Roboto Slab" charset="0"/>
                <a:ea typeface="Roboto Slab" charset="0"/>
              </a:defRPr>
            </a:pPr>
            <a:r>
              <a:rPr b="1"/>
              <a:t>Článok 5 ods. 1 </a:t>
            </a:r>
            <a:r>
              <a:t>Minimálny obsah správy o posudzovaní vplyvov na životné prostredie</a:t>
            </a:r>
          </a:p>
          <a:p>
            <a:pPr lvl="1" algn="just">
              <a:defRPr sz="1600" b="1">
                <a:solidFill>
                  <a:schemeClr val="tx1"/>
                </a:solidFill>
                <a:latin typeface="Roboto Slab" charset="0"/>
                <a:ea typeface="Roboto Slab" charset="0"/>
              </a:defRPr>
            </a:pPr>
            <a:r>
              <a:t>čl. 5 ods. 2 </a:t>
            </a:r>
          </a:p>
          <a:p>
            <a:pPr lvl="1" algn="just">
              <a:defRPr sz="1600">
                <a:solidFill>
                  <a:schemeClr val="tx1"/>
                </a:solidFill>
                <a:latin typeface="Roboto Slab" charset="0"/>
                <a:ea typeface="Roboto Slab" charset="0"/>
              </a:defRPr>
            </a:pPr>
            <a:r>
              <a:t>Na žiadosť navrhovateľa príslušný orgán vydá stanovisko k </a:t>
            </a:r>
            <a:r>
              <a:rPr>
                <a:highlight>
                  <a:srgbClr val="FFFF00"/>
                </a:highlight>
              </a:rPr>
              <a:t>rozsahu a úrovni podrobnosti informácií, ktoré má navrhovateľ uviesť v správe o posúdení vplyvov na životné prostredie v súlade s odsekom 1 tohto článku, pričom zohľadní najmä informácie poskytnuté navrhovateľom o osobitných vlastnostiach projektu vrátane jeho umiestnenia a technickej kapacity a jeho pravdepodobného vplyvu na životné prostredie.</a:t>
            </a:r>
            <a:r>
              <a:t> Príslušný orgán sa pred vydaním svojho stanoviska poradí s orgánmi uvedenými v článku 6 ods. 1.</a:t>
            </a:r>
          </a:p>
          <a:p>
            <a:pPr lvl="1" algn="just">
              <a:defRPr sz="1600">
                <a:solidFill>
                  <a:schemeClr val="tx1"/>
                </a:solidFill>
                <a:latin typeface="Roboto Slab" charset="0"/>
                <a:ea typeface="Roboto Slab" charset="0"/>
              </a:defRPr>
            </a:pPr>
            <a:r>
              <a:t>Členské štáty môžu tiež požadovať, aby príslušné orgány vydali stanovisko uvedené v prvom pododseku bez ohľadu na to, či o to navrhovateľ požiada.</a:t>
            </a:r>
            <a:endParaRPr sz="1600">
              <a:solidFill>
                <a:schemeClr val="tx1"/>
              </a:solidFill>
              <a:latin typeface="Roboto Slab" charset="0"/>
              <a:ea typeface="Roboto Slab" charset="0"/>
            </a:endParaRPr>
          </a:p>
          <a:p>
            <a:pPr lvl="1"/>
            <a:endParaRPr sz="1600">
              <a:latin typeface="Roboto Slab" charset="0"/>
              <a:ea typeface="Roboto Slab" charset="0"/>
            </a:endParaRPr>
          </a:p>
          <a:p>
            <a:pPr marL="285750" indent="-285750">
              <a:buFont typeface="Arial" pitchFamily="34" charset="0"/>
              <a:buChar char="•"/>
            </a:pPr>
            <a:endParaRPr sz="1800" b="1">
              <a:latin typeface="Roboto Slab" charset="0"/>
              <a:ea typeface="Roboto Slab" charset="0"/>
            </a:endParaRPr>
          </a:p>
        </p:txBody>
      </p:sp>
    </p:spTree>
    <p:extLst>
      <p:ext uri="{BB962C8B-B14F-4D97-AF65-F5344CB8AC3E}">
        <p14:creationId xmlns:p14="http://schemas.microsoft.com/office/powerpoint/2010/main" val="2280936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fade">
                                      <p:cBhvr>
                                        <p:cTn id="7" dur="500"/>
                                        <p:tgtEl>
                                          <p:spTgt spid="2">
                                            <p:txEl>
                                              <p:pRg st="4" end="4"/>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5" end="5"/>
                                            </p:txEl>
                                          </p:spTgt>
                                        </p:tgtEl>
                                        <p:attrNameLst>
                                          <p:attrName>style.visibility</p:attrName>
                                        </p:attrNameLst>
                                      </p:cBhvr>
                                      <p:to>
                                        <p:strVal val="visible"/>
                                      </p:to>
                                    </p:set>
                                    <p:animEffect transition="in" filter="fade">
                                      <p:cBhvr>
                                        <p:cTn id="10" dur="500"/>
                                        <p:tgtEl>
                                          <p:spTgt spid="2">
                                            <p:txEl>
                                              <p:pRg st="5" end="5"/>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6" end="6"/>
                                            </p:txEl>
                                          </p:spTgt>
                                        </p:tgtEl>
                                        <p:attrNameLst>
                                          <p:attrName>style.visibility</p:attrName>
                                        </p:attrNameLst>
                                      </p:cBhvr>
                                      <p:to>
                                        <p:strVal val="visible"/>
                                      </p:to>
                                    </p:set>
                                    <p:animEffect transition="in" filter="fade">
                                      <p:cBhvr>
                                        <p:cTn id="13" dur="500"/>
                                        <p:tgtEl>
                                          <p:spTgt spid="2">
                                            <p:txEl>
                                              <p:pRg st="6" end="6"/>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7" end="7"/>
                                            </p:txEl>
                                          </p:spTgt>
                                        </p:tgtEl>
                                        <p:attrNameLst>
                                          <p:attrName>style.visibility</p:attrName>
                                        </p:attrNameLst>
                                      </p:cBhvr>
                                      <p:to>
                                        <p:strVal val="visible"/>
                                      </p:to>
                                    </p:set>
                                    <p:animEffect transition="in" filter="fade">
                                      <p:cBhvr>
                                        <p:cTn id="16"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10609C-8512-C222-5A61-7D4A0ABA4CA9}"/>
            </a:ext>
          </a:extLst>
        </p:cNvPr>
        <p:cNvGrpSpPr/>
        <p:nvPr/>
      </p:nvGrpSpPr>
      <p:grpSpPr>
        <a:xfrm>
          <a:off x="0" y="0"/>
          <a:ext cx="0" cy="0"/>
          <a:chOff x="0" y="0"/>
          <a:chExt cx="0" cy="0"/>
        </a:xfrm>
      </p:grpSpPr>
      <p:sp>
        <p:nvSpPr>
          <p:cNvPr id="2" name="Shape 119">
            <a:extLst>
              <a:ext uri="{FF2B5EF4-FFF2-40B4-BE49-F238E27FC236}">
                <a16:creationId xmlns:a16="http://schemas.microsoft.com/office/drawing/2014/main" id="{F7D50CE1-804A-6192-A53D-95F19E20EFE0}"/>
              </a:ext>
            </a:extLst>
          </p:cNvPr>
          <p:cNvSpPr txBox="1"/>
          <p:nvPr/>
        </p:nvSpPr>
        <p:spPr>
          <a:xfrm>
            <a:off x="591672" y="242227"/>
            <a:ext cx="8239062" cy="1224624"/>
          </a:xfrm>
          <a:prstGeom prst="rect">
            <a:avLst/>
          </a:prstGeom>
          <a:noFill/>
          <a:ln>
            <a:noFill/>
          </a:ln>
        </p:spPr>
        <p:txBody>
          <a:bodyPr lIns="91425" tIns="91425" rIns="91425" bIns="91425" anchor="t" anchorCtr="0">
            <a:noAutofit/>
          </a:bodyPr>
          <a:lstStyle/>
          <a:p>
            <a:pPr>
              <a:defRPr sz="1600" b="1">
                <a:solidFill>
                  <a:schemeClr val="accent6"/>
                </a:solidFill>
                <a:latin typeface="Roboto Slab" charset="0"/>
                <a:ea typeface="Roboto Slab" charset="0"/>
              </a:defRPr>
            </a:pPr>
            <a:r>
              <a:rPr dirty="0"/>
              <a:t>SCOPING</a:t>
            </a:r>
          </a:p>
          <a:p>
            <a:endParaRPr sz="400" b="1" dirty="0">
              <a:solidFill>
                <a:schemeClr val="accent6"/>
              </a:solidFill>
              <a:latin typeface="Roboto Slab" charset="0"/>
              <a:ea typeface="Roboto Slab" charset="0"/>
            </a:endParaRPr>
          </a:p>
          <a:p>
            <a:pPr>
              <a:defRPr sz="1600">
                <a:latin typeface="Roboto Slab" charset="0"/>
                <a:ea typeface="Roboto Slab" charset="0"/>
              </a:defRPr>
            </a:pPr>
            <a:r>
              <a:rPr dirty="0"/>
              <a:t>V </a:t>
            </a:r>
            <a:r>
              <a:rPr dirty="0" err="1"/>
              <a:t>posúdení</a:t>
            </a:r>
            <a:r>
              <a:rPr dirty="0"/>
              <a:t> </a:t>
            </a:r>
            <a:r>
              <a:rPr dirty="0" err="1"/>
              <a:t>sa</a:t>
            </a:r>
            <a:r>
              <a:rPr dirty="0"/>
              <a:t> </a:t>
            </a:r>
            <a:r>
              <a:rPr dirty="0" err="1"/>
              <a:t>musia</a:t>
            </a:r>
            <a:r>
              <a:rPr dirty="0"/>
              <a:t> </a:t>
            </a:r>
            <a:r>
              <a:rPr dirty="0" err="1"/>
              <a:t>identifikovať</a:t>
            </a:r>
            <a:r>
              <a:rPr dirty="0"/>
              <a:t>, </a:t>
            </a:r>
            <a:r>
              <a:rPr dirty="0" err="1"/>
              <a:t>opísať</a:t>
            </a:r>
            <a:r>
              <a:rPr dirty="0"/>
              <a:t> a </a:t>
            </a:r>
            <a:r>
              <a:rPr dirty="0" err="1"/>
              <a:t>posúdiť</a:t>
            </a:r>
            <a:r>
              <a:rPr dirty="0"/>
              <a:t> </a:t>
            </a:r>
            <a:r>
              <a:rPr dirty="0" err="1"/>
              <a:t>pravdepodobné</a:t>
            </a:r>
            <a:r>
              <a:rPr dirty="0"/>
              <a:t> </a:t>
            </a:r>
            <a:r>
              <a:rPr dirty="0">
                <a:highlight>
                  <a:srgbClr val="FFFF00"/>
                </a:highlight>
              </a:rPr>
              <a:t>„</a:t>
            </a:r>
            <a:r>
              <a:rPr dirty="0" err="1">
                <a:highlight>
                  <a:srgbClr val="FFFF00"/>
                </a:highlight>
              </a:rPr>
              <a:t>priame</a:t>
            </a:r>
            <a:r>
              <a:rPr dirty="0">
                <a:highlight>
                  <a:srgbClr val="FFFF00"/>
                </a:highlight>
              </a:rPr>
              <a:t> a </a:t>
            </a:r>
            <a:r>
              <a:rPr dirty="0" err="1">
                <a:highlight>
                  <a:srgbClr val="FFFF00"/>
                </a:highlight>
              </a:rPr>
              <a:t>nepriame</a:t>
            </a:r>
            <a:r>
              <a:rPr dirty="0">
                <a:highlight>
                  <a:srgbClr val="FFFF00"/>
                </a:highlight>
              </a:rPr>
              <a:t> </a:t>
            </a:r>
            <a:r>
              <a:rPr dirty="0" err="1">
                <a:highlight>
                  <a:srgbClr val="FFFF00"/>
                </a:highlight>
              </a:rPr>
              <a:t>významné</a:t>
            </a:r>
            <a:r>
              <a:rPr dirty="0">
                <a:highlight>
                  <a:srgbClr val="FFFF00"/>
                </a:highlight>
              </a:rPr>
              <a:t> </a:t>
            </a:r>
            <a:r>
              <a:rPr dirty="0" err="1">
                <a:highlight>
                  <a:srgbClr val="FFFF00"/>
                </a:highlight>
              </a:rPr>
              <a:t>vplyvy</a:t>
            </a:r>
            <a:r>
              <a:rPr dirty="0">
                <a:highlight>
                  <a:srgbClr val="FFFF00"/>
                </a:highlight>
              </a:rPr>
              <a:t>“</a:t>
            </a:r>
            <a:r>
              <a:rPr dirty="0"/>
              <a:t> </a:t>
            </a:r>
            <a:r>
              <a:rPr dirty="0" err="1"/>
              <a:t>projektu</a:t>
            </a:r>
            <a:r>
              <a:rPr dirty="0"/>
              <a:t> </a:t>
            </a:r>
            <a:r>
              <a:rPr dirty="0" err="1"/>
              <a:t>na</a:t>
            </a:r>
            <a:r>
              <a:rPr dirty="0"/>
              <a:t> </a:t>
            </a:r>
            <a:r>
              <a:rPr dirty="0" err="1"/>
              <a:t>životné</a:t>
            </a:r>
            <a:r>
              <a:rPr dirty="0"/>
              <a:t> </a:t>
            </a:r>
            <a:r>
              <a:rPr dirty="0" err="1"/>
              <a:t>prostredie</a:t>
            </a:r>
            <a:r>
              <a:rPr dirty="0"/>
              <a:t>, </a:t>
            </a:r>
            <a:r>
              <a:rPr dirty="0" err="1"/>
              <a:t>ako</a:t>
            </a:r>
            <a:r>
              <a:rPr dirty="0"/>
              <a:t> je </a:t>
            </a:r>
            <a:r>
              <a:rPr dirty="0" err="1"/>
              <a:t>povaha</a:t>
            </a:r>
            <a:r>
              <a:rPr dirty="0"/>
              <a:t> a </a:t>
            </a:r>
            <a:r>
              <a:rPr dirty="0" err="1"/>
              <a:t>rozsah</a:t>
            </a:r>
            <a:r>
              <a:rPr dirty="0"/>
              <a:t> </a:t>
            </a:r>
            <a:r>
              <a:rPr dirty="0" err="1"/>
              <a:t>emisií</a:t>
            </a:r>
            <a:r>
              <a:rPr dirty="0"/>
              <a:t> </a:t>
            </a:r>
            <a:r>
              <a:rPr dirty="0" err="1"/>
              <a:t>skleníkových</a:t>
            </a:r>
            <a:r>
              <a:rPr dirty="0"/>
              <a:t> </a:t>
            </a:r>
            <a:r>
              <a:rPr dirty="0" err="1"/>
              <a:t>plynov</a:t>
            </a:r>
            <a:r>
              <a:rPr dirty="0"/>
              <a:t>.</a:t>
            </a:r>
            <a:endParaRPr sz="1600" dirty="0">
              <a:latin typeface="Roboto Slab" charset="0"/>
              <a:ea typeface="Roboto Slab" charset="0"/>
            </a:endParaRPr>
          </a:p>
          <a:p>
            <a:endParaRPr sz="1600" dirty="0">
              <a:latin typeface="Roboto Slab" charset="0"/>
              <a:ea typeface="Roboto Slab" charset="0"/>
            </a:endParaRPr>
          </a:p>
          <a:p>
            <a:pPr>
              <a:defRPr sz="1600" b="1">
                <a:latin typeface="Roboto Slab" charset="0"/>
                <a:ea typeface="Roboto Slab" charset="0"/>
              </a:defRPr>
            </a:pPr>
            <a:r>
              <a:rPr dirty="0" err="1"/>
              <a:t>Usmernenie</a:t>
            </a:r>
            <a:r>
              <a:rPr dirty="0"/>
              <a:t> </a:t>
            </a:r>
            <a:r>
              <a:rPr dirty="0" err="1"/>
              <a:t>Komisie</a:t>
            </a:r>
            <a:r>
              <a:rPr dirty="0"/>
              <a:t> z </a:t>
            </a:r>
            <a:r>
              <a:rPr dirty="0" err="1"/>
              <a:t>roku</a:t>
            </a:r>
            <a:r>
              <a:rPr dirty="0"/>
              <a:t> 2001 k </a:t>
            </a:r>
            <a:r>
              <a:rPr dirty="0" err="1"/>
              <a:t>posudzovaniu</a:t>
            </a:r>
            <a:r>
              <a:rPr dirty="0"/>
              <a:t> </a:t>
            </a:r>
            <a:r>
              <a:rPr dirty="0" err="1"/>
              <a:t>vplyvov</a:t>
            </a:r>
            <a:r>
              <a:rPr dirty="0"/>
              <a:t> </a:t>
            </a:r>
            <a:r>
              <a:rPr dirty="0" err="1"/>
              <a:t>na</a:t>
            </a:r>
            <a:r>
              <a:rPr dirty="0"/>
              <a:t> </a:t>
            </a:r>
            <a:r>
              <a:rPr dirty="0" err="1"/>
              <a:t>životné</a:t>
            </a:r>
            <a:r>
              <a:rPr dirty="0"/>
              <a:t> </a:t>
            </a:r>
            <a:r>
              <a:rPr dirty="0" err="1"/>
              <a:t>prostredie</a:t>
            </a:r>
            <a:r>
              <a:rPr dirty="0"/>
              <a:t> – </a:t>
            </a:r>
            <a:r>
              <a:rPr dirty="0" err="1"/>
              <a:t>preskúmanie</a:t>
            </a:r>
            <a:r>
              <a:rPr dirty="0"/>
              <a:t> EIS, </a:t>
            </a:r>
            <a:r>
              <a:rPr dirty="0" err="1"/>
              <a:t>usmernenie</a:t>
            </a:r>
            <a:r>
              <a:rPr dirty="0"/>
              <a:t> k </a:t>
            </a:r>
            <a:r>
              <a:rPr dirty="0" err="1"/>
              <a:t>posudzovaniu</a:t>
            </a:r>
            <a:r>
              <a:rPr dirty="0"/>
              <a:t> </a:t>
            </a:r>
            <a:r>
              <a:rPr dirty="0" err="1"/>
              <a:t>vplyvov</a:t>
            </a:r>
            <a:r>
              <a:rPr dirty="0"/>
              <a:t> </a:t>
            </a:r>
            <a:r>
              <a:rPr dirty="0" err="1"/>
              <a:t>na</a:t>
            </a:r>
            <a:r>
              <a:rPr dirty="0"/>
              <a:t> </a:t>
            </a:r>
            <a:r>
              <a:rPr dirty="0" err="1"/>
              <a:t>životné</a:t>
            </a:r>
            <a:r>
              <a:rPr dirty="0"/>
              <a:t> </a:t>
            </a:r>
            <a:r>
              <a:rPr dirty="0" err="1"/>
              <a:t>prostredie</a:t>
            </a:r>
            <a:r>
              <a:rPr dirty="0"/>
              <a:t> – </a:t>
            </a:r>
            <a:r>
              <a:rPr dirty="0" err="1"/>
              <a:t>vymedzenie</a:t>
            </a:r>
            <a:r>
              <a:rPr dirty="0"/>
              <a:t> </a:t>
            </a:r>
            <a:r>
              <a:rPr dirty="0" err="1"/>
              <a:t>rozsahu</a:t>
            </a:r>
            <a:r>
              <a:rPr dirty="0"/>
              <a:t> </a:t>
            </a:r>
            <a:r>
              <a:rPr dirty="0" err="1"/>
              <a:t>pôsobnosti</a:t>
            </a:r>
            <a:r>
              <a:rPr dirty="0"/>
              <a:t>:</a:t>
            </a:r>
          </a:p>
          <a:p>
            <a:pPr>
              <a:defRPr sz="1600">
                <a:latin typeface="Roboto Slab" charset="0"/>
                <a:ea typeface="Roboto Slab" charset="0"/>
              </a:defRPr>
            </a:pPr>
            <a:r>
              <a:rPr dirty="0"/>
              <a:t>V </a:t>
            </a:r>
            <a:r>
              <a:rPr dirty="0" err="1"/>
              <a:t>prospech</a:t>
            </a:r>
            <a:r>
              <a:rPr dirty="0"/>
              <a:t> </a:t>
            </a:r>
            <a:r>
              <a:rPr dirty="0" err="1"/>
              <a:t>posúdenia</a:t>
            </a:r>
            <a:r>
              <a:rPr dirty="0"/>
              <a:t> </a:t>
            </a:r>
            <a:r>
              <a:rPr dirty="0" err="1"/>
              <a:t>širších</a:t>
            </a:r>
            <a:r>
              <a:rPr dirty="0"/>
              <a:t> (</a:t>
            </a:r>
            <a:r>
              <a:rPr dirty="0" err="1"/>
              <a:t>globálnych</a:t>
            </a:r>
            <a:r>
              <a:rPr dirty="0"/>
              <a:t>) </a:t>
            </a:r>
            <a:r>
              <a:rPr dirty="0" err="1"/>
              <a:t>vplyvov</a:t>
            </a:r>
            <a:r>
              <a:rPr dirty="0"/>
              <a:t> </a:t>
            </a:r>
            <a:r>
              <a:rPr dirty="0" err="1"/>
              <a:t>na</a:t>
            </a:r>
            <a:r>
              <a:rPr dirty="0"/>
              <a:t> </a:t>
            </a:r>
            <a:r>
              <a:rPr dirty="0" err="1"/>
              <a:t>klímu</a:t>
            </a:r>
            <a:r>
              <a:rPr dirty="0"/>
              <a:t>, </a:t>
            </a:r>
            <a:r>
              <a:rPr dirty="0" err="1"/>
              <a:t>ak</a:t>
            </a:r>
            <a:r>
              <a:rPr dirty="0"/>
              <a:t> je to </a:t>
            </a:r>
            <a:r>
              <a:rPr dirty="0" err="1"/>
              <a:t>vhodné</a:t>
            </a:r>
            <a:endParaRPr dirty="0"/>
          </a:p>
          <a:p>
            <a:endParaRPr sz="300" dirty="0">
              <a:latin typeface="Roboto Slab" charset="0"/>
              <a:ea typeface="Roboto Slab" charset="0"/>
            </a:endParaRPr>
          </a:p>
          <a:p>
            <a:pPr>
              <a:defRPr sz="1600">
                <a:latin typeface="Roboto Slab" charset="0"/>
                <a:ea typeface="Roboto Slab" charset="0"/>
              </a:defRPr>
            </a:pPr>
            <a:r>
              <a:rPr dirty="0" err="1"/>
              <a:t>Neúspešné</a:t>
            </a:r>
            <a:r>
              <a:rPr dirty="0"/>
              <a:t> </a:t>
            </a:r>
            <a:r>
              <a:rPr dirty="0" err="1"/>
              <a:t>výsledky</a:t>
            </a:r>
            <a:r>
              <a:rPr dirty="0"/>
              <a:t>, </a:t>
            </a:r>
            <a:r>
              <a:rPr dirty="0" err="1"/>
              <a:t>málo</a:t>
            </a:r>
            <a:r>
              <a:rPr dirty="0"/>
              <a:t> </a:t>
            </a:r>
            <a:r>
              <a:rPr dirty="0" err="1"/>
              <a:t>praktických</a:t>
            </a:r>
            <a:r>
              <a:rPr dirty="0"/>
              <a:t> </a:t>
            </a:r>
            <a:r>
              <a:rPr dirty="0" err="1"/>
              <a:t>skúseností</a:t>
            </a:r>
            <a:endParaRPr dirty="0"/>
          </a:p>
          <a:p>
            <a:endParaRPr sz="300" dirty="0">
              <a:latin typeface="Roboto Slab" charset="0"/>
              <a:ea typeface="Roboto Slab" charset="0"/>
            </a:endParaRPr>
          </a:p>
          <a:p>
            <a:pPr>
              <a:defRPr sz="1600">
                <a:latin typeface="Roboto Slab" charset="0"/>
                <a:ea typeface="Roboto Slab" charset="0"/>
              </a:defRPr>
            </a:pPr>
            <a:r>
              <a:rPr b="1" dirty="0"/>
              <a:t>2015</a:t>
            </a:r>
            <a:r>
              <a:rPr dirty="0"/>
              <a:t>: </a:t>
            </a:r>
            <a:r>
              <a:rPr dirty="0" err="1"/>
              <a:t>Nemecký</a:t>
            </a:r>
            <a:r>
              <a:rPr dirty="0"/>
              <a:t> </a:t>
            </a:r>
            <a:r>
              <a:rPr dirty="0" err="1"/>
              <a:t>spolkový</a:t>
            </a:r>
            <a:r>
              <a:rPr dirty="0"/>
              <a:t> </a:t>
            </a:r>
            <a:r>
              <a:rPr dirty="0" err="1"/>
              <a:t>súd</a:t>
            </a:r>
            <a:r>
              <a:rPr dirty="0"/>
              <a:t> </a:t>
            </a:r>
            <a:r>
              <a:rPr dirty="0" err="1"/>
              <a:t>BVerwG</a:t>
            </a:r>
            <a:r>
              <a:rPr dirty="0"/>
              <a:t> 4 B 59.14: Pred </a:t>
            </a:r>
            <a:r>
              <a:rPr dirty="0" err="1"/>
              <a:t>zmenou</a:t>
            </a:r>
            <a:r>
              <a:rPr dirty="0"/>
              <a:t> </a:t>
            </a:r>
            <a:r>
              <a:rPr dirty="0" err="1"/>
              <a:t>smernice</a:t>
            </a:r>
            <a:r>
              <a:rPr dirty="0"/>
              <a:t> o EIA z </a:t>
            </a:r>
            <a:r>
              <a:rPr dirty="0" err="1"/>
              <a:t>roku</a:t>
            </a:r>
            <a:r>
              <a:rPr dirty="0"/>
              <a:t> 2014 by </a:t>
            </a:r>
            <a:r>
              <a:rPr dirty="0" err="1"/>
              <a:t>sa</a:t>
            </a:r>
            <a:r>
              <a:rPr dirty="0"/>
              <a:t> </a:t>
            </a:r>
            <a:r>
              <a:rPr dirty="0" err="1"/>
              <a:t>mali</a:t>
            </a:r>
            <a:r>
              <a:rPr dirty="0"/>
              <a:t> </a:t>
            </a:r>
            <a:r>
              <a:rPr dirty="0" err="1"/>
              <a:t>posudzovať</a:t>
            </a:r>
            <a:r>
              <a:rPr dirty="0"/>
              <a:t> </a:t>
            </a:r>
            <a:r>
              <a:rPr dirty="0" err="1"/>
              <a:t>len</a:t>
            </a:r>
            <a:r>
              <a:rPr dirty="0"/>
              <a:t> </a:t>
            </a:r>
            <a:r>
              <a:rPr dirty="0" err="1"/>
              <a:t>vplyvy</a:t>
            </a:r>
            <a:r>
              <a:rPr dirty="0"/>
              <a:t> </a:t>
            </a:r>
            <a:r>
              <a:rPr dirty="0" err="1"/>
              <a:t>na</a:t>
            </a:r>
            <a:r>
              <a:rPr dirty="0"/>
              <a:t> </a:t>
            </a:r>
            <a:r>
              <a:rPr dirty="0" err="1"/>
              <a:t>mikroklímu</a:t>
            </a:r>
            <a:r>
              <a:rPr dirty="0"/>
              <a:t>.</a:t>
            </a:r>
          </a:p>
          <a:p>
            <a:endParaRPr sz="300" dirty="0">
              <a:latin typeface="Roboto Slab" charset="0"/>
              <a:ea typeface="Roboto Slab" charset="0"/>
            </a:endParaRPr>
          </a:p>
          <a:p>
            <a:pPr>
              <a:defRPr sz="1600">
                <a:latin typeface="Roboto Slab" charset="0"/>
                <a:ea typeface="Roboto Slab" charset="0"/>
              </a:defRPr>
            </a:pPr>
            <a:r>
              <a:rPr b="1" dirty="0"/>
              <a:t>2017: </a:t>
            </a:r>
            <a:r>
              <a:rPr dirty="0" err="1"/>
              <a:t>Usmernenie</a:t>
            </a:r>
            <a:r>
              <a:rPr dirty="0"/>
              <a:t> </a:t>
            </a:r>
            <a:r>
              <a:rPr dirty="0" err="1"/>
              <a:t>Komisie</a:t>
            </a:r>
            <a:r>
              <a:rPr dirty="0"/>
              <a:t> k </a:t>
            </a:r>
            <a:r>
              <a:rPr dirty="0" err="1"/>
              <a:t>posudzovaniu</a:t>
            </a:r>
            <a:r>
              <a:rPr dirty="0"/>
              <a:t> </a:t>
            </a:r>
            <a:r>
              <a:rPr dirty="0" err="1"/>
              <a:t>vplyvov</a:t>
            </a:r>
            <a:r>
              <a:rPr dirty="0"/>
              <a:t> </a:t>
            </a:r>
            <a:r>
              <a:rPr dirty="0" err="1"/>
              <a:t>projektov</a:t>
            </a:r>
            <a:r>
              <a:rPr dirty="0"/>
              <a:t> </a:t>
            </a:r>
            <a:r>
              <a:rPr dirty="0" err="1"/>
              <a:t>na</a:t>
            </a:r>
            <a:r>
              <a:rPr dirty="0"/>
              <a:t> </a:t>
            </a:r>
            <a:r>
              <a:rPr dirty="0" err="1"/>
              <a:t>životné</a:t>
            </a:r>
            <a:r>
              <a:rPr dirty="0"/>
              <a:t> </a:t>
            </a:r>
            <a:r>
              <a:rPr dirty="0" err="1"/>
              <a:t>prostredie</a:t>
            </a:r>
            <a:endParaRPr dirty="0"/>
          </a:p>
          <a:p>
            <a:pPr>
              <a:defRPr sz="1600">
                <a:latin typeface="Roboto Slab" charset="0"/>
                <a:ea typeface="Roboto Slab" charset="0"/>
              </a:defRPr>
            </a:pPr>
            <a:r>
              <a:rPr dirty="0"/>
              <a:t>o </a:t>
            </a:r>
            <a:r>
              <a:rPr dirty="0" err="1"/>
              <a:t>preverovaní</a:t>
            </a:r>
            <a:r>
              <a:rPr dirty="0"/>
              <a:t>, </a:t>
            </a:r>
            <a:r>
              <a:rPr b="1" dirty="0" err="1"/>
              <a:t>posudzovaní</a:t>
            </a:r>
            <a:r>
              <a:rPr b="1" dirty="0"/>
              <a:t> </a:t>
            </a:r>
            <a:r>
              <a:rPr b="1" dirty="0" err="1"/>
              <a:t>vplyvov</a:t>
            </a:r>
            <a:r>
              <a:rPr b="1" dirty="0"/>
              <a:t> </a:t>
            </a:r>
            <a:r>
              <a:rPr b="1" dirty="0" err="1"/>
              <a:t>projektov</a:t>
            </a:r>
            <a:r>
              <a:rPr b="1" dirty="0"/>
              <a:t> </a:t>
            </a:r>
            <a:r>
              <a:rPr b="1" dirty="0" err="1"/>
              <a:t>na</a:t>
            </a:r>
            <a:r>
              <a:rPr b="1" dirty="0"/>
              <a:t> </a:t>
            </a:r>
            <a:r>
              <a:rPr b="1" dirty="0" err="1"/>
              <a:t>životné</a:t>
            </a:r>
            <a:r>
              <a:rPr b="1" dirty="0"/>
              <a:t> </a:t>
            </a:r>
            <a:r>
              <a:rPr b="1" dirty="0" err="1"/>
              <a:t>prostredie</a:t>
            </a:r>
            <a:endParaRPr b="1" dirty="0"/>
          </a:p>
          <a:p>
            <a:pPr>
              <a:defRPr sz="1600">
                <a:latin typeface="Roboto Slab" charset="0"/>
                <a:ea typeface="Roboto Slab" charset="0"/>
              </a:defRPr>
            </a:pPr>
            <a:r>
              <a:rPr b="1" dirty="0"/>
              <a:t>Scoping , Environmental Impact Assessment of Projects Guidance (</a:t>
            </a:r>
            <a:r>
              <a:rPr b="1" dirty="0" err="1"/>
              <a:t>Posúdenie</a:t>
            </a:r>
            <a:r>
              <a:rPr dirty="0"/>
              <a:t> </a:t>
            </a:r>
            <a:r>
              <a:rPr dirty="0" err="1"/>
              <a:t>vplyvu</a:t>
            </a:r>
            <a:r>
              <a:rPr dirty="0"/>
              <a:t> </a:t>
            </a:r>
            <a:r>
              <a:rPr dirty="0" err="1"/>
              <a:t>projektov</a:t>
            </a:r>
            <a:r>
              <a:rPr dirty="0"/>
              <a:t> </a:t>
            </a:r>
            <a:r>
              <a:rPr dirty="0" err="1"/>
              <a:t>na</a:t>
            </a:r>
            <a:r>
              <a:rPr dirty="0"/>
              <a:t> </a:t>
            </a:r>
            <a:r>
              <a:rPr dirty="0" err="1"/>
              <a:t>životné</a:t>
            </a:r>
            <a:r>
              <a:rPr dirty="0"/>
              <a:t> </a:t>
            </a:r>
            <a:r>
              <a:rPr dirty="0" err="1"/>
              <a:t>prostredie</a:t>
            </a:r>
            <a:r>
              <a:rPr dirty="0"/>
              <a:t>),</a:t>
            </a:r>
            <a:r>
              <a:rPr lang="cs-CZ" dirty="0"/>
              <a:t> </a:t>
            </a:r>
            <a:r>
              <a:rPr dirty="0"/>
              <a:t>o </a:t>
            </a:r>
            <a:r>
              <a:rPr dirty="0" err="1"/>
              <a:t>príprave</a:t>
            </a:r>
            <a:r>
              <a:rPr dirty="0"/>
              <a:t> </a:t>
            </a:r>
            <a:r>
              <a:rPr dirty="0" err="1"/>
              <a:t>správy</a:t>
            </a:r>
            <a:r>
              <a:rPr dirty="0"/>
              <a:t> o </a:t>
            </a:r>
            <a:r>
              <a:rPr dirty="0" err="1"/>
              <a:t>posudzovaní</a:t>
            </a:r>
            <a:r>
              <a:rPr dirty="0"/>
              <a:t> </a:t>
            </a:r>
            <a:r>
              <a:rPr dirty="0" err="1"/>
              <a:t>vplyvov</a:t>
            </a:r>
            <a:r>
              <a:rPr dirty="0"/>
              <a:t> </a:t>
            </a:r>
            <a:r>
              <a:rPr dirty="0" err="1"/>
              <a:t>na</a:t>
            </a:r>
            <a:r>
              <a:rPr dirty="0"/>
              <a:t> </a:t>
            </a:r>
            <a:r>
              <a:rPr dirty="0" err="1"/>
              <a:t>životné</a:t>
            </a:r>
            <a:r>
              <a:rPr dirty="0"/>
              <a:t> </a:t>
            </a:r>
            <a:r>
              <a:rPr dirty="0" err="1"/>
              <a:t>prostredie</a:t>
            </a:r>
            <a:endParaRPr dirty="0"/>
          </a:p>
          <a:p>
            <a:pPr marL="285750" indent="-285750">
              <a:buFont typeface="Arial" pitchFamily="34" charset="0"/>
              <a:buChar char="•"/>
            </a:pPr>
            <a:endParaRPr sz="1800" b="1" dirty="0">
              <a:latin typeface="Roboto Slab" charset="0"/>
              <a:ea typeface="Roboto Slab" charset="0"/>
            </a:endParaRPr>
          </a:p>
        </p:txBody>
      </p:sp>
    </p:spTree>
    <p:extLst>
      <p:ext uri="{BB962C8B-B14F-4D97-AF65-F5344CB8AC3E}">
        <p14:creationId xmlns:p14="http://schemas.microsoft.com/office/powerpoint/2010/main" val="3599212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fade">
                                      <p:cBhvr>
                                        <p:cTn id="12" dur="500"/>
                                        <p:tgtEl>
                                          <p:spTgt spid="2">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animEffect transition="in" filter="fade">
                                      <p:cBhvr>
                                        <p:cTn id="17" dur="500"/>
                                        <p:tgtEl>
                                          <p:spTgt spid="2">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xEl>
                                              <p:pRg st="7" end="7"/>
                                            </p:txEl>
                                          </p:spTgt>
                                        </p:tgtEl>
                                        <p:attrNameLst>
                                          <p:attrName>style.visibility</p:attrName>
                                        </p:attrNameLst>
                                      </p:cBhvr>
                                      <p:to>
                                        <p:strVal val="visible"/>
                                      </p:to>
                                    </p:set>
                                    <p:animEffect transition="in" filter="fade">
                                      <p:cBhvr>
                                        <p:cTn id="22" dur="500"/>
                                        <p:tgtEl>
                                          <p:spTgt spid="2">
                                            <p:txEl>
                                              <p:pRg st="7" end="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xEl>
                                              <p:pRg st="9" end="9"/>
                                            </p:txEl>
                                          </p:spTgt>
                                        </p:tgtEl>
                                        <p:attrNameLst>
                                          <p:attrName>style.visibility</p:attrName>
                                        </p:attrNameLst>
                                      </p:cBhvr>
                                      <p:to>
                                        <p:strVal val="visible"/>
                                      </p:to>
                                    </p:set>
                                    <p:animEffect transition="in" filter="fade">
                                      <p:cBhvr>
                                        <p:cTn id="27" dur="500"/>
                                        <p:tgtEl>
                                          <p:spTgt spid="2">
                                            <p:txEl>
                                              <p:pRg st="9" end="9"/>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
                                            <p:txEl>
                                              <p:pRg st="11" end="11"/>
                                            </p:txEl>
                                          </p:spTgt>
                                        </p:tgtEl>
                                        <p:attrNameLst>
                                          <p:attrName>style.visibility</p:attrName>
                                        </p:attrNameLst>
                                      </p:cBhvr>
                                      <p:to>
                                        <p:strVal val="visible"/>
                                      </p:to>
                                    </p:set>
                                    <p:animEffect transition="in" filter="fade">
                                      <p:cBhvr>
                                        <p:cTn id="32" dur="500"/>
                                        <p:tgtEl>
                                          <p:spTgt spid="2">
                                            <p:txEl>
                                              <p:pRg st="11" end="1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
                                            <p:txEl>
                                              <p:pRg st="12" end="12"/>
                                            </p:txEl>
                                          </p:spTgt>
                                        </p:tgtEl>
                                        <p:attrNameLst>
                                          <p:attrName>style.visibility</p:attrName>
                                        </p:attrNameLst>
                                      </p:cBhvr>
                                      <p:to>
                                        <p:strVal val="visible"/>
                                      </p:to>
                                    </p:set>
                                    <p:animEffect transition="in" filter="fade">
                                      <p:cBhvr>
                                        <p:cTn id="37" dur="500"/>
                                        <p:tgtEl>
                                          <p:spTgt spid="2">
                                            <p:txEl>
                                              <p:pRg st="12" end="1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
                                            <p:txEl>
                                              <p:pRg st="13" end="13"/>
                                            </p:txEl>
                                          </p:spTgt>
                                        </p:tgtEl>
                                        <p:attrNameLst>
                                          <p:attrName>style.visibility</p:attrName>
                                        </p:attrNameLst>
                                      </p:cBhvr>
                                      <p:to>
                                        <p:strVal val="visible"/>
                                      </p:to>
                                    </p:set>
                                    <p:animEffect transition="in" filter="fade">
                                      <p:cBhvr>
                                        <p:cTn id="42" dur="500"/>
                                        <p:tgtEl>
                                          <p:spTgt spid="2">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62319A-9D1F-DF75-55B7-19363AFFE8A0}"/>
            </a:ext>
          </a:extLst>
        </p:cNvPr>
        <p:cNvGrpSpPr/>
        <p:nvPr/>
      </p:nvGrpSpPr>
      <p:grpSpPr>
        <a:xfrm>
          <a:off x="0" y="0"/>
          <a:ext cx="0" cy="0"/>
          <a:chOff x="0" y="0"/>
          <a:chExt cx="0" cy="0"/>
        </a:xfrm>
      </p:grpSpPr>
      <p:sp>
        <p:nvSpPr>
          <p:cNvPr id="2" name="Shape 119">
            <a:extLst>
              <a:ext uri="{FF2B5EF4-FFF2-40B4-BE49-F238E27FC236}">
                <a16:creationId xmlns:a16="http://schemas.microsoft.com/office/drawing/2014/main" id="{926E136F-8277-AF80-13ED-A2715A48FDAD}"/>
              </a:ext>
            </a:extLst>
          </p:cNvPr>
          <p:cNvSpPr txBox="1"/>
          <p:nvPr/>
        </p:nvSpPr>
        <p:spPr>
          <a:xfrm>
            <a:off x="591672" y="242227"/>
            <a:ext cx="8239062" cy="1224624"/>
          </a:xfrm>
          <a:prstGeom prst="rect">
            <a:avLst/>
          </a:prstGeom>
          <a:noFill/>
          <a:ln>
            <a:noFill/>
          </a:ln>
        </p:spPr>
        <p:txBody>
          <a:bodyPr lIns="91425" tIns="91425" rIns="91425" bIns="91425" anchor="t" anchorCtr="0">
            <a:noAutofit/>
          </a:bodyPr>
          <a:lstStyle/>
          <a:p>
            <a:pPr>
              <a:defRPr sz="1600" b="1">
                <a:solidFill>
                  <a:schemeClr val="accent6"/>
                </a:solidFill>
                <a:latin typeface="Roboto Slab" charset="0"/>
                <a:ea typeface="Roboto Slab" charset="0"/>
              </a:defRPr>
            </a:pPr>
            <a:r>
              <a:rPr dirty="0"/>
              <a:t>SCOPING</a:t>
            </a:r>
          </a:p>
          <a:p>
            <a:endParaRPr sz="400" b="1" dirty="0">
              <a:solidFill>
                <a:schemeClr val="accent6"/>
              </a:solidFill>
              <a:latin typeface="Roboto Slab" charset="0"/>
              <a:ea typeface="Roboto Slab" charset="0"/>
            </a:endParaRPr>
          </a:p>
          <a:p>
            <a:pPr>
              <a:defRPr sz="1600" b="1">
                <a:latin typeface="Roboto Slab" charset="0"/>
                <a:ea typeface="Roboto Slab" charset="0"/>
              </a:defRPr>
            </a:pPr>
            <a:r>
              <a:rPr dirty="0" err="1"/>
              <a:t>Usmernenie</a:t>
            </a:r>
            <a:r>
              <a:rPr dirty="0"/>
              <a:t> k </a:t>
            </a:r>
            <a:r>
              <a:rPr dirty="0" err="1"/>
              <a:t>posudzovaniu</a:t>
            </a:r>
            <a:r>
              <a:rPr dirty="0"/>
              <a:t> </a:t>
            </a:r>
            <a:r>
              <a:rPr dirty="0" err="1"/>
              <a:t>vplyvov</a:t>
            </a:r>
            <a:r>
              <a:rPr dirty="0"/>
              <a:t> </a:t>
            </a:r>
            <a:r>
              <a:rPr dirty="0" err="1"/>
              <a:t>projektov</a:t>
            </a:r>
            <a:r>
              <a:rPr dirty="0"/>
              <a:t> </a:t>
            </a:r>
            <a:r>
              <a:rPr dirty="0" err="1"/>
              <a:t>na</a:t>
            </a:r>
            <a:r>
              <a:rPr dirty="0"/>
              <a:t> </a:t>
            </a:r>
            <a:r>
              <a:rPr dirty="0" err="1"/>
              <a:t>životné</a:t>
            </a:r>
            <a:r>
              <a:rPr dirty="0"/>
              <a:t> </a:t>
            </a:r>
            <a:r>
              <a:rPr dirty="0" err="1"/>
              <a:t>prostredie</a:t>
            </a:r>
            <a:r>
              <a:rPr dirty="0"/>
              <a:t> z </a:t>
            </a:r>
            <a:r>
              <a:rPr dirty="0" err="1"/>
              <a:t>roku</a:t>
            </a:r>
            <a:r>
              <a:rPr dirty="0"/>
              <a:t> 2017</a:t>
            </a:r>
          </a:p>
          <a:p>
            <a:pPr>
              <a:defRPr sz="1600" b="1">
                <a:latin typeface="Roboto Slab" charset="0"/>
                <a:ea typeface="Roboto Slab" charset="0"/>
              </a:defRPr>
            </a:pPr>
            <a:r>
              <a:rPr dirty="0"/>
              <a:t>o </a:t>
            </a:r>
            <a:r>
              <a:rPr dirty="0" err="1"/>
              <a:t>rozsahu</a:t>
            </a:r>
            <a:r>
              <a:rPr dirty="0"/>
              <a:t> </a:t>
            </a:r>
            <a:r>
              <a:rPr dirty="0" err="1"/>
              <a:t>pôsobnosti</a:t>
            </a:r>
            <a:endParaRPr sz="1600" b="1" dirty="0">
              <a:latin typeface="Roboto Slab" charset="0"/>
              <a:ea typeface="Roboto Slab" charset="0"/>
            </a:endParaRPr>
          </a:p>
          <a:p>
            <a:endParaRPr sz="1600" b="1" dirty="0">
              <a:highlight>
                <a:srgbClr val="FFFF00"/>
              </a:highlight>
              <a:latin typeface="Roboto Slab" charset="0"/>
              <a:ea typeface="Roboto Slab" charset="0"/>
            </a:endParaRPr>
          </a:p>
          <a:p>
            <a:pPr>
              <a:defRPr sz="1600" b="1">
                <a:latin typeface="Roboto Slab" charset="0"/>
                <a:ea typeface="Roboto Slab" charset="0"/>
              </a:defRPr>
            </a:pPr>
            <a:r>
              <a:rPr dirty="0" err="1">
                <a:highlight>
                  <a:srgbClr val="FFFF00"/>
                </a:highlight>
              </a:rPr>
              <a:t>Opis</a:t>
            </a:r>
            <a:r>
              <a:rPr dirty="0">
                <a:highlight>
                  <a:srgbClr val="FFFF00"/>
                </a:highlight>
              </a:rPr>
              <a:t> </a:t>
            </a:r>
            <a:r>
              <a:rPr dirty="0"/>
              <a:t>by </a:t>
            </a:r>
            <a:r>
              <a:rPr dirty="0" err="1"/>
              <a:t>sa</a:t>
            </a:r>
            <a:r>
              <a:rPr dirty="0"/>
              <a:t> mal </a:t>
            </a:r>
            <a:r>
              <a:rPr dirty="0" err="1"/>
              <a:t>vzťahovať</a:t>
            </a:r>
            <a:r>
              <a:rPr dirty="0"/>
              <a:t> </a:t>
            </a:r>
            <a:r>
              <a:rPr dirty="0" err="1"/>
              <a:t>na</a:t>
            </a:r>
            <a:r>
              <a:rPr dirty="0"/>
              <a:t> </a:t>
            </a:r>
            <a:r>
              <a:rPr dirty="0" err="1"/>
              <a:t>väčší</a:t>
            </a:r>
            <a:r>
              <a:rPr dirty="0"/>
              <a:t> </a:t>
            </a:r>
            <a:r>
              <a:rPr dirty="0" err="1"/>
              <a:t>rozsah</a:t>
            </a:r>
            <a:r>
              <a:rPr dirty="0"/>
              <a:t> </a:t>
            </a:r>
            <a:r>
              <a:rPr dirty="0" err="1"/>
              <a:t>klímy</a:t>
            </a:r>
            <a:endParaRPr dirty="0"/>
          </a:p>
          <a:p>
            <a:pPr>
              <a:defRPr sz="1600" b="1">
                <a:latin typeface="Roboto Slab" charset="0"/>
                <a:ea typeface="Roboto Slab" charset="0"/>
              </a:defRPr>
            </a:pPr>
            <a:r>
              <a:rPr dirty="0" err="1">
                <a:highlight>
                  <a:srgbClr val="FFFF00"/>
                </a:highlight>
              </a:rPr>
              <a:t>Zmiernenie</a:t>
            </a:r>
            <a:r>
              <a:rPr dirty="0">
                <a:highlight>
                  <a:srgbClr val="FFFF00"/>
                </a:highlight>
              </a:rPr>
              <a:t>: </a:t>
            </a:r>
            <a:r>
              <a:rPr dirty="0"/>
              <a:t>v </a:t>
            </a:r>
            <a:r>
              <a:rPr dirty="0" err="1"/>
              <a:t>ktorom</a:t>
            </a:r>
            <a:r>
              <a:rPr dirty="0"/>
              <a:t> </a:t>
            </a:r>
            <a:r>
              <a:rPr dirty="0" err="1"/>
              <a:t>sa</a:t>
            </a:r>
            <a:r>
              <a:rPr dirty="0"/>
              <a:t> </a:t>
            </a:r>
            <a:r>
              <a:rPr dirty="0" err="1"/>
              <a:t>zohľadňuje</a:t>
            </a:r>
            <a:r>
              <a:rPr dirty="0"/>
              <a:t> </a:t>
            </a:r>
            <a:r>
              <a:rPr dirty="0" err="1"/>
              <a:t>vplyv</a:t>
            </a:r>
            <a:r>
              <a:rPr dirty="0"/>
              <a:t> </a:t>
            </a:r>
            <a:r>
              <a:rPr dirty="0" err="1"/>
              <a:t>projektu</a:t>
            </a:r>
            <a:r>
              <a:rPr dirty="0"/>
              <a:t> </a:t>
            </a:r>
            <a:r>
              <a:rPr dirty="0" err="1"/>
              <a:t>na</a:t>
            </a:r>
            <a:r>
              <a:rPr dirty="0"/>
              <a:t> </a:t>
            </a:r>
            <a:r>
              <a:rPr dirty="0" err="1"/>
              <a:t>zmenu</a:t>
            </a:r>
            <a:r>
              <a:rPr dirty="0"/>
              <a:t> </a:t>
            </a:r>
            <a:r>
              <a:rPr dirty="0" err="1"/>
              <a:t>klímy</a:t>
            </a:r>
            <a:r>
              <a:rPr dirty="0"/>
              <a:t>, a to </a:t>
            </a:r>
            <a:r>
              <a:rPr dirty="0" err="1"/>
              <a:t>najmä</a:t>
            </a:r>
            <a:r>
              <a:rPr dirty="0"/>
              <a:t> </a:t>
            </a:r>
            <a:r>
              <a:rPr dirty="0" err="1"/>
              <a:t>prostredníctvom</a:t>
            </a:r>
            <a:r>
              <a:rPr dirty="0"/>
              <a:t> </a:t>
            </a:r>
            <a:r>
              <a:rPr dirty="0" err="1"/>
              <a:t>emisií</a:t>
            </a:r>
            <a:r>
              <a:rPr dirty="0"/>
              <a:t> </a:t>
            </a:r>
            <a:r>
              <a:rPr dirty="0" err="1"/>
              <a:t>skleníkových</a:t>
            </a:r>
            <a:r>
              <a:rPr dirty="0"/>
              <a:t> </a:t>
            </a:r>
            <a:r>
              <a:rPr dirty="0" err="1"/>
              <a:t>plynov</a:t>
            </a:r>
            <a:endParaRPr sz="1600" b="1" dirty="0">
              <a:latin typeface="Roboto Slab" charset="0"/>
              <a:ea typeface="Roboto Slab" charset="0"/>
            </a:endParaRPr>
          </a:p>
          <a:p>
            <a:pPr>
              <a:defRPr sz="1600" b="1">
                <a:latin typeface="Roboto Slab" charset="0"/>
                <a:ea typeface="Roboto Slab" charset="0"/>
              </a:defRPr>
            </a:pPr>
            <a:r>
              <a:rPr dirty="0" err="1">
                <a:highlight>
                  <a:srgbClr val="FFFF00"/>
                </a:highlight>
              </a:rPr>
              <a:t>Prispôsobenie</a:t>
            </a:r>
            <a:r>
              <a:rPr dirty="0">
                <a:highlight>
                  <a:srgbClr val="FFFF00"/>
                </a:highlight>
              </a:rPr>
              <a:t>: </a:t>
            </a:r>
            <a:r>
              <a:rPr dirty="0"/>
              <a:t>v </a:t>
            </a:r>
            <a:r>
              <a:rPr dirty="0" err="1"/>
              <a:t>tejto</a:t>
            </a:r>
            <a:r>
              <a:rPr dirty="0"/>
              <a:t> </a:t>
            </a:r>
            <a:r>
              <a:rPr dirty="0" err="1"/>
              <a:t>súvislosti</a:t>
            </a:r>
            <a:r>
              <a:rPr dirty="0"/>
              <a:t> </a:t>
            </a:r>
            <a:r>
              <a:rPr dirty="0" err="1"/>
              <a:t>sa</a:t>
            </a:r>
            <a:r>
              <a:rPr dirty="0"/>
              <a:t> </a:t>
            </a:r>
            <a:r>
              <a:rPr dirty="0" err="1"/>
              <a:t>zohľadňuje</a:t>
            </a:r>
            <a:r>
              <a:rPr dirty="0"/>
              <a:t> </a:t>
            </a:r>
            <a:r>
              <a:rPr dirty="0" err="1"/>
              <a:t>zraniteľnosť</a:t>
            </a:r>
            <a:r>
              <a:rPr dirty="0"/>
              <a:t> </a:t>
            </a:r>
            <a:r>
              <a:rPr dirty="0" err="1"/>
              <a:t>projektu</a:t>
            </a:r>
            <a:r>
              <a:rPr dirty="0"/>
              <a:t> </a:t>
            </a:r>
            <a:r>
              <a:rPr dirty="0" err="1"/>
              <a:t>voči</a:t>
            </a:r>
            <a:r>
              <a:rPr dirty="0"/>
              <a:t> </a:t>
            </a:r>
            <a:r>
              <a:rPr dirty="0" err="1"/>
              <a:t>budúcim</a:t>
            </a:r>
            <a:r>
              <a:rPr dirty="0"/>
              <a:t> </a:t>
            </a:r>
            <a:r>
              <a:rPr dirty="0" err="1"/>
              <a:t>zmenám</a:t>
            </a:r>
            <a:r>
              <a:rPr dirty="0"/>
              <a:t> </a:t>
            </a:r>
            <a:r>
              <a:rPr dirty="0" err="1"/>
              <a:t>klímy</a:t>
            </a:r>
            <a:r>
              <a:rPr dirty="0"/>
              <a:t> a </a:t>
            </a:r>
            <a:r>
              <a:rPr dirty="0" err="1"/>
              <a:t>jeho</a:t>
            </a:r>
            <a:r>
              <a:rPr dirty="0"/>
              <a:t> </a:t>
            </a:r>
            <a:r>
              <a:rPr dirty="0" err="1"/>
              <a:t>schopnosť</a:t>
            </a:r>
            <a:r>
              <a:rPr dirty="0"/>
              <a:t> </a:t>
            </a:r>
            <a:r>
              <a:rPr dirty="0" err="1"/>
              <a:t>prispôsobiť</a:t>
            </a:r>
            <a:r>
              <a:rPr dirty="0"/>
              <a:t> </a:t>
            </a:r>
            <a:r>
              <a:rPr dirty="0" err="1"/>
              <a:t>sa</a:t>
            </a:r>
            <a:r>
              <a:rPr dirty="0"/>
              <a:t> </a:t>
            </a:r>
            <a:r>
              <a:rPr dirty="0" err="1"/>
              <a:t>vplyvom</a:t>
            </a:r>
            <a:r>
              <a:rPr dirty="0"/>
              <a:t> </a:t>
            </a:r>
            <a:r>
              <a:rPr dirty="0" err="1"/>
              <a:t>zmeny</a:t>
            </a:r>
            <a:r>
              <a:rPr dirty="0"/>
              <a:t> </a:t>
            </a:r>
            <a:r>
              <a:rPr dirty="0" err="1"/>
              <a:t>klímy</a:t>
            </a:r>
            <a:r>
              <a:rPr dirty="0"/>
              <a:t>, </a:t>
            </a:r>
            <a:r>
              <a:rPr dirty="0" err="1"/>
              <a:t>ktoré</a:t>
            </a:r>
            <a:r>
              <a:rPr dirty="0"/>
              <a:t> </a:t>
            </a:r>
            <a:r>
              <a:rPr dirty="0" err="1"/>
              <a:t>môžu</a:t>
            </a:r>
            <a:r>
              <a:rPr dirty="0"/>
              <a:t> </a:t>
            </a:r>
            <a:r>
              <a:rPr dirty="0" err="1"/>
              <a:t>byť</a:t>
            </a:r>
            <a:r>
              <a:rPr dirty="0"/>
              <a:t> </a:t>
            </a:r>
            <a:r>
              <a:rPr dirty="0" err="1"/>
              <a:t>neisté</a:t>
            </a:r>
            <a:r>
              <a:rPr dirty="0"/>
              <a:t>.</a:t>
            </a:r>
            <a:endParaRPr sz="1600" b="1" dirty="0">
              <a:latin typeface="Roboto Slab" charset="0"/>
              <a:ea typeface="Roboto Slab" charset="0"/>
            </a:endParaRPr>
          </a:p>
          <a:p>
            <a:pPr algn="just"/>
            <a:endParaRPr sz="1600" dirty="0">
              <a:latin typeface="Roboto Slab" charset="0"/>
              <a:ea typeface="Roboto Slab" charset="0"/>
            </a:endParaRPr>
          </a:p>
          <a:p>
            <a:pPr algn="just">
              <a:defRPr sz="1600">
                <a:latin typeface="Roboto Slab" charset="0"/>
                <a:ea typeface="Roboto Slab" charset="0"/>
              </a:defRPr>
            </a:pPr>
            <a:r>
              <a:rPr dirty="0"/>
              <a:t>V </a:t>
            </a:r>
            <a:r>
              <a:rPr dirty="0" err="1"/>
              <a:t>príručke</a:t>
            </a:r>
            <a:r>
              <a:rPr dirty="0"/>
              <a:t> </a:t>
            </a:r>
            <a:r>
              <a:rPr dirty="0" err="1"/>
              <a:t>sa</a:t>
            </a:r>
            <a:r>
              <a:rPr dirty="0"/>
              <a:t> </a:t>
            </a:r>
            <a:r>
              <a:rPr dirty="0" err="1"/>
              <a:t>napríklad</a:t>
            </a:r>
            <a:r>
              <a:rPr dirty="0"/>
              <a:t> </a:t>
            </a:r>
            <a:r>
              <a:rPr dirty="0" err="1"/>
              <a:t>uvádzajú</a:t>
            </a:r>
            <a:r>
              <a:rPr dirty="0"/>
              <a:t> </a:t>
            </a:r>
            <a:r>
              <a:rPr dirty="0" err="1"/>
              <a:t>dve</a:t>
            </a:r>
            <a:r>
              <a:rPr dirty="0"/>
              <a:t> </a:t>
            </a:r>
            <a:r>
              <a:rPr dirty="0" err="1"/>
              <a:t>skupiny</a:t>
            </a:r>
            <a:r>
              <a:rPr dirty="0"/>
              <a:t> </a:t>
            </a:r>
            <a:r>
              <a:rPr dirty="0" err="1"/>
              <a:t>projektov</a:t>
            </a:r>
            <a:r>
              <a:rPr dirty="0"/>
              <a:t>: </a:t>
            </a:r>
            <a:r>
              <a:rPr dirty="0" err="1"/>
              <a:t>dopravná</a:t>
            </a:r>
            <a:r>
              <a:rPr dirty="0"/>
              <a:t> </a:t>
            </a:r>
            <a:r>
              <a:rPr dirty="0" err="1"/>
              <a:t>infraštruktúra</a:t>
            </a:r>
            <a:r>
              <a:rPr dirty="0"/>
              <a:t>, </a:t>
            </a:r>
            <a:r>
              <a:rPr dirty="0" err="1"/>
              <a:t>ktorej</a:t>
            </a:r>
            <a:r>
              <a:rPr dirty="0"/>
              <a:t> </a:t>
            </a:r>
            <a:r>
              <a:rPr dirty="0" err="1"/>
              <a:t>využívanie</a:t>
            </a:r>
            <a:r>
              <a:rPr dirty="0"/>
              <a:t> </a:t>
            </a:r>
            <a:r>
              <a:rPr dirty="0" err="1"/>
              <a:t>povedie</a:t>
            </a:r>
            <a:r>
              <a:rPr dirty="0"/>
              <a:t> k </a:t>
            </a:r>
            <a:r>
              <a:rPr dirty="0" err="1"/>
              <a:t>zvýšeniu</a:t>
            </a:r>
            <a:r>
              <a:rPr dirty="0"/>
              <a:t> </a:t>
            </a:r>
            <a:r>
              <a:rPr dirty="0" err="1"/>
              <a:t>alebo</a:t>
            </a:r>
            <a:r>
              <a:rPr dirty="0"/>
              <a:t> </a:t>
            </a:r>
            <a:r>
              <a:rPr dirty="0" err="1"/>
              <a:t>dokonca</a:t>
            </a:r>
            <a:r>
              <a:rPr dirty="0"/>
              <a:t> </a:t>
            </a:r>
            <a:r>
              <a:rPr dirty="0" err="1"/>
              <a:t>zníženiu</a:t>
            </a:r>
            <a:r>
              <a:rPr dirty="0"/>
              <a:t> </a:t>
            </a:r>
            <a:r>
              <a:rPr dirty="0" err="1"/>
              <a:t>celkového</a:t>
            </a:r>
            <a:r>
              <a:rPr dirty="0"/>
              <a:t> </a:t>
            </a:r>
            <a:r>
              <a:rPr dirty="0" err="1"/>
              <a:t>množstva</a:t>
            </a:r>
            <a:r>
              <a:rPr dirty="0"/>
              <a:t> </a:t>
            </a:r>
            <a:r>
              <a:rPr dirty="0" err="1"/>
              <a:t>emitovaných</a:t>
            </a:r>
            <a:r>
              <a:rPr dirty="0"/>
              <a:t> </a:t>
            </a:r>
            <a:r>
              <a:rPr dirty="0" err="1"/>
              <a:t>skleníkových</a:t>
            </a:r>
            <a:r>
              <a:rPr dirty="0"/>
              <a:t> </a:t>
            </a:r>
            <a:r>
              <a:rPr dirty="0" err="1"/>
              <a:t>plynov</a:t>
            </a:r>
            <a:r>
              <a:rPr dirty="0"/>
              <a:t>, a </a:t>
            </a:r>
            <a:r>
              <a:rPr dirty="0" err="1"/>
              <a:t>výstavba</a:t>
            </a:r>
            <a:r>
              <a:rPr dirty="0"/>
              <a:t> </a:t>
            </a:r>
            <a:r>
              <a:rPr dirty="0" err="1"/>
              <a:t>nákupných</a:t>
            </a:r>
            <a:r>
              <a:rPr dirty="0"/>
              <a:t> </a:t>
            </a:r>
            <a:r>
              <a:rPr dirty="0" err="1"/>
              <a:t>centier</a:t>
            </a:r>
            <a:r>
              <a:rPr dirty="0"/>
              <a:t>, v </a:t>
            </a:r>
            <a:r>
              <a:rPr dirty="0" err="1"/>
              <a:t>ktorých</a:t>
            </a:r>
            <a:r>
              <a:rPr dirty="0"/>
              <a:t> </a:t>
            </a:r>
            <a:r>
              <a:rPr dirty="0" err="1"/>
              <a:t>možno</a:t>
            </a:r>
            <a:r>
              <a:rPr dirty="0"/>
              <a:t> </a:t>
            </a:r>
            <a:r>
              <a:rPr dirty="0" err="1"/>
              <a:t>očakávať</a:t>
            </a:r>
            <a:r>
              <a:rPr dirty="0"/>
              <a:t> </a:t>
            </a:r>
            <a:r>
              <a:rPr dirty="0" err="1"/>
              <a:t>zvýšenú</a:t>
            </a:r>
            <a:r>
              <a:rPr dirty="0"/>
              <a:t> </a:t>
            </a:r>
            <a:r>
              <a:rPr dirty="0" err="1"/>
              <a:t>záťaž</a:t>
            </a:r>
            <a:r>
              <a:rPr dirty="0"/>
              <a:t> v </a:t>
            </a:r>
            <a:r>
              <a:rPr dirty="0" err="1"/>
              <a:t>dôsledku</a:t>
            </a:r>
            <a:r>
              <a:rPr dirty="0"/>
              <a:t> </a:t>
            </a:r>
            <a:r>
              <a:rPr dirty="0" err="1"/>
              <a:t>potrebnej</a:t>
            </a:r>
            <a:r>
              <a:rPr dirty="0"/>
              <a:t> </a:t>
            </a:r>
            <a:r>
              <a:rPr dirty="0" err="1"/>
              <a:t>prepravy</a:t>
            </a:r>
            <a:r>
              <a:rPr dirty="0"/>
              <a:t> </a:t>
            </a:r>
            <a:r>
              <a:rPr dirty="0" err="1"/>
              <a:t>zákazníkov</a:t>
            </a:r>
            <a:r>
              <a:rPr dirty="0"/>
              <a:t>.</a:t>
            </a:r>
          </a:p>
          <a:p>
            <a:endParaRPr sz="1800" b="1" dirty="0">
              <a:latin typeface="Roboto Slab" charset="0"/>
              <a:ea typeface="Roboto Slab" charset="0"/>
            </a:endParaRPr>
          </a:p>
        </p:txBody>
      </p:sp>
      <p:pic>
        <p:nvPicPr>
          <p:cNvPr id="4" name="Obrázek 3">
            <a:extLst>
              <a:ext uri="{FF2B5EF4-FFF2-40B4-BE49-F238E27FC236}">
                <a16:creationId xmlns:a16="http://schemas.microsoft.com/office/drawing/2014/main" id="{CBA8B6D3-2635-CC77-EC37-ECF6909E647F}"/>
              </a:ext>
            </a:extLst>
          </p:cNvPr>
          <p:cNvPicPr>
            <a:picLocks noChangeAspect="1"/>
          </p:cNvPicPr>
          <p:nvPr/>
        </p:nvPicPr>
        <p:blipFill>
          <a:blip r:embed="rId3"/>
          <a:stretch>
            <a:fillRect/>
          </a:stretch>
        </p:blipFill>
        <p:spPr>
          <a:xfrm>
            <a:off x="5524500" y="0"/>
            <a:ext cx="3619500" cy="5143500"/>
          </a:xfrm>
          <a:prstGeom prst="rect">
            <a:avLst/>
          </a:prstGeom>
        </p:spPr>
      </p:pic>
    </p:spTree>
    <p:extLst>
      <p:ext uri="{BB962C8B-B14F-4D97-AF65-F5344CB8AC3E}">
        <p14:creationId xmlns:p14="http://schemas.microsoft.com/office/powerpoint/2010/main" val="309414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fade">
                                      <p:cBhvr>
                                        <p:cTn id="12" dur="500"/>
                                        <p:tgtEl>
                                          <p:spTgt spid="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animEffect transition="in" filter="fade">
                                      <p:cBhvr>
                                        <p:cTn id="17" dur="500"/>
                                        <p:tgtEl>
                                          <p:spTgt spid="2">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animEffect transition="in" filter="fade">
                                      <p:cBhvr>
                                        <p:cTn id="22" dur="500"/>
                                        <p:tgtEl>
                                          <p:spTgt spid="2">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xEl>
                                              <p:pRg st="7" end="7"/>
                                            </p:txEl>
                                          </p:spTgt>
                                        </p:tgtEl>
                                        <p:attrNameLst>
                                          <p:attrName>style.visibility</p:attrName>
                                        </p:attrNameLst>
                                      </p:cBhvr>
                                      <p:to>
                                        <p:strVal val="visible"/>
                                      </p:to>
                                    </p:set>
                                    <p:animEffect transition="in" filter="fade">
                                      <p:cBhvr>
                                        <p:cTn id="27" dur="500"/>
                                        <p:tgtEl>
                                          <p:spTgt spid="2">
                                            <p:txEl>
                                              <p:pRg st="7" end="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
                                            <p:txEl>
                                              <p:pRg st="9" end="9"/>
                                            </p:txEl>
                                          </p:spTgt>
                                        </p:tgtEl>
                                        <p:attrNameLst>
                                          <p:attrName>style.visibility</p:attrName>
                                        </p:attrNameLst>
                                      </p:cBhvr>
                                      <p:to>
                                        <p:strVal val="visible"/>
                                      </p:to>
                                    </p:set>
                                    <p:animEffect transition="in" filter="fade">
                                      <p:cBhvr>
                                        <p:cTn id="32" dur="500"/>
                                        <p:tgtEl>
                                          <p:spTgt spid="2">
                                            <p:txEl>
                                              <p:pRg st="9" end="9"/>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4F523E-81DB-FDAC-7FD5-9743973AFDF9}"/>
            </a:ext>
          </a:extLst>
        </p:cNvPr>
        <p:cNvGrpSpPr/>
        <p:nvPr/>
      </p:nvGrpSpPr>
      <p:grpSpPr>
        <a:xfrm>
          <a:off x="0" y="0"/>
          <a:ext cx="0" cy="0"/>
          <a:chOff x="0" y="0"/>
          <a:chExt cx="0" cy="0"/>
        </a:xfrm>
      </p:grpSpPr>
      <p:sp>
        <p:nvSpPr>
          <p:cNvPr id="2" name="Shape 119">
            <a:extLst>
              <a:ext uri="{FF2B5EF4-FFF2-40B4-BE49-F238E27FC236}">
                <a16:creationId xmlns:a16="http://schemas.microsoft.com/office/drawing/2014/main" id="{41EAA652-FA65-F1B2-5F4C-A0A634145A05}"/>
              </a:ext>
            </a:extLst>
          </p:cNvPr>
          <p:cNvSpPr txBox="1"/>
          <p:nvPr/>
        </p:nvSpPr>
        <p:spPr>
          <a:xfrm>
            <a:off x="591672" y="242227"/>
            <a:ext cx="8239062" cy="1224624"/>
          </a:xfrm>
          <a:prstGeom prst="rect">
            <a:avLst/>
          </a:prstGeom>
          <a:noFill/>
          <a:ln>
            <a:noFill/>
          </a:ln>
        </p:spPr>
        <p:txBody>
          <a:bodyPr lIns="91425" tIns="91425" rIns="91425" bIns="91425" anchor="t" anchorCtr="0">
            <a:noAutofit/>
          </a:bodyPr>
          <a:lstStyle/>
          <a:p>
            <a:pPr>
              <a:defRPr sz="1600" b="1">
                <a:solidFill>
                  <a:schemeClr val="accent6"/>
                </a:solidFill>
                <a:latin typeface="Roboto Slab" charset="0"/>
                <a:ea typeface="Roboto Slab" charset="0"/>
              </a:defRPr>
            </a:pPr>
            <a:r>
              <a:rPr dirty="0" err="1"/>
              <a:t>Najvyšší</a:t>
            </a:r>
            <a:r>
              <a:rPr dirty="0"/>
              <a:t> </a:t>
            </a:r>
            <a:r>
              <a:rPr dirty="0" err="1"/>
              <a:t>súd</a:t>
            </a:r>
            <a:r>
              <a:rPr dirty="0"/>
              <a:t> </a:t>
            </a:r>
            <a:r>
              <a:rPr dirty="0" err="1"/>
              <a:t>Spojeného</a:t>
            </a:r>
            <a:r>
              <a:rPr dirty="0"/>
              <a:t> </a:t>
            </a:r>
            <a:r>
              <a:rPr dirty="0" err="1"/>
              <a:t>kráľovstva</a:t>
            </a:r>
            <a:r>
              <a:rPr dirty="0"/>
              <a:t> </a:t>
            </a:r>
          </a:p>
          <a:p>
            <a:pPr>
              <a:defRPr sz="1600">
                <a:solidFill>
                  <a:schemeClr val="tx1"/>
                </a:solidFill>
                <a:latin typeface="Roboto Slab" charset="0"/>
                <a:ea typeface="Roboto Slab" charset="0"/>
              </a:defRPr>
            </a:pPr>
            <a:r>
              <a:rPr b="1" dirty="0"/>
              <a:t>R (o </a:t>
            </a:r>
            <a:r>
              <a:rPr b="1" dirty="0" err="1"/>
              <a:t>žiadosti</a:t>
            </a:r>
            <a:r>
              <a:rPr b="1" dirty="0"/>
              <a:t> </a:t>
            </a:r>
            <a:r>
              <a:rPr b="1" dirty="0" err="1"/>
              <a:t>spoločnosti</a:t>
            </a:r>
            <a:r>
              <a:rPr b="1" dirty="0"/>
              <a:t> Finch v </a:t>
            </a:r>
            <a:r>
              <a:rPr b="1" dirty="0" err="1"/>
              <a:t>mene</a:t>
            </a:r>
            <a:r>
              <a:rPr b="1" dirty="0"/>
              <a:t> Weald Action Group)/Surrey County Council a </a:t>
            </a:r>
            <a:r>
              <a:rPr b="1" dirty="0" err="1"/>
              <a:t>i</a:t>
            </a:r>
            <a:r>
              <a:rPr b="1" dirty="0"/>
              <a:t>.), 20. </a:t>
            </a:r>
            <a:r>
              <a:rPr b="1" dirty="0" err="1"/>
              <a:t>júna</a:t>
            </a:r>
            <a:r>
              <a:rPr b="1" dirty="0"/>
              <a:t> 2024, </a:t>
            </a:r>
            <a:r>
              <a:rPr dirty="0">
                <a:hlinkClick r:id="rId3"/>
              </a:rPr>
              <a:t>https://supremecourt.uk/uploads/uksc_2022_0064_ judgment_c3d44bb244.pdf</a:t>
            </a:r>
            <a:r>
              <a:rPr dirty="0"/>
              <a:t>  </a:t>
            </a:r>
          </a:p>
          <a:p>
            <a:endParaRPr sz="1600" dirty="0">
              <a:solidFill>
                <a:schemeClr val="tx1"/>
              </a:solidFill>
              <a:latin typeface="Roboto Slab" charset="0"/>
              <a:ea typeface="Roboto Slab" charset="0"/>
            </a:endParaRPr>
          </a:p>
          <a:p>
            <a:pPr>
              <a:defRPr sz="1500">
                <a:solidFill>
                  <a:schemeClr val="tx1"/>
                </a:solidFill>
                <a:latin typeface="Roboto Slab" charset="0"/>
                <a:ea typeface="Roboto Slab" charset="0"/>
              </a:defRPr>
            </a:pPr>
            <a:r>
              <a:rPr dirty="0"/>
              <a:t>Pri </a:t>
            </a:r>
            <a:r>
              <a:rPr dirty="0" err="1"/>
              <a:t>posudzovaní</a:t>
            </a:r>
            <a:r>
              <a:rPr dirty="0"/>
              <a:t> </a:t>
            </a:r>
            <a:r>
              <a:rPr dirty="0" err="1"/>
              <a:t>vplyvov</a:t>
            </a:r>
            <a:r>
              <a:rPr dirty="0"/>
              <a:t> </a:t>
            </a:r>
            <a:r>
              <a:rPr dirty="0" err="1"/>
              <a:t>na</a:t>
            </a:r>
            <a:r>
              <a:rPr dirty="0"/>
              <a:t> </a:t>
            </a:r>
            <a:r>
              <a:rPr dirty="0" err="1"/>
              <a:t>životné</a:t>
            </a:r>
            <a:r>
              <a:rPr dirty="0"/>
              <a:t> </a:t>
            </a:r>
            <a:r>
              <a:rPr dirty="0" err="1"/>
              <a:t>prostredie</a:t>
            </a:r>
            <a:r>
              <a:rPr dirty="0"/>
              <a:t> by </a:t>
            </a:r>
            <a:r>
              <a:rPr dirty="0" err="1"/>
              <a:t>sa</a:t>
            </a:r>
            <a:r>
              <a:rPr dirty="0"/>
              <a:t> v </a:t>
            </a:r>
            <a:r>
              <a:rPr dirty="0" err="1"/>
              <a:t>niektorých</a:t>
            </a:r>
            <a:r>
              <a:rPr dirty="0"/>
              <a:t> </a:t>
            </a:r>
            <a:r>
              <a:rPr dirty="0" err="1"/>
              <a:t>prípadoch</a:t>
            </a:r>
            <a:r>
              <a:rPr dirty="0"/>
              <a:t> </a:t>
            </a:r>
            <a:r>
              <a:rPr dirty="0" err="1"/>
              <a:t>mali</a:t>
            </a:r>
            <a:r>
              <a:rPr dirty="0"/>
              <a:t> </a:t>
            </a:r>
            <a:r>
              <a:rPr dirty="0" err="1"/>
              <a:t>zohľadniť</a:t>
            </a:r>
            <a:r>
              <a:rPr dirty="0"/>
              <a:t> </a:t>
            </a:r>
            <a:r>
              <a:rPr dirty="0" err="1"/>
              <a:t>nadväzujúce</a:t>
            </a:r>
            <a:r>
              <a:rPr dirty="0"/>
              <a:t> </a:t>
            </a:r>
            <a:r>
              <a:rPr dirty="0" err="1"/>
              <a:t>nepriame</a:t>
            </a:r>
            <a:r>
              <a:rPr dirty="0"/>
              <a:t> </a:t>
            </a:r>
            <a:r>
              <a:rPr dirty="0" err="1"/>
              <a:t>účinky</a:t>
            </a:r>
            <a:r>
              <a:rPr dirty="0"/>
              <a:t> </a:t>
            </a:r>
            <a:r>
              <a:rPr dirty="0" err="1"/>
              <a:t>rozvoja</a:t>
            </a:r>
            <a:r>
              <a:rPr dirty="0"/>
              <a:t> </a:t>
            </a:r>
            <a:r>
              <a:rPr dirty="0" err="1"/>
              <a:t>na</a:t>
            </a:r>
            <a:r>
              <a:rPr dirty="0"/>
              <a:t> </a:t>
            </a:r>
            <a:r>
              <a:rPr dirty="0" err="1"/>
              <a:t>emisie</a:t>
            </a:r>
            <a:r>
              <a:rPr dirty="0"/>
              <a:t> </a:t>
            </a:r>
            <a:r>
              <a:rPr dirty="0" err="1"/>
              <a:t>skleníkových</a:t>
            </a:r>
            <a:r>
              <a:rPr dirty="0"/>
              <a:t> </a:t>
            </a:r>
            <a:r>
              <a:rPr dirty="0" err="1"/>
              <a:t>plynov</a:t>
            </a:r>
            <a:r>
              <a:rPr dirty="0"/>
              <a:t>.</a:t>
            </a:r>
          </a:p>
          <a:p>
            <a:endParaRPr sz="1500" dirty="0">
              <a:solidFill>
                <a:schemeClr val="tx1"/>
              </a:solidFill>
              <a:latin typeface="Roboto Slab" charset="0"/>
              <a:ea typeface="Roboto Slab" charset="0"/>
            </a:endParaRPr>
          </a:p>
          <a:p>
            <a:pPr>
              <a:defRPr sz="1500">
                <a:solidFill>
                  <a:schemeClr val="tx1"/>
                </a:solidFill>
                <a:latin typeface="Roboto Slab" charset="0"/>
                <a:ea typeface="Roboto Slab" charset="0"/>
              </a:defRPr>
            </a:pPr>
            <a:r>
              <a:rPr dirty="0" err="1"/>
              <a:t>Rozvoj</a:t>
            </a:r>
            <a:r>
              <a:rPr dirty="0"/>
              <a:t>, </a:t>
            </a:r>
            <a:r>
              <a:rPr dirty="0" err="1"/>
              <a:t>ktorý</a:t>
            </a:r>
            <a:r>
              <a:rPr dirty="0"/>
              <a:t> by </a:t>
            </a:r>
            <a:r>
              <a:rPr dirty="0" err="1"/>
              <a:t>zahŕňal</a:t>
            </a:r>
            <a:r>
              <a:rPr dirty="0"/>
              <a:t> </a:t>
            </a:r>
            <a:r>
              <a:rPr dirty="0" err="1"/>
              <a:t>ťažbu</a:t>
            </a:r>
            <a:r>
              <a:rPr dirty="0"/>
              <a:t> ropy zo </a:t>
            </a:r>
            <a:r>
              <a:rPr dirty="0" err="1"/>
              <a:t>šiestich</a:t>
            </a:r>
            <a:r>
              <a:rPr dirty="0"/>
              <a:t> </a:t>
            </a:r>
            <a:r>
              <a:rPr dirty="0" err="1"/>
              <a:t>vrtov</a:t>
            </a:r>
            <a:r>
              <a:rPr dirty="0"/>
              <a:t> </a:t>
            </a:r>
            <a:r>
              <a:rPr dirty="0" err="1"/>
              <a:t>počas</a:t>
            </a:r>
            <a:r>
              <a:rPr dirty="0"/>
              <a:t> 20 </a:t>
            </a:r>
            <a:r>
              <a:rPr dirty="0" err="1"/>
              <a:t>rokov</a:t>
            </a:r>
            <a:r>
              <a:rPr dirty="0"/>
              <a:t>, </a:t>
            </a:r>
            <a:r>
              <a:rPr dirty="0" err="1"/>
              <a:t>bol</a:t>
            </a:r>
            <a:r>
              <a:rPr dirty="0"/>
              <a:t> </a:t>
            </a:r>
            <a:r>
              <a:rPr dirty="0" err="1"/>
              <a:t>spochybnený</a:t>
            </a:r>
            <a:r>
              <a:rPr dirty="0"/>
              <a:t> </a:t>
            </a:r>
            <a:r>
              <a:rPr dirty="0" err="1"/>
              <a:t>miestnym</a:t>
            </a:r>
            <a:r>
              <a:rPr dirty="0"/>
              <a:t> </a:t>
            </a:r>
            <a:r>
              <a:rPr dirty="0" err="1"/>
              <a:t>obyvateľom</a:t>
            </a:r>
            <a:r>
              <a:rPr dirty="0"/>
              <a:t> </a:t>
            </a:r>
            <a:r>
              <a:rPr dirty="0" err="1"/>
              <a:t>konajúcim</a:t>
            </a:r>
            <a:r>
              <a:rPr dirty="0"/>
              <a:t> v </a:t>
            </a:r>
            <a:r>
              <a:rPr dirty="0" err="1"/>
              <a:t>mene</a:t>
            </a:r>
            <a:r>
              <a:rPr dirty="0"/>
              <a:t> Weald Action Group. </a:t>
            </a:r>
            <a:r>
              <a:rPr dirty="0" err="1"/>
              <a:t>Obyvateľ</a:t>
            </a:r>
            <a:r>
              <a:rPr dirty="0"/>
              <a:t> </a:t>
            </a:r>
            <a:r>
              <a:rPr dirty="0" err="1"/>
              <a:t>tvrdil</a:t>
            </a:r>
            <a:r>
              <a:rPr dirty="0"/>
              <a:t>, </a:t>
            </a:r>
            <a:r>
              <a:rPr dirty="0" err="1"/>
              <a:t>že</a:t>
            </a:r>
            <a:r>
              <a:rPr dirty="0"/>
              <a:t> </a:t>
            </a:r>
            <a:r>
              <a:rPr dirty="0" err="1"/>
              <a:t>rozhodnutie</a:t>
            </a:r>
            <a:r>
              <a:rPr dirty="0"/>
              <a:t> </a:t>
            </a:r>
            <a:r>
              <a:rPr dirty="0" err="1"/>
              <a:t>rady</a:t>
            </a:r>
            <a:r>
              <a:rPr dirty="0"/>
              <a:t> je </a:t>
            </a:r>
            <a:r>
              <a:rPr dirty="0" err="1"/>
              <a:t>nezákonné</a:t>
            </a:r>
            <a:r>
              <a:rPr dirty="0"/>
              <a:t>, </a:t>
            </a:r>
            <a:r>
              <a:rPr dirty="0" err="1"/>
              <a:t>pretože</a:t>
            </a:r>
            <a:r>
              <a:rPr dirty="0"/>
              <a:t> </a:t>
            </a:r>
            <a:r>
              <a:rPr dirty="0" err="1"/>
              <a:t>sa</a:t>
            </a:r>
            <a:r>
              <a:rPr dirty="0"/>
              <a:t> v </a:t>
            </a:r>
            <a:r>
              <a:rPr dirty="0" err="1"/>
              <a:t>ňom</a:t>
            </a:r>
            <a:r>
              <a:rPr dirty="0"/>
              <a:t> </a:t>
            </a:r>
            <a:r>
              <a:rPr dirty="0" err="1"/>
              <a:t>nezohľadňujú</a:t>
            </a:r>
            <a:r>
              <a:rPr dirty="0"/>
              <a:t> </a:t>
            </a:r>
            <a:r>
              <a:rPr dirty="0" err="1"/>
              <a:t>nadväzujúce</a:t>
            </a:r>
            <a:r>
              <a:rPr dirty="0"/>
              <a:t> </a:t>
            </a:r>
            <a:r>
              <a:rPr dirty="0" err="1"/>
              <a:t>emisie</a:t>
            </a:r>
            <a:r>
              <a:rPr dirty="0"/>
              <a:t> </a:t>
            </a:r>
            <a:r>
              <a:rPr dirty="0" err="1"/>
              <a:t>skleníkových</a:t>
            </a:r>
            <a:r>
              <a:rPr dirty="0"/>
              <a:t> </a:t>
            </a:r>
            <a:r>
              <a:rPr dirty="0" err="1"/>
              <a:t>plynov</a:t>
            </a:r>
            <a:r>
              <a:rPr dirty="0"/>
              <a:t>, </a:t>
            </a:r>
            <a:r>
              <a:rPr dirty="0" err="1"/>
              <a:t>ktoré</a:t>
            </a:r>
            <a:r>
              <a:rPr dirty="0"/>
              <a:t> </a:t>
            </a:r>
            <a:r>
              <a:rPr dirty="0" err="1"/>
              <a:t>môžu</a:t>
            </a:r>
            <a:r>
              <a:rPr dirty="0"/>
              <a:t> </a:t>
            </a:r>
            <a:r>
              <a:rPr dirty="0" err="1"/>
              <a:t>nasledovať</a:t>
            </a:r>
            <a:r>
              <a:rPr dirty="0"/>
              <a:t> po </a:t>
            </a:r>
            <a:r>
              <a:rPr dirty="0" err="1"/>
              <a:t>ťažbe</a:t>
            </a:r>
            <a:r>
              <a:rPr dirty="0"/>
              <a:t> ropy.</a:t>
            </a:r>
          </a:p>
          <a:p>
            <a:endParaRPr sz="1500" dirty="0">
              <a:solidFill>
                <a:schemeClr val="tx1"/>
              </a:solidFill>
              <a:latin typeface="Roboto Slab" charset="0"/>
              <a:ea typeface="Roboto Slab" charset="0"/>
            </a:endParaRPr>
          </a:p>
          <a:p>
            <a:pPr algn="just">
              <a:defRPr sz="1500">
                <a:solidFill>
                  <a:schemeClr val="tx1"/>
                </a:solidFill>
                <a:latin typeface="Roboto Slab" charset="0"/>
                <a:ea typeface="Roboto Slab" charset="0"/>
              </a:defRPr>
            </a:pPr>
            <a:r>
              <a:rPr dirty="0" err="1"/>
              <a:t>Zistilo</a:t>
            </a:r>
            <a:r>
              <a:rPr dirty="0"/>
              <a:t> </a:t>
            </a:r>
            <a:r>
              <a:rPr dirty="0" err="1"/>
              <a:t>sa</a:t>
            </a:r>
            <a:r>
              <a:rPr dirty="0"/>
              <a:t>, </a:t>
            </a:r>
            <a:r>
              <a:rPr dirty="0" err="1"/>
              <a:t>že</a:t>
            </a:r>
            <a:r>
              <a:rPr dirty="0"/>
              <a:t> </a:t>
            </a:r>
            <a:r>
              <a:rPr dirty="0">
                <a:highlight>
                  <a:srgbClr val="FFFF00"/>
                </a:highlight>
              </a:rPr>
              <a:t>je „</a:t>
            </a:r>
            <a:r>
              <a:rPr dirty="0" err="1">
                <a:highlight>
                  <a:srgbClr val="FFFF00"/>
                </a:highlight>
              </a:rPr>
              <a:t>nevyhnutné</a:t>
            </a:r>
            <a:r>
              <a:rPr dirty="0">
                <a:highlight>
                  <a:srgbClr val="FFFF00"/>
                </a:highlight>
              </a:rPr>
              <a:t>“, aby </a:t>
            </a:r>
            <a:r>
              <a:rPr dirty="0" err="1">
                <a:highlight>
                  <a:srgbClr val="FFFF00"/>
                </a:highlight>
              </a:rPr>
              <a:t>vyťažený</a:t>
            </a:r>
            <a:r>
              <a:rPr dirty="0">
                <a:highlight>
                  <a:srgbClr val="FFFF00"/>
                </a:highlight>
              </a:rPr>
              <a:t> </a:t>
            </a:r>
            <a:r>
              <a:rPr dirty="0" err="1">
                <a:highlight>
                  <a:srgbClr val="FFFF00"/>
                </a:highlight>
              </a:rPr>
              <a:t>olej</a:t>
            </a:r>
            <a:r>
              <a:rPr dirty="0">
                <a:highlight>
                  <a:srgbClr val="FFFF00"/>
                </a:highlight>
              </a:rPr>
              <a:t> </a:t>
            </a:r>
            <a:r>
              <a:rPr dirty="0" err="1">
                <a:highlight>
                  <a:srgbClr val="FFFF00"/>
                </a:highlight>
              </a:rPr>
              <a:t>viedol</a:t>
            </a:r>
            <a:r>
              <a:rPr dirty="0">
                <a:highlight>
                  <a:srgbClr val="FFFF00"/>
                </a:highlight>
              </a:rPr>
              <a:t> k </a:t>
            </a:r>
            <a:r>
              <a:rPr dirty="0" err="1">
                <a:highlight>
                  <a:srgbClr val="FFFF00"/>
                </a:highlight>
              </a:rPr>
              <a:t>spaľovaniu</a:t>
            </a:r>
            <a:r>
              <a:rPr dirty="0">
                <a:highlight>
                  <a:srgbClr val="FFFF00"/>
                </a:highlight>
              </a:rPr>
              <a:t> </a:t>
            </a:r>
            <a:r>
              <a:rPr dirty="0" err="1">
                <a:highlight>
                  <a:srgbClr val="FFFF00"/>
                </a:highlight>
              </a:rPr>
              <a:t>oleja</a:t>
            </a:r>
            <a:r>
              <a:rPr dirty="0">
                <a:highlight>
                  <a:srgbClr val="FFFF00"/>
                </a:highlight>
              </a:rPr>
              <a:t> a </a:t>
            </a:r>
            <a:r>
              <a:rPr dirty="0" err="1">
                <a:highlight>
                  <a:srgbClr val="FFFF00"/>
                </a:highlight>
              </a:rPr>
              <a:t>uvoľňovaniu</a:t>
            </a:r>
            <a:r>
              <a:rPr dirty="0">
                <a:highlight>
                  <a:srgbClr val="FFFF00"/>
                </a:highlight>
              </a:rPr>
              <a:t> </a:t>
            </a:r>
            <a:r>
              <a:rPr dirty="0" err="1">
                <a:highlight>
                  <a:srgbClr val="FFFF00"/>
                </a:highlight>
              </a:rPr>
              <a:t>skleníkových</a:t>
            </a:r>
            <a:r>
              <a:rPr dirty="0">
                <a:highlight>
                  <a:srgbClr val="FFFF00"/>
                </a:highlight>
              </a:rPr>
              <a:t> </a:t>
            </a:r>
            <a:r>
              <a:rPr dirty="0" err="1">
                <a:highlight>
                  <a:srgbClr val="FFFF00"/>
                </a:highlight>
              </a:rPr>
              <a:t>plynov</a:t>
            </a:r>
            <a:r>
              <a:rPr dirty="0">
                <a:highlight>
                  <a:srgbClr val="FFFF00"/>
                </a:highlight>
              </a:rPr>
              <a:t> do </a:t>
            </a:r>
            <a:r>
              <a:rPr dirty="0" err="1">
                <a:highlight>
                  <a:srgbClr val="FFFF00"/>
                </a:highlight>
              </a:rPr>
              <a:t>atmosféry</a:t>
            </a:r>
            <a:r>
              <a:rPr dirty="0">
                <a:highlight>
                  <a:srgbClr val="FFFF00"/>
                </a:highlight>
              </a:rPr>
              <a:t>. </a:t>
            </a:r>
            <a:r>
              <a:rPr dirty="0" err="1">
                <a:highlight>
                  <a:srgbClr val="FFFF00"/>
                </a:highlight>
              </a:rPr>
              <a:t>Žiadateľ</a:t>
            </a:r>
            <a:r>
              <a:rPr dirty="0">
                <a:highlight>
                  <a:srgbClr val="FFFF00"/>
                </a:highlight>
              </a:rPr>
              <a:t> by </a:t>
            </a:r>
            <a:r>
              <a:rPr dirty="0" err="1">
                <a:highlight>
                  <a:srgbClr val="FFFF00"/>
                </a:highlight>
              </a:rPr>
              <a:t>preto</a:t>
            </a:r>
            <a:r>
              <a:rPr dirty="0">
                <a:highlight>
                  <a:srgbClr val="FFFF00"/>
                </a:highlight>
              </a:rPr>
              <a:t> mal </a:t>
            </a:r>
            <a:r>
              <a:rPr dirty="0" err="1">
                <a:highlight>
                  <a:srgbClr val="FFFF00"/>
                </a:highlight>
              </a:rPr>
              <a:t>vo</a:t>
            </a:r>
            <a:r>
              <a:rPr dirty="0">
                <a:highlight>
                  <a:srgbClr val="FFFF00"/>
                </a:highlight>
              </a:rPr>
              <a:t> </a:t>
            </a:r>
            <a:r>
              <a:rPr dirty="0" err="1">
                <a:highlight>
                  <a:srgbClr val="FFFF00"/>
                </a:highlight>
              </a:rPr>
              <a:t>svojom</a:t>
            </a:r>
            <a:r>
              <a:rPr dirty="0">
                <a:highlight>
                  <a:srgbClr val="FFFF00"/>
                </a:highlight>
              </a:rPr>
              <a:t> </a:t>
            </a:r>
            <a:r>
              <a:rPr dirty="0" err="1">
                <a:highlight>
                  <a:srgbClr val="FFFF00"/>
                </a:highlight>
              </a:rPr>
              <a:t>posúdení</a:t>
            </a:r>
            <a:r>
              <a:rPr dirty="0">
                <a:highlight>
                  <a:srgbClr val="FFFF00"/>
                </a:highlight>
              </a:rPr>
              <a:t> </a:t>
            </a:r>
            <a:r>
              <a:rPr dirty="0" err="1">
                <a:highlight>
                  <a:srgbClr val="FFFF00"/>
                </a:highlight>
              </a:rPr>
              <a:t>vplyvov</a:t>
            </a:r>
            <a:r>
              <a:rPr dirty="0">
                <a:highlight>
                  <a:srgbClr val="FFFF00"/>
                </a:highlight>
              </a:rPr>
              <a:t> </a:t>
            </a:r>
            <a:r>
              <a:rPr dirty="0" err="1">
                <a:highlight>
                  <a:srgbClr val="FFFF00"/>
                </a:highlight>
              </a:rPr>
              <a:t>na</a:t>
            </a:r>
            <a:r>
              <a:rPr dirty="0">
                <a:highlight>
                  <a:srgbClr val="FFFF00"/>
                </a:highlight>
              </a:rPr>
              <a:t> </a:t>
            </a:r>
            <a:r>
              <a:rPr dirty="0" err="1">
                <a:highlight>
                  <a:srgbClr val="FFFF00"/>
                </a:highlight>
              </a:rPr>
              <a:t>životné</a:t>
            </a:r>
            <a:r>
              <a:rPr dirty="0">
                <a:highlight>
                  <a:srgbClr val="FFFF00"/>
                </a:highlight>
              </a:rPr>
              <a:t> </a:t>
            </a:r>
            <a:r>
              <a:rPr dirty="0" err="1">
                <a:highlight>
                  <a:srgbClr val="FFFF00"/>
                </a:highlight>
              </a:rPr>
              <a:t>prostredie</a:t>
            </a:r>
            <a:r>
              <a:rPr dirty="0">
                <a:highlight>
                  <a:srgbClr val="FFFF00"/>
                </a:highlight>
              </a:rPr>
              <a:t> </a:t>
            </a:r>
            <a:r>
              <a:rPr dirty="0" err="1">
                <a:highlight>
                  <a:srgbClr val="FFFF00"/>
                </a:highlight>
              </a:rPr>
              <a:t>predložiť</a:t>
            </a:r>
            <a:r>
              <a:rPr dirty="0">
                <a:highlight>
                  <a:srgbClr val="FFFF00"/>
                </a:highlight>
              </a:rPr>
              <a:t> </a:t>
            </a:r>
            <a:r>
              <a:rPr dirty="0" err="1">
                <a:highlight>
                  <a:srgbClr val="FFFF00"/>
                </a:highlight>
              </a:rPr>
              <a:t>posúdenie</a:t>
            </a:r>
            <a:r>
              <a:rPr dirty="0">
                <a:highlight>
                  <a:srgbClr val="FFFF00"/>
                </a:highlight>
              </a:rPr>
              <a:t> </a:t>
            </a:r>
            <a:r>
              <a:rPr dirty="0" err="1">
                <a:highlight>
                  <a:srgbClr val="FFFF00"/>
                </a:highlight>
              </a:rPr>
              <a:t>emisií</a:t>
            </a:r>
            <a:r>
              <a:rPr dirty="0">
                <a:highlight>
                  <a:srgbClr val="FFFF00"/>
                </a:highlight>
              </a:rPr>
              <a:t> </a:t>
            </a:r>
            <a:r>
              <a:rPr dirty="0" err="1">
                <a:highlight>
                  <a:srgbClr val="FFFF00"/>
                </a:highlight>
              </a:rPr>
              <a:t>skleníkových</a:t>
            </a:r>
            <a:r>
              <a:rPr dirty="0">
                <a:highlight>
                  <a:srgbClr val="FFFF00"/>
                </a:highlight>
              </a:rPr>
              <a:t> </a:t>
            </a:r>
            <a:r>
              <a:rPr dirty="0" err="1">
                <a:highlight>
                  <a:srgbClr val="FFFF00"/>
                </a:highlight>
              </a:rPr>
              <a:t>plynov</a:t>
            </a:r>
            <a:r>
              <a:rPr dirty="0">
                <a:highlight>
                  <a:srgbClr val="FFFF00"/>
                </a:highlight>
              </a:rPr>
              <a:t> z </a:t>
            </a:r>
            <a:r>
              <a:rPr dirty="0" err="1">
                <a:highlight>
                  <a:srgbClr val="FFFF00"/>
                </a:highlight>
              </a:rPr>
              <a:t>výstavby</a:t>
            </a:r>
            <a:r>
              <a:rPr dirty="0">
                <a:highlight>
                  <a:srgbClr val="FFFF00"/>
                </a:highlight>
              </a:rPr>
              <a:t> v </a:t>
            </a:r>
            <a:r>
              <a:rPr dirty="0" err="1">
                <a:highlight>
                  <a:srgbClr val="FFFF00"/>
                </a:highlight>
              </a:rPr>
              <a:t>rámci</a:t>
            </a:r>
            <a:r>
              <a:rPr dirty="0">
                <a:highlight>
                  <a:srgbClr val="FFFF00"/>
                </a:highlight>
              </a:rPr>
              <a:t> </a:t>
            </a:r>
            <a:r>
              <a:rPr dirty="0" err="1">
                <a:highlight>
                  <a:srgbClr val="FFFF00"/>
                </a:highlight>
              </a:rPr>
              <a:t>červenej</a:t>
            </a:r>
            <a:r>
              <a:rPr dirty="0">
                <a:highlight>
                  <a:srgbClr val="FFFF00"/>
                </a:highlight>
              </a:rPr>
              <a:t> </a:t>
            </a:r>
            <a:r>
              <a:rPr dirty="0" err="1">
                <a:highlight>
                  <a:srgbClr val="FFFF00"/>
                </a:highlight>
              </a:rPr>
              <a:t>hraničnej</a:t>
            </a:r>
            <a:r>
              <a:rPr dirty="0">
                <a:highlight>
                  <a:srgbClr val="FFFF00"/>
                </a:highlight>
              </a:rPr>
              <a:t> </a:t>
            </a:r>
            <a:r>
              <a:rPr dirty="0" err="1">
                <a:highlight>
                  <a:srgbClr val="FFFF00"/>
                </a:highlight>
              </a:rPr>
              <a:t>stopy</a:t>
            </a:r>
            <a:r>
              <a:rPr dirty="0">
                <a:highlight>
                  <a:srgbClr val="FFFF00"/>
                </a:highlight>
              </a:rPr>
              <a:t> </a:t>
            </a:r>
            <a:r>
              <a:rPr dirty="0" err="1">
                <a:highlight>
                  <a:srgbClr val="FFFF00"/>
                </a:highlight>
              </a:rPr>
              <a:t>výstavby</a:t>
            </a:r>
            <a:r>
              <a:rPr dirty="0">
                <a:highlight>
                  <a:srgbClr val="FFFF00"/>
                </a:highlight>
              </a:rPr>
              <a:t>, </a:t>
            </a:r>
            <a:r>
              <a:rPr dirty="0" err="1">
                <a:highlight>
                  <a:srgbClr val="FFFF00"/>
                </a:highlight>
              </a:rPr>
              <a:t>ako</a:t>
            </a:r>
            <a:r>
              <a:rPr dirty="0">
                <a:highlight>
                  <a:srgbClr val="FFFF00"/>
                </a:highlight>
              </a:rPr>
              <a:t> </a:t>
            </a:r>
            <a:r>
              <a:rPr dirty="0" err="1">
                <a:highlight>
                  <a:srgbClr val="FFFF00"/>
                </a:highlight>
              </a:rPr>
              <a:t>aj</a:t>
            </a:r>
            <a:r>
              <a:rPr dirty="0">
                <a:highlight>
                  <a:srgbClr val="FFFF00"/>
                </a:highlight>
              </a:rPr>
              <a:t> </a:t>
            </a:r>
            <a:r>
              <a:rPr dirty="0" err="1">
                <a:highlight>
                  <a:srgbClr val="FFFF00"/>
                </a:highlight>
              </a:rPr>
              <a:t>konečného</a:t>
            </a:r>
            <a:r>
              <a:rPr dirty="0">
                <a:highlight>
                  <a:srgbClr val="FFFF00"/>
                </a:highlight>
              </a:rPr>
              <a:t> </a:t>
            </a:r>
            <a:r>
              <a:rPr dirty="0" err="1">
                <a:highlight>
                  <a:srgbClr val="FFFF00"/>
                </a:highlight>
              </a:rPr>
              <a:t>výrobku</a:t>
            </a:r>
            <a:r>
              <a:rPr dirty="0">
                <a:highlight>
                  <a:srgbClr val="FFFF00"/>
                </a:highlight>
              </a:rPr>
              <a:t> po </a:t>
            </a:r>
            <a:r>
              <a:rPr dirty="0" err="1">
                <a:highlight>
                  <a:srgbClr val="FFFF00"/>
                </a:highlight>
              </a:rPr>
              <a:t>rafinácii</a:t>
            </a:r>
            <a:r>
              <a:rPr dirty="0">
                <a:highlight>
                  <a:srgbClr val="FFFF00"/>
                </a:highlight>
              </a:rPr>
              <a:t> a </a:t>
            </a:r>
            <a:r>
              <a:rPr dirty="0" err="1">
                <a:highlight>
                  <a:srgbClr val="FFFF00"/>
                </a:highlight>
              </a:rPr>
              <a:t>následnom</a:t>
            </a:r>
            <a:r>
              <a:rPr dirty="0">
                <a:highlight>
                  <a:srgbClr val="FFFF00"/>
                </a:highlight>
              </a:rPr>
              <a:t> </a:t>
            </a:r>
            <a:r>
              <a:rPr dirty="0" err="1">
                <a:highlight>
                  <a:srgbClr val="FFFF00"/>
                </a:highlight>
              </a:rPr>
              <a:t>spálení</a:t>
            </a:r>
            <a:r>
              <a:rPr dirty="0">
                <a:highlight>
                  <a:srgbClr val="FFFF00"/>
                </a:highlight>
              </a:rPr>
              <a:t> </a:t>
            </a:r>
            <a:r>
              <a:rPr dirty="0" err="1">
                <a:highlight>
                  <a:srgbClr val="FFFF00"/>
                </a:highlight>
              </a:rPr>
              <a:t>vyťaženého</a:t>
            </a:r>
            <a:r>
              <a:rPr dirty="0">
                <a:highlight>
                  <a:srgbClr val="FFFF00"/>
                </a:highlight>
              </a:rPr>
              <a:t> </a:t>
            </a:r>
            <a:r>
              <a:rPr dirty="0" err="1">
                <a:highlight>
                  <a:srgbClr val="FFFF00"/>
                </a:highlight>
              </a:rPr>
              <a:t>oleja</a:t>
            </a:r>
            <a:r>
              <a:rPr dirty="0">
                <a:highlight>
                  <a:srgbClr val="FFFF00"/>
                </a:highlight>
              </a:rPr>
              <a:t>.</a:t>
            </a:r>
            <a:endParaRPr sz="1500" dirty="0">
              <a:solidFill>
                <a:schemeClr val="tx1"/>
              </a:solidFill>
              <a:highlight>
                <a:srgbClr val="FFFF00"/>
              </a:highlight>
              <a:latin typeface="Roboto Slab" charset="0"/>
              <a:ea typeface="Roboto Slab" charset="0"/>
            </a:endParaRPr>
          </a:p>
        </p:txBody>
      </p:sp>
    </p:spTree>
    <p:extLst>
      <p:ext uri="{BB962C8B-B14F-4D97-AF65-F5344CB8AC3E}">
        <p14:creationId xmlns:p14="http://schemas.microsoft.com/office/powerpoint/2010/main" val="2111683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fade">
                                      <p:cBhvr>
                                        <p:cTn id="12" dur="500"/>
                                        <p:tgtEl>
                                          <p:spTgt spid="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animEffect transition="in" filter="fade">
                                      <p:cBhvr>
                                        <p:cTn id="17" dur="500"/>
                                        <p:tgtEl>
                                          <p:spTgt spid="2">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xEl>
                                              <p:pRg st="7" end="7"/>
                                            </p:txEl>
                                          </p:spTgt>
                                        </p:tgtEl>
                                        <p:attrNameLst>
                                          <p:attrName>style.visibility</p:attrName>
                                        </p:attrNameLst>
                                      </p:cBhvr>
                                      <p:to>
                                        <p:strVal val="visible"/>
                                      </p:to>
                                    </p:set>
                                    <p:animEffect transition="in" filter="fade">
                                      <p:cBhvr>
                                        <p:cTn id="22"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1F8953-E58A-AF54-5867-EB7CB6BFBB4D}"/>
            </a:ext>
          </a:extLst>
        </p:cNvPr>
        <p:cNvGrpSpPr/>
        <p:nvPr/>
      </p:nvGrpSpPr>
      <p:grpSpPr>
        <a:xfrm>
          <a:off x="0" y="0"/>
          <a:ext cx="0" cy="0"/>
          <a:chOff x="0" y="0"/>
          <a:chExt cx="0" cy="0"/>
        </a:xfrm>
      </p:grpSpPr>
      <p:sp>
        <p:nvSpPr>
          <p:cNvPr id="2" name="Shape 119">
            <a:extLst>
              <a:ext uri="{FF2B5EF4-FFF2-40B4-BE49-F238E27FC236}">
                <a16:creationId xmlns:a16="http://schemas.microsoft.com/office/drawing/2014/main" id="{6D890ED5-7477-FFD1-16AE-F6A4749BCDCA}"/>
              </a:ext>
            </a:extLst>
          </p:cNvPr>
          <p:cNvSpPr txBox="1"/>
          <p:nvPr/>
        </p:nvSpPr>
        <p:spPr>
          <a:xfrm>
            <a:off x="591672" y="242227"/>
            <a:ext cx="8239062" cy="1224624"/>
          </a:xfrm>
          <a:prstGeom prst="rect">
            <a:avLst/>
          </a:prstGeom>
          <a:noFill/>
          <a:ln>
            <a:noFill/>
          </a:ln>
        </p:spPr>
        <p:txBody>
          <a:bodyPr lIns="91425" tIns="91425" rIns="91425" bIns="91425" anchor="t" anchorCtr="0">
            <a:noAutofit/>
          </a:bodyPr>
          <a:lstStyle/>
          <a:p>
            <a:pPr>
              <a:defRPr sz="1600" b="1">
                <a:solidFill>
                  <a:schemeClr val="accent6"/>
                </a:solidFill>
                <a:latin typeface="Roboto Slab" charset="0"/>
                <a:ea typeface="Roboto Slab" charset="0"/>
              </a:defRPr>
            </a:pPr>
            <a:r>
              <a:rPr dirty="0" err="1"/>
              <a:t>Hnutie</a:t>
            </a:r>
            <a:r>
              <a:rPr dirty="0"/>
              <a:t> za </a:t>
            </a:r>
            <a:r>
              <a:rPr dirty="0" err="1"/>
              <a:t>klímu</a:t>
            </a:r>
            <a:r>
              <a:rPr dirty="0"/>
              <a:t>/</a:t>
            </a:r>
            <a:r>
              <a:rPr dirty="0" err="1"/>
              <a:t>Ministerstvo</a:t>
            </a:r>
            <a:r>
              <a:rPr dirty="0"/>
              <a:t> </a:t>
            </a:r>
            <a:r>
              <a:rPr dirty="0" err="1"/>
              <a:t>dopravy</a:t>
            </a:r>
            <a:r>
              <a:rPr dirty="0"/>
              <a:t> (</a:t>
            </a:r>
            <a:r>
              <a:rPr dirty="0" err="1"/>
              <a:t>čaká</a:t>
            </a:r>
            <a:r>
              <a:rPr dirty="0"/>
              <a:t> </a:t>
            </a:r>
            <a:r>
              <a:rPr dirty="0" err="1"/>
              <a:t>sa</a:t>
            </a:r>
            <a:r>
              <a:rPr dirty="0"/>
              <a:t> </a:t>
            </a:r>
            <a:r>
              <a:rPr dirty="0" err="1"/>
              <a:t>na</a:t>
            </a:r>
            <a:r>
              <a:rPr dirty="0"/>
              <a:t> </a:t>
            </a:r>
            <a:r>
              <a:rPr dirty="0" err="1"/>
              <a:t>rozhodnutie</a:t>
            </a:r>
            <a:r>
              <a:rPr dirty="0"/>
              <a:t>)</a:t>
            </a:r>
            <a:endParaRPr sz="1600" b="1" dirty="0">
              <a:solidFill>
                <a:schemeClr val="accent6"/>
              </a:solidFill>
              <a:latin typeface="Roboto Slab" charset="0"/>
              <a:ea typeface="Roboto Slab" charset="0"/>
            </a:endParaRPr>
          </a:p>
          <a:p>
            <a:endParaRPr sz="1600" b="1" dirty="0">
              <a:solidFill>
                <a:schemeClr val="accent6"/>
              </a:solidFill>
              <a:latin typeface="Roboto Slab" charset="0"/>
              <a:ea typeface="Roboto Slab" charset="0"/>
            </a:endParaRPr>
          </a:p>
          <a:p>
            <a:pPr algn="just">
              <a:defRPr sz="1500">
                <a:solidFill>
                  <a:schemeClr val="tx1"/>
                </a:solidFill>
                <a:latin typeface="Roboto Slab" charset="0"/>
                <a:ea typeface="Roboto Slab" charset="0"/>
              </a:defRPr>
            </a:pPr>
            <a:r>
              <a:rPr sz="1200" dirty="0" err="1"/>
              <a:t>Klimabevægelsen</a:t>
            </a:r>
            <a:r>
              <a:rPr sz="1200" dirty="0"/>
              <a:t> (</a:t>
            </a:r>
            <a:r>
              <a:rPr sz="1200" dirty="0" err="1"/>
              <a:t>Dánske</a:t>
            </a:r>
            <a:r>
              <a:rPr sz="1200" dirty="0"/>
              <a:t> </a:t>
            </a:r>
            <a:r>
              <a:rPr sz="1200" dirty="0" err="1"/>
              <a:t>hnutie</a:t>
            </a:r>
            <a:r>
              <a:rPr sz="1200" dirty="0"/>
              <a:t> za </a:t>
            </a:r>
            <a:r>
              <a:rPr sz="1200" dirty="0" err="1"/>
              <a:t>klímu</a:t>
            </a:r>
            <a:r>
              <a:rPr sz="1200" dirty="0"/>
              <a:t>, </a:t>
            </a:r>
            <a:r>
              <a:rPr sz="1200" dirty="0" err="1"/>
              <a:t>dánska</a:t>
            </a:r>
            <a:r>
              <a:rPr sz="1200" dirty="0"/>
              <a:t> </a:t>
            </a:r>
            <a:r>
              <a:rPr sz="1200" dirty="0" err="1"/>
              <a:t>mimovládna</a:t>
            </a:r>
            <a:r>
              <a:rPr sz="1200" dirty="0"/>
              <a:t> </a:t>
            </a:r>
            <a:r>
              <a:rPr sz="1200" dirty="0" err="1"/>
              <a:t>organizácia</a:t>
            </a:r>
            <a:r>
              <a:rPr sz="1200" dirty="0"/>
              <a:t>) </a:t>
            </a:r>
            <a:r>
              <a:rPr sz="1200" dirty="0" err="1"/>
              <a:t>podalo</a:t>
            </a:r>
            <a:r>
              <a:rPr sz="1200" dirty="0"/>
              <a:t> 22. </a:t>
            </a:r>
            <a:r>
              <a:rPr sz="1200" dirty="0" err="1"/>
              <a:t>októbra</a:t>
            </a:r>
            <a:r>
              <a:rPr sz="1200" dirty="0"/>
              <a:t> 2021 </a:t>
            </a:r>
            <a:r>
              <a:rPr sz="1200" dirty="0" err="1"/>
              <a:t>žalobu</a:t>
            </a:r>
            <a:r>
              <a:rPr sz="1200" dirty="0"/>
              <a:t> </a:t>
            </a:r>
            <a:r>
              <a:rPr sz="1200" dirty="0" err="1"/>
              <a:t>proti</a:t>
            </a:r>
            <a:r>
              <a:rPr sz="1200" dirty="0"/>
              <a:t> </a:t>
            </a:r>
            <a:r>
              <a:rPr sz="1200" dirty="0" err="1"/>
              <a:t>dánskemu</a:t>
            </a:r>
            <a:r>
              <a:rPr sz="1200" dirty="0"/>
              <a:t> </a:t>
            </a:r>
            <a:r>
              <a:rPr sz="1200" dirty="0" err="1"/>
              <a:t>ministerstvu</a:t>
            </a:r>
            <a:r>
              <a:rPr sz="1200" dirty="0"/>
              <a:t> </a:t>
            </a:r>
            <a:r>
              <a:rPr sz="1200" dirty="0" err="1"/>
              <a:t>dopravy</a:t>
            </a:r>
            <a:r>
              <a:rPr sz="1200" dirty="0"/>
              <a:t>, v </a:t>
            </a:r>
            <a:r>
              <a:rPr sz="1200" dirty="0" err="1"/>
              <a:t>ktorej</a:t>
            </a:r>
            <a:r>
              <a:rPr sz="1200" dirty="0"/>
              <a:t> </a:t>
            </a:r>
            <a:r>
              <a:rPr sz="1200" dirty="0" err="1"/>
              <a:t>spochybnilo</a:t>
            </a:r>
            <a:r>
              <a:rPr sz="1200" dirty="0"/>
              <a:t> </a:t>
            </a:r>
            <a:r>
              <a:rPr sz="1200" dirty="0" err="1"/>
              <a:t>projekt</a:t>
            </a:r>
            <a:r>
              <a:rPr sz="1200" dirty="0"/>
              <a:t> </a:t>
            </a:r>
            <a:r>
              <a:rPr sz="1200" dirty="0" err="1"/>
              <a:t>výstavby</a:t>
            </a:r>
            <a:r>
              <a:rPr sz="1200" dirty="0"/>
              <a:t> </a:t>
            </a:r>
            <a:r>
              <a:rPr sz="1200" dirty="0" err="1"/>
              <a:t>umelého</a:t>
            </a:r>
            <a:r>
              <a:rPr sz="1200" dirty="0"/>
              <a:t> </a:t>
            </a:r>
            <a:r>
              <a:rPr sz="1200" dirty="0" err="1"/>
              <a:t>polostrova</a:t>
            </a:r>
            <a:r>
              <a:rPr sz="1200" dirty="0"/>
              <a:t> v </a:t>
            </a:r>
            <a:r>
              <a:rPr sz="1200" dirty="0" err="1"/>
              <a:t>prístave</a:t>
            </a:r>
            <a:r>
              <a:rPr sz="1200" dirty="0"/>
              <a:t> v Kodani.</a:t>
            </a:r>
            <a:endParaRPr sz="1200" dirty="0">
              <a:solidFill>
                <a:schemeClr val="tx1"/>
              </a:solidFill>
              <a:latin typeface="Roboto Slab" charset="0"/>
              <a:ea typeface="Roboto Slab" charset="0"/>
            </a:endParaRPr>
          </a:p>
          <a:p>
            <a:pPr algn="just"/>
            <a:endParaRPr sz="1200" dirty="0">
              <a:solidFill>
                <a:schemeClr val="tx1"/>
              </a:solidFill>
              <a:latin typeface="Roboto Slab" charset="0"/>
              <a:ea typeface="Roboto Slab" charset="0"/>
            </a:endParaRPr>
          </a:p>
          <a:p>
            <a:pPr algn="just">
              <a:defRPr sz="1500">
                <a:solidFill>
                  <a:schemeClr val="tx1"/>
                </a:solidFill>
                <a:latin typeface="Roboto Slab" charset="0"/>
                <a:ea typeface="Roboto Slab" charset="0"/>
              </a:defRPr>
            </a:pPr>
            <a:r>
              <a:rPr sz="1200" dirty="0" err="1"/>
              <a:t>Žaloba</a:t>
            </a:r>
            <a:r>
              <a:rPr sz="1200" dirty="0"/>
              <a:t> bola </a:t>
            </a:r>
            <a:r>
              <a:rPr sz="1200" dirty="0" err="1"/>
              <a:t>podaná</a:t>
            </a:r>
            <a:r>
              <a:rPr sz="1200" dirty="0"/>
              <a:t> po tom, </a:t>
            </a:r>
            <a:r>
              <a:rPr sz="1200" dirty="0" err="1"/>
              <a:t>ako</a:t>
            </a:r>
            <a:r>
              <a:rPr sz="1200" dirty="0"/>
              <a:t> </a:t>
            </a:r>
            <a:r>
              <a:rPr sz="1200" dirty="0" err="1"/>
              <a:t>dánsky</a:t>
            </a:r>
            <a:r>
              <a:rPr sz="1200" dirty="0"/>
              <a:t> </a:t>
            </a:r>
            <a:r>
              <a:rPr sz="1200" dirty="0" err="1"/>
              <a:t>parlament</a:t>
            </a:r>
            <a:r>
              <a:rPr sz="1200" dirty="0"/>
              <a:t> v </a:t>
            </a:r>
            <a:r>
              <a:rPr sz="1200" dirty="0" err="1"/>
              <a:t>júni</a:t>
            </a:r>
            <a:r>
              <a:rPr sz="1200" dirty="0"/>
              <a:t> 2021 </a:t>
            </a:r>
            <a:r>
              <a:rPr sz="1200" dirty="0" err="1"/>
              <a:t>schválil</a:t>
            </a:r>
            <a:r>
              <a:rPr sz="1200" dirty="0"/>
              <a:t> </a:t>
            </a:r>
            <a:r>
              <a:rPr sz="1200" dirty="0" err="1"/>
              <a:t>návrh</a:t>
            </a:r>
            <a:r>
              <a:rPr sz="1200" dirty="0"/>
              <a:t> </a:t>
            </a:r>
            <a:r>
              <a:rPr sz="1200" dirty="0" err="1"/>
              <a:t>zákona</a:t>
            </a:r>
            <a:r>
              <a:rPr sz="1200" dirty="0"/>
              <a:t> o </a:t>
            </a:r>
            <a:r>
              <a:rPr sz="1200" dirty="0" err="1"/>
              <a:t>výstavbe</a:t>
            </a:r>
            <a:r>
              <a:rPr sz="1200" dirty="0"/>
              <a:t> </a:t>
            </a:r>
            <a:r>
              <a:rPr sz="1200" dirty="0" err="1"/>
              <a:t>umelého</a:t>
            </a:r>
            <a:r>
              <a:rPr sz="1200" dirty="0"/>
              <a:t> </a:t>
            </a:r>
            <a:r>
              <a:rPr sz="1200" dirty="0" err="1"/>
              <a:t>polostrova</a:t>
            </a:r>
            <a:r>
              <a:rPr sz="1200" dirty="0"/>
              <a:t>, </a:t>
            </a:r>
            <a:r>
              <a:rPr sz="1200" dirty="0" err="1"/>
              <a:t>známeho</a:t>
            </a:r>
            <a:r>
              <a:rPr sz="1200" dirty="0"/>
              <a:t> </a:t>
            </a:r>
            <a:r>
              <a:rPr sz="1200" dirty="0" err="1"/>
              <a:t>aj</a:t>
            </a:r>
            <a:r>
              <a:rPr sz="1200" dirty="0"/>
              <a:t> </a:t>
            </a:r>
            <a:r>
              <a:rPr sz="1200" dirty="0" err="1"/>
              <a:t>ako</a:t>
            </a:r>
            <a:r>
              <a:rPr sz="1200" dirty="0"/>
              <a:t> „</a:t>
            </a:r>
            <a:r>
              <a:rPr sz="1200" dirty="0" err="1"/>
              <a:t>Lynetteholmen</a:t>
            </a:r>
            <a:r>
              <a:rPr sz="1200" dirty="0"/>
              <a:t>“.</a:t>
            </a:r>
            <a:endParaRPr sz="1200" dirty="0">
              <a:solidFill>
                <a:schemeClr val="tx1"/>
              </a:solidFill>
              <a:latin typeface="Roboto Slab" charset="0"/>
              <a:ea typeface="Roboto Slab" charset="0"/>
            </a:endParaRPr>
          </a:p>
          <a:p>
            <a:pPr algn="just"/>
            <a:endParaRPr sz="1000" dirty="0">
              <a:solidFill>
                <a:schemeClr val="tx1"/>
              </a:solidFill>
              <a:latin typeface="Roboto Slab" charset="0"/>
              <a:ea typeface="Roboto Slab" charset="0"/>
            </a:endParaRPr>
          </a:p>
          <a:p>
            <a:pPr algn="just">
              <a:defRPr sz="1500">
                <a:solidFill>
                  <a:schemeClr val="tx1"/>
                </a:solidFill>
                <a:latin typeface="Roboto Slab" charset="0"/>
                <a:ea typeface="Roboto Slab" charset="0"/>
              </a:defRPr>
            </a:pPr>
            <a:r>
              <a:rPr dirty="0" err="1"/>
              <a:t>Okrem</a:t>
            </a:r>
            <a:r>
              <a:rPr dirty="0"/>
              <a:t> </a:t>
            </a:r>
            <a:r>
              <a:rPr dirty="0" err="1"/>
              <a:t>bývania</a:t>
            </a:r>
            <a:r>
              <a:rPr dirty="0"/>
              <a:t> </a:t>
            </a:r>
            <a:r>
              <a:rPr dirty="0" err="1"/>
              <a:t>približne</a:t>
            </a:r>
            <a:r>
              <a:rPr dirty="0"/>
              <a:t> 35 000 </a:t>
            </a:r>
            <a:r>
              <a:rPr dirty="0" err="1"/>
              <a:t>ľudí</a:t>
            </a:r>
            <a:r>
              <a:rPr dirty="0"/>
              <a:t> a </a:t>
            </a:r>
            <a:r>
              <a:rPr dirty="0" err="1"/>
              <a:t>pridania</a:t>
            </a:r>
            <a:r>
              <a:rPr dirty="0"/>
              <a:t> </a:t>
            </a:r>
            <a:r>
              <a:rPr dirty="0" err="1"/>
              <a:t>mnohých</a:t>
            </a:r>
            <a:r>
              <a:rPr dirty="0"/>
              <a:t> </a:t>
            </a:r>
            <a:r>
              <a:rPr dirty="0" err="1"/>
              <a:t>pracovných</a:t>
            </a:r>
            <a:r>
              <a:rPr dirty="0"/>
              <a:t> </a:t>
            </a:r>
            <a:r>
              <a:rPr dirty="0" err="1"/>
              <a:t>miest</a:t>
            </a:r>
            <a:r>
              <a:rPr dirty="0"/>
              <a:t> </a:t>
            </a:r>
            <a:r>
              <a:rPr dirty="0" err="1">
                <a:highlight>
                  <a:srgbClr val="FFFF00"/>
                </a:highlight>
              </a:rPr>
              <a:t>ministerstvo</a:t>
            </a:r>
            <a:r>
              <a:rPr dirty="0">
                <a:highlight>
                  <a:srgbClr val="FFFF00"/>
                </a:highlight>
              </a:rPr>
              <a:t> </a:t>
            </a:r>
            <a:r>
              <a:rPr dirty="0" err="1">
                <a:highlight>
                  <a:srgbClr val="FFFF00"/>
                </a:highlight>
              </a:rPr>
              <a:t>tvrdí</a:t>
            </a:r>
            <a:r>
              <a:rPr dirty="0">
                <a:highlight>
                  <a:srgbClr val="FFFF00"/>
                </a:highlight>
              </a:rPr>
              <a:t> , </a:t>
            </a:r>
            <a:r>
              <a:rPr dirty="0" err="1">
                <a:highlight>
                  <a:srgbClr val="FFFF00"/>
                </a:highlight>
              </a:rPr>
              <a:t>že</a:t>
            </a:r>
            <a:r>
              <a:rPr dirty="0">
                <a:highlight>
                  <a:srgbClr val="FFFF00"/>
                </a:highlight>
              </a:rPr>
              <a:t> </a:t>
            </a:r>
            <a:r>
              <a:rPr dirty="0" err="1">
                <a:highlight>
                  <a:srgbClr val="FFFF00"/>
                </a:highlight>
              </a:rPr>
              <a:t>polostrov</a:t>
            </a:r>
            <a:r>
              <a:rPr dirty="0">
                <a:highlight>
                  <a:srgbClr val="FFFF00"/>
                </a:highlight>
              </a:rPr>
              <a:t> </a:t>
            </a:r>
            <a:r>
              <a:rPr dirty="0" err="1">
                <a:highlight>
                  <a:srgbClr val="FFFF00"/>
                </a:highlight>
              </a:rPr>
              <a:t>predstavuje</a:t>
            </a:r>
            <a:r>
              <a:rPr dirty="0">
                <a:highlight>
                  <a:srgbClr val="FFFF00"/>
                </a:highlight>
              </a:rPr>
              <a:t> </a:t>
            </a:r>
            <a:r>
              <a:rPr dirty="0" err="1">
                <a:highlight>
                  <a:srgbClr val="FFFF00"/>
                </a:highlight>
              </a:rPr>
              <a:t>adaptačné</a:t>
            </a:r>
            <a:r>
              <a:rPr dirty="0">
                <a:highlight>
                  <a:srgbClr val="FFFF00"/>
                </a:highlight>
              </a:rPr>
              <a:t> </a:t>
            </a:r>
            <a:r>
              <a:rPr dirty="0" err="1">
                <a:highlight>
                  <a:srgbClr val="FFFF00"/>
                </a:highlight>
              </a:rPr>
              <a:t>opatrenie</a:t>
            </a:r>
            <a:r>
              <a:rPr dirty="0">
                <a:highlight>
                  <a:srgbClr val="FFFF00"/>
                </a:highlight>
              </a:rPr>
              <a:t> a </a:t>
            </a:r>
            <a:r>
              <a:rPr dirty="0" err="1">
                <a:highlight>
                  <a:srgbClr val="FFFF00"/>
                </a:highlight>
              </a:rPr>
              <a:t>prispeje</a:t>
            </a:r>
            <a:r>
              <a:rPr dirty="0">
                <a:highlight>
                  <a:srgbClr val="FFFF00"/>
                </a:highlight>
              </a:rPr>
              <a:t> k </a:t>
            </a:r>
            <a:r>
              <a:rPr dirty="0" err="1">
                <a:highlight>
                  <a:srgbClr val="FFFF00"/>
                </a:highlight>
              </a:rPr>
              <a:t>ochrane</a:t>
            </a:r>
            <a:r>
              <a:rPr dirty="0">
                <a:highlight>
                  <a:srgbClr val="FFFF00"/>
                </a:highlight>
              </a:rPr>
              <a:t> </a:t>
            </a:r>
            <a:r>
              <a:rPr dirty="0" err="1">
                <a:highlight>
                  <a:srgbClr val="FFFF00"/>
                </a:highlight>
              </a:rPr>
              <a:t>mesta</a:t>
            </a:r>
            <a:r>
              <a:rPr dirty="0">
                <a:highlight>
                  <a:srgbClr val="FFFF00"/>
                </a:highlight>
              </a:rPr>
              <a:t> </a:t>
            </a:r>
            <a:r>
              <a:rPr dirty="0" err="1">
                <a:highlight>
                  <a:srgbClr val="FFFF00"/>
                </a:highlight>
              </a:rPr>
              <a:t>Kodaň</a:t>
            </a:r>
            <a:r>
              <a:rPr dirty="0">
                <a:highlight>
                  <a:srgbClr val="FFFF00"/>
                </a:highlight>
              </a:rPr>
              <a:t> pred </a:t>
            </a:r>
            <a:r>
              <a:rPr dirty="0" err="1">
                <a:highlight>
                  <a:srgbClr val="FFFF00"/>
                </a:highlight>
              </a:rPr>
              <a:t>nárastom</a:t>
            </a:r>
            <a:r>
              <a:rPr dirty="0">
                <a:highlight>
                  <a:srgbClr val="FFFF00"/>
                </a:highlight>
              </a:rPr>
              <a:t> </a:t>
            </a:r>
            <a:r>
              <a:rPr dirty="0" err="1">
                <a:highlight>
                  <a:srgbClr val="FFFF00"/>
                </a:highlight>
              </a:rPr>
              <a:t>hladiny</a:t>
            </a:r>
            <a:r>
              <a:rPr dirty="0">
                <a:highlight>
                  <a:srgbClr val="FFFF00"/>
                </a:highlight>
              </a:rPr>
              <a:t> </a:t>
            </a:r>
            <a:r>
              <a:rPr dirty="0" err="1">
                <a:highlight>
                  <a:srgbClr val="FFFF00"/>
                </a:highlight>
              </a:rPr>
              <a:t>morí</a:t>
            </a:r>
            <a:r>
              <a:rPr dirty="0">
                <a:highlight>
                  <a:srgbClr val="FFFF00"/>
                </a:highlight>
              </a:rPr>
              <a:t> </a:t>
            </a:r>
            <a:r>
              <a:rPr dirty="0" err="1">
                <a:highlight>
                  <a:srgbClr val="FFFF00"/>
                </a:highlight>
              </a:rPr>
              <a:t>súvisiacim</a:t>
            </a:r>
            <a:r>
              <a:rPr dirty="0">
                <a:highlight>
                  <a:srgbClr val="FFFF00"/>
                </a:highlight>
              </a:rPr>
              <a:t> so </a:t>
            </a:r>
            <a:r>
              <a:rPr dirty="0" err="1">
                <a:highlight>
                  <a:srgbClr val="FFFF00"/>
                </a:highlight>
              </a:rPr>
              <a:t>zmenou</a:t>
            </a:r>
            <a:r>
              <a:rPr dirty="0">
                <a:highlight>
                  <a:srgbClr val="FFFF00"/>
                </a:highlight>
              </a:rPr>
              <a:t> </a:t>
            </a:r>
            <a:r>
              <a:rPr dirty="0" err="1">
                <a:highlight>
                  <a:srgbClr val="FFFF00"/>
                </a:highlight>
              </a:rPr>
              <a:t>klímy</a:t>
            </a:r>
            <a:r>
              <a:rPr dirty="0"/>
              <a:t>. </a:t>
            </a:r>
            <a:r>
              <a:rPr dirty="0" err="1">
                <a:highlight>
                  <a:srgbClr val="00FFFF"/>
                </a:highlight>
              </a:rPr>
              <a:t>Žalobcovia</a:t>
            </a:r>
            <a:r>
              <a:rPr dirty="0">
                <a:highlight>
                  <a:srgbClr val="00FFFF"/>
                </a:highlight>
              </a:rPr>
              <a:t> </a:t>
            </a:r>
            <a:r>
              <a:rPr dirty="0" err="1">
                <a:highlight>
                  <a:srgbClr val="00FFFF"/>
                </a:highlight>
              </a:rPr>
              <a:t>zdôrazňujú</a:t>
            </a:r>
            <a:r>
              <a:rPr dirty="0">
                <a:highlight>
                  <a:srgbClr val="00FFFF"/>
                </a:highlight>
              </a:rPr>
              <a:t> </a:t>
            </a:r>
            <a:r>
              <a:rPr dirty="0" err="1">
                <a:highlight>
                  <a:srgbClr val="00FFFF"/>
                </a:highlight>
              </a:rPr>
              <a:t>skutočnosť</a:t>
            </a:r>
            <a:r>
              <a:rPr dirty="0">
                <a:highlight>
                  <a:srgbClr val="00FFFF"/>
                </a:highlight>
              </a:rPr>
              <a:t>, </a:t>
            </a:r>
            <a:r>
              <a:rPr dirty="0" err="1">
                <a:highlight>
                  <a:srgbClr val="00FFFF"/>
                </a:highlight>
              </a:rPr>
              <a:t>že</a:t>
            </a:r>
            <a:r>
              <a:rPr dirty="0">
                <a:highlight>
                  <a:srgbClr val="00FFFF"/>
                </a:highlight>
              </a:rPr>
              <a:t> </a:t>
            </a:r>
            <a:r>
              <a:rPr dirty="0" err="1">
                <a:highlight>
                  <a:srgbClr val="00FFFF"/>
                </a:highlight>
              </a:rPr>
              <a:t>projekt</a:t>
            </a:r>
            <a:r>
              <a:rPr dirty="0">
                <a:highlight>
                  <a:srgbClr val="00FFFF"/>
                </a:highlight>
              </a:rPr>
              <a:t> </a:t>
            </a:r>
            <a:r>
              <a:rPr dirty="0" err="1">
                <a:highlight>
                  <a:srgbClr val="00FFFF"/>
                </a:highlight>
              </a:rPr>
              <a:t>nie</a:t>
            </a:r>
            <a:r>
              <a:rPr dirty="0">
                <a:highlight>
                  <a:srgbClr val="00FFFF"/>
                </a:highlight>
              </a:rPr>
              <a:t> je v </a:t>
            </a:r>
            <a:r>
              <a:rPr dirty="0" err="1">
                <a:highlight>
                  <a:srgbClr val="00FFFF"/>
                </a:highlight>
              </a:rPr>
              <a:t>súlade</a:t>
            </a:r>
            <a:r>
              <a:rPr dirty="0">
                <a:highlight>
                  <a:srgbClr val="00FFFF"/>
                </a:highlight>
              </a:rPr>
              <a:t> s </a:t>
            </a:r>
            <a:r>
              <a:rPr dirty="0" err="1">
                <a:highlight>
                  <a:srgbClr val="00FFFF"/>
                </a:highlight>
              </a:rPr>
              <a:t>dánskymi</a:t>
            </a:r>
            <a:r>
              <a:rPr dirty="0">
                <a:highlight>
                  <a:srgbClr val="00FFFF"/>
                </a:highlight>
              </a:rPr>
              <a:t> a </a:t>
            </a:r>
            <a:r>
              <a:rPr dirty="0" err="1">
                <a:highlight>
                  <a:srgbClr val="00FFFF"/>
                </a:highlight>
              </a:rPr>
              <a:t>európskymi</a:t>
            </a:r>
            <a:r>
              <a:rPr dirty="0">
                <a:highlight>
                  <a:srgbClr val="00FFFF"/>
                </a:highlight>
              </a:rPr>
              <a:t> </a:t>
            </a:r>
            <a:r>
              <a:rPr dirty="0" err="1">
                <a:highlight>
                  <a:srgbClr val="00FFFF"/>
                </a:highlight>
              </a:rPr>
              <a:t>cieľmi</a:t>
            </a:r>
            <a:r>
              <a:rPr dirty="0">
                <a:highlight>
                  <a:srgbClr val="00FFFF"/>
                </a:highlight>
              </a:rPr>
              <a:t> </a:t>
            </a:r>
            <a:r>
              <a:rPr dirty="0" err="1">
                <a:highlight>
                  <a:srgbClr val="00FFFF"/>
                </a:highlight>
              </a:rPr>
              <a:t>klimatickej</a:t>
            </a:r>
            <a:r>
              <a:rPr dirty="0">
                <a:highlight>
                  <a:srgbClr val="00FFFF"/>
                </a:highlight>
              </a:rPr>
              <a:t> neutrality, </a:t>
            </a:r>
            <a:r>
              <a:rPr dirty="0" err="1">
                <a:highlight>
                  <a:srgbClr val="00FFFF"/>
                </a:highlight>
              </a:rPr>
              <a:t>pretože</a:t>
            </a:r>
            <a:r>
              <a:rPr dirty="0">
                <a:highlight>
                  <a:srgbClr val="00FFFF"/>
                </a:highlight>
              </a:rPr>
              <a:t> </a:t>
            </a:r>
            <a:r>
              <a:rPr dirty="0" err="1">
                <a:highlight>
                  <a:srgbClr val="00FFFF"/>
                </a:highlight>
              </a:rPr>
              <a:t>nezohľadňuje</a:t>
            </a:r>
            <a:r>
              <a:rPr dirty="0">
                <a:highlight>
                  <a:srgbClr val="00FFFF"/>
                </a:highlight>
              </a:rPr>
              <a:t> </a:t>
            </a:r>
            <a:r>
              <a:rPr dirty="0" err="1">
                <a:highlight>
                  <a:srgbClr val="00FFFF"/>
                </a:highlight>
              </a:rPr>
              <a:t>vplyv</a:t>
            </a:r>
            <a:r>
              <a:rPr dirty="0">
                <a:highlight>
                  <a:srgbClr val="00FFFF"/>
                </a:highlight>
              </a:rPr>
              <a:t> </a:t>
            </a:r>
            <a:r>
              <a:rPr dirty="0" err="1">
                <a:highlight>
                  <a:srgbClr val="00FFFF"/>
                </a:highlight>
              </a:rPr>
              <a:t>polostrova</a:t>
            </a:r>
            <a:r>
              <a:rPr dirty="0">
                <a:highlight>
                  <a:srgbClr val="00FFFF"/>
                </a:highlight>
              </a:rPr>
              <a:t> </a:t>
            </a:r>
            <a:r>
              <a:rPr dirty="0" err="1">
                <a:highlight>
                  <a:srgbClr val="00FFFF"/>
                </a:highlight>
              </a:rPr>
              <a:t>na</a:t>
            </a:r>
            <a:r>
              <a:rPr dirty="0">
                <a:highlight>
                  <a:srgbClr val="00FFFF"/>
                </a:highlight>
              </a:rPr>
              <a:t> </a:t>
            </a:r>
            <a:r>
              <a:rPr dirty="0" err="1">
                <a:highlight>
                  <a:srgbClr val="00FFFF"/>
                </a:highlight>
              </a:rPr>
              <a:t>emisie</a:t>
            </a:r>
            <a:r>
              <a:rPr dirty="0">
                <a:highlight>
                  <a:srgbClr val="00FFFF"/>
                </a:highlight>
              </a:rPr>
              <a:t> </a:t>
            </a:r>
            <a:r>
              <a:rPr dirty="0" err="1">
                <a:highlight>
                  <a:srgbClr val="00FFFF"/>
                </a:highlight>
              </a:rPr>
              <a:t>skleníkových</a:t>
            </a:r>
            <a:r>
              <a:rPr dirty="0">
                <a:highlight>
                  <a:srgbClr val="00FFFF"/>
                </a:highlight>
              </a:rPr>
              <a:t> </a:t>
            </a:r>
            <a:r>
              <a:rPr dirty="0" err="1">
                <a:highlight>
                  <a:srgbClr val="00FFFF"/>
                </a:highlight>
              </a:rPr>
              <a:t>plynov</a:t>
            </a:r>
            <a:r>
              <a:rPr dirty="0">
                <a:highlight>
                  <a:srgbClr val="00FFFF"/>
                </a:highlight>
              </a:rPr>
              <a:t> a </a:t>
            </a:r>
            <a:r>
              <a:rPr dirty="0" err="1">
                <a:highlight>
                  <a:srgbClr val="00FFFF"/>
                </a:highlight>
              </a:rPr>
              <a:t>životné</a:t>
            </a:r>
            <a:r>
              <a:rPr dirty="0">
                <a:highlight>
                  <a:srgbClr val="00FFFF"/>
                </a:highlight>
              </a:rPr>
              <a:t> </a:t>
            </a:r>
            <a:r>
              <a:rPr dirty="0" err="1">
                <a:highlight>
                  <a:srgbClr val="00FFFF"/>
                </a:highlight>
              </a:rPr>
              <a:t>prostredie</a:t>
            </a:r>
            <a:r>
              <a:rPr dirty="0">
                <a:highlight>
                  <a:srgbClr val="00FFFF"/>
                </a:highlight>
              </a:rPr>
              <a:t> </a:t>
            </a:r>
            <a:r>
              <a:rPr dirty="0" err="1">
                <a:highlight>
                  <a:srgbClr val="00FFFF"/>
                </a:highlight>
              </a:rPr>
              <a:t>vo</a:t>
            </a:r>
            <a:r>
              <a:rPr dirty="0">
                <a:highlight>
                  <a:srgbClr val="00FFFF"/>
                </a:highlight>
              </a:rPr>
              <a:t> </a:t>
            </a:r>
            <a:r>
              <a:rPr dirty="0" err="1">
                <a:highlight>
                  <a:srgbClr val="00FFFF"/>
                </a:highlight>
              </a:rPr>
              <a:t>všeobecnosti</a:t>
            </a:r>
            <a:r>
              <a:rPr dirty="0">
                <a:highlight>
                  <a:srgbClr val="00FFFF"/>
                </a:highlight>
              </a:rPr>
              <a:t>.</a:t>
            </a:r>
            <a:r>
              <a:rPr dirty="0"/>
              <a:t> </a:t>
            </a:r>
            <a:r>
              <a:rPr dirty="0" err="1"/>
              <a:t>Žalobcovia</a:t>
            </a:r>
            <a:r>
              <a:rPr dirty="0"/>
              <a:t> </a:t>
            </a:r>
            <a:r>
              <a:rPr dirty="0" err="1"/>
              <a:t>tvrdia</a:t>
            </a:r>
            <a:r>
              <a:rPr dirty="0"/>
              <a:t>, </a:t>
            </a:r>
            <a:r>
              <a:rPr dirty="0" err="1"/>
              <a:t>že</a:t>
            </a:r>
            <a:r>
              <a:rPr dirty="0"/>
              <a:t> </a:t>
            </a:r>
            <a:r>
              <a:rPr dirty="0" err="1"/>
              <a:t>ministerstvo</a:t>
            </a:r>
            <a:r>
              <a:rPr dirty="0"/>
              <a:t> </a:t>
            </a:r>
            <a:r>
              <a:rPr dirty="0" err="1"/>
              <a:t>dopravy</a:t>
            </a:r>
            <a:r>
              <a:rPr dirty="0"/>
              <a:t> </a:t>
            </a:r>
            <a:r>
              <a:rPr dirty="0" err="1"/>
              <a:t>i</a:t>
            </a:r>
            <a:r>
              <a:rPr dirty="0"/>
              <a:t>) </a:t>
            </a:r>
            <a:r>
              <a:rPr dirty="0" err="1"/>
              <a:t>nedodržalo</a:t>
            </a:r>
            <a:r>
              <a:rPr dirty="0"/>
              <a:t> </a:t>
            </a:r>
            <a:r>
              <a:rPr dirty="0" err="1"/>
              <a:t>smernicu</a:t>
            </a:r>
            <a:r>
              <a:rPr dirty="0"/>
              <a:t> o </a:t>
            </a:r>
            <a:r>
              <a:rPr dirty="0" err="1"/>
              <a:t>posudzovaní</a:t>
            </a:r>
            <a:r>
              <a:rPr dirty="0"/>
              <a:t> </a:t>
            </a:r>
            <a:r>
              <a:rPr dirty="0" err="1"/>
              <a:t>vplyvov</a:t>
            </a:r>
            <a:r>
              <a:rPr dirty="0"/>
              <a:t> </a:t>
            </a:r>
            <a:r>
              <a:rPr dirty="0" err="1"/>
              <a:t>na</a:t>
            </a:r>
            <a:r>
              <a:rPr dirty="0"/>
              <a:t> </a:t>
            </a:r>
            <a:r>
              <a:rPr dirty="0" err="1"/>
              <a:t>životné</a:t>
            </a:r>
            <a:r>
              <a:rPr dirty="0"/>
              <a:t> </a:t>
            </a:r>
            <a:r>
              <a:rPr dirty="0" err="1"/>
              <a:t>prostredie</a:t>
            </a:r>
            <a:r>
              <a:rPr dirty="0"/>
              <a:t> </a:t>
            </a:r>
            <a:r>
              <a:rPr dirty="0" err="1"/>
              <a:t>tým</a:t>
            </a:r>
            <a:r>
              <a:rPr dirty="0"/>
              <a:t>, </a:t>
            </a:r>
            <a:r>
              <a:rPr dirty="0" err="1"/>
              <a:t>že</a:t>
            </a:r>
            <a:r>
              <a:rPr dirty="0"/>
              <a:t> </a:t>
            </a:r>
            <a:r>
              <a:rPr dirty="0" err="1"/>
              <a:t>nevykonalo</a:t>
            </a:r>
            <a:r>
              <a:rPr dirty="0"/>
              <a:t> </a:t>
            </a:r>
            <a:r>
              <a:rPr dirty="0" err="1"/>
              <a:t>posudzovanie</a:t>
            </a:r>
            <a:r>
              <a:rPr dirty="0"/>
              <a:t> </a:t>
            </a:r>
            <a:r>
              <a:rPr dirty="0" err="1"/>
              <a:t>vplyvov</a:t>
            </a:r>
            <a:r>
              <a:rPr dirty="0"/>
              <a:t> </a:t>
            </a:r>
            <a:r>
              <a:rPr dirty="0" err="1"/>
              <a:t>vyzbieraného</a:t>
            </a:r>
            <a:r>
              <a:rPr dirty="0"/>
              <a:t> </a:t>
            </a:r>
            <a:r>
              <a:rPr dirty="0" err="1"/>
              <a:t>projektu</a:t>
            </a:r>
            <a:r>
              <a:rPr dirty="0"/>
              <a:t> </a:t>
            </a:r>
            <a:r>
              <a:rPr dirty="0" err="1"/>
              <a:t>na</a:t>
            </a:r>
            <a:r>
              <a:rPr dirty="0"/>
              <a:t> </a:t>
            </a:r>
            <a:r>
              <a:rPr dirty="0" err="1"/>
              <a:t>životné</a:t>
            </a:r>
            <a:r>
              <a:rPr dirty="0"/>
              <a:t> </a:t>
            </a:r>
            <a:r>
              <a:rPr dirty="0" err="1"/>
              <a:t>prostredie</a:t>
            </a:r>
            <a:r>
              <a:rPr dirty="0"/>
              <a:t> a </a:t>
            </a:r>
            <a:r>
              <a:rPr dirty="0" err="1"/>
              <a:t>namiesto</a:t>
            </a:r>
            <a:r>
              <a:rPr dirty="0"/>
              <a:t> toho ho </a:t>
            </a:r>
            <a:r>
              <a:rPr dirty="0" err="1"/>
              <a:t>rozdelilo</a:t>
            </a:r>
            <a:r>
              <a:rPr dirty="0"/>
              <a:t> </a:t>
            </a:r>
            <a:r>
              <a:rPr dirty="0" err="1"/>
              <a:t>na</a:t>
            </a:r>
            <a:r>
              <a:rPr dirty="0"/>
              <a:t> </a:t>
            </a:r>
            <a:r>
              <a:rPr dirty="0" err="1"/>
              <a:t>podprojekty</a:t>
            </a:r>
            <a:r>
              <a:rPr dirty="0"/>
              <a:t> (</a:t>
            </a:r>
            <a:r>
              <a:rPr dirty="0" err="1"/>
              <a:t>tzv</a:t>
            </a:r>
            <a:r>
              <a:rPr dirty="0"/>
              <a:t>. </a:t>
            </a:r>
            <a:r>
              <a:rPr dirty="0" err="1"/>
              <a:t>rezanie</a:t>
            </a:r>
            <a:r>
              <a:rPr dirty="0"/>
              <a:t> </a:t>
            </a:r>
            <a:r>
              <a:rPr dirty="0" err="1"/>
              <a:t>salámy</a:t>
            </a:r>
            <a:r>
              <a:rPr dirty="0"/>
              <a:t>) a ii) </a:t>
            </a:r>
            <a:r>
              <a:rPr dirty="0" err="1"/>
              <a:t>nedodržalo</a:t>
            </a:r>
            <a:r>
              <a:rPr dirty="0"/>
              <a:t> </a:t>
            </a:r>
            <a:r>
              <a:rPr dirty="0" err="1"/>
              <a:t>smernicu</a:t>
            </a:r>
            <a:r>
              <a:rPr dirty="0"/>
              <a:t> o </a:t>
            </a:r>
            <a:r>
              <a:rPr dirty="0" err="1"/>
              <a:t>strategickom</a:t>
            </a:r>
            <a:r>
              <a:rPr dirty="0"/>
              <a:t> </a:t>
            </a:r>
            <a:r>
              <a:rPr dirty="0" err="1"/>
              <a:t>environmentálnom</a:t>
            </a:r>
            <a:r>
              <a:rPr dirty="0"/>
              <a:t> </a:t>
            </a:r>
            <a:r>
              <a:rPr dirty="0" err="1"/>
              <a:t>hodnotení</a:t>
            </a:r>
            <a:r>
              <a:rPr dirty="0"/>
              <a:t> </a:t>
            </a:r>
            <a:r>
              <a:rPr dirty="0" err="1"/>
              <a:t>tým</a:t>
            </a:r>
            <a:r>
              <a:rPr dirty="0"/>
              <a:t>, </a:t>
            </a:r>
            <a:r>
              <a:rPr dirty="0" err="1"/>
              <a:t>že</a:t>
            </a:r>
            <a:r>
              <a:rPr dirty="0"/>
              <a:t> </a:t>
            </a:r>
            <a:r>
              <a:rPr dirty="0" err="1"/>
              <a:t>nevykonalo</a:t>
            </a:r>
            <a:r>
              <a:rPr dirty="0"/>
              <a:t> </a:t>
            </a:r>
            <a:r>
              <a:rPr dirty="0" err="1"/>
              <a:t>strategické</a:t>
            </a:r>
            <a:r>
              <a:rPr dirty="0"/>
              <a:t> </a:t>
            </a:r>
            <a:r>
              <a:rPr dirty="0" err="1"/>
              <a:t>environmentálne</a:t>
            </a:r>
            <a:r>
              <a:rPr dirty="0"/>
              <a:t> </a:t>
            </a:r>
            <a:r>
              <a:rPr dirty="0" err="1"/>
              <a:t>hodnotenie</a:t>
            </a:r>
            <a:r>
              <a:rPr dirty="0"/>
              <a:t>.</a:t>
            </a:r>
          </a:p>
        </p:txBody>
      </p:sp>
    </p:spTree>
    <p:extLst>
      <p:ext uri="{BB962C8B-B14F-4D97-AF65-F5344CB8AC3E}">
        <p14:creationId xmlns:p14="http://schemas.microsoft.com/office/powerpoint/2010/main" val="1011290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fade">
                                      <p:cBhvr>
                                        <p:cTn id="12" dur="500"/>
                                        <p:tgtEl>
                                          <p:spTgt spid="2">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animEffect transition="in" filter="fade">
                                      <p:cBhvr>
                                        <p:cTn id="1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2C49C1-625F-8578-C54F-2CE2CE49E075}"/>
            </a:ext>
          </a:extLst>
        </p:cNvPr>
        <p:cNvGrpSpPr/>
        <p:nvPr/>
      </p:nvGrpSpPr>
      <p:grpSpPr>
        <a:xfrm>
          <a:off x="0" y="0"/>
          <a:ext cx="0" cy="0"/>
          <a:chOff x="0" y="0"/>
          <a:chExt cx="0" cy="0"/>
        </a:xfrm>
      </p:grpSpPr>
      <p:sp>
        <p:nvSpPr>
          <p:cNvPr id="2" name="Shape 119">
            <a:extLst>
              <a:ext uri="{FF2B5EF4-FFF2-40B4-BE49-F238E27FC236}">
                <a16:creationId xmlns:a16="http://schemas.microsoft.com/office/drawing/2014/main" id="{468E57E6-21F9-9A68-23AF-09F9CB66231F}"/>
              </a:ext>
            </a:extLst>
          </p:cNvPr>
          <p:cNvSpPr txBox="1"/>
          <p:nvPr/>
        </p:nvSpPr>
        <p:spPr>
          <a:xfrm>
            <a:off x="591672" y="242227"/>
            <a:ext cx="8239062" cy="1224624"/>
          </a:xfrm>
          <a:prstGeom prst="rect">
            <a:avLst/>
          </a:prstGeom>
          <a:noFill/>
          <a:ln>
            <a:noFill/>
          </a:ln>
        </p:spPr>
        <p:txBody>
          <a:bodyPr lIns="91425" tIns="91425" rIns="91425" bIns="91425" anchor="t" anchorCtr="0">
            <a:noAutofit/>
          </a:bodyPr>
          <a:lstStyle/>
          <a:p>
            <a:pPr>
              <a:defRPr sz="1600" b="1">
                <a:solidFill>
                  <a:schemeClr val="accent6"/>
                </a:solidFill>
                <a:latin typeface="Roboto Slab" charset="0"/>
                <a:ea typeface="Roboto Slab" charset="0"/>
              </a:defRPr>
            </a:pPr>
            <a:r>
              <a:t>POSÚDENIE ALTERNATÍV</a:t>
            </a:r>
          </a:p>
          <a:p>
            <a:endParaRPr sz="1600" b="1">
              <a:solidFill>
                <a:schemeClr val="accent6"/>
              </a:solidFill>
              <a:latin typeface="Roboto Slab" charset="0"/>
              <a:ea typeface="Roboto Slab" charset="0"/>
            </a:endParaRPr>
          </a:p>
          <a:p>
            <a:pPr algn="just">
              <a:defRPr sz="1500">
                <a:solidFill>
                  <a:schemeClr val="tx1"/>
                </a:solidFill>
                <a:latin typeface="Roboto Slab" charset="0"/>
                <a:ea typeface="Roboto Slab" charset="0"/>
              </a:defRPr>
            </a:pPr>
            <a:r>
              <a:t>alternatívy sa neposudzujú vždy (nie je to povinné) </a:t>
            </a:r>
            <a:endParaRPr sz="1500">
              <a:solidFill>
                <a:schemeClr val="tx1"/>
              </a:solidFill>
              <a:latin typeface="Roboto Slab" charset="0"/>
              <a:ea typeface="Roboto Slab" charset="0"/>
            </a:endParaRPr>
          </a:p>
          <a:p>
            <a:pPr algn="just"/>
            <a:endParaRPr sz="1500">
              <a:solidFill>
                <a:schemeClr val="tx1"/>
              </a:solidFill>
              <a:latin typeface="Roboto Slab" charset="0"/>
              <a:ea typeface="Roboto Slab" charset="0"/>
            </a:endParaRPr>
          </a:p>
          <a:p>
            <a:pPr algn="just">
              <a:defRPr sz="1500">
                <a:solidFill>
                  <a:schemeClr val="tx1"/>
                </a:solidFill>
                <a:latin typeface="Roboto Slab" charset="0"/>
                <a:ea typeface="Roboto Slab" charset="0"/>
              </a:defRPr>
            </a:pPr>
            <a:r>
              <a:rPr b="1"/>
              <a:t>Článok 5 ods. 1 písm. d) </a:t>
            </a:r>
            <a:r>
              <a:t>Informácie, ktoré má poskytnúť navrhovateľ, zahŕňajú aspoň opis primeraných alternatív skúmaných navrhovateľom, ktoré sú relevantné pre projekt a jeho osobitné charakteristiky, a uvedenie hlavných dôvodov zvolenej možnosti s prihliadnutím na vplyvy projektu na životné prostredie;</a:t>
            </a:r>
            <a:endParaRPr sz="1500">
              <a:solidFill>
                <a:schemeClr val="tx1"/>
              </a:solidFill>
              <a:latin typeface="Roboto Slab" charset="0"/>
              <a:ea typeface="Roboto Slab" charset="0"/>
            </a:endParaRPr>
          </a:p>
          <a:p>
            <a:pPr algn="just"/>
            <a:endParaRPr sz="800">
              <a:solidFill>
                <a:schemeClr val="tx1"/>
              </a:solidFill>
              <a:latin typeface="Roboto Slab" charset="0"/>
              <a:ea typeface="Roboto Slab" charset="0"/>
            </a:endParaRPr>
          </a:p>
          <a:p>
            <a:pPr algn="just">
              <a:defRPr sz="1500" b="1">
                <a:solidFill>
                  <a:schemeClr val="tx1"/>
                </a:solidFill>
                <a:latin typeface="Roboto Slab" charset="0"/>
                <a:ea typeface="Roboto Slab" charset="0"/>
              </a:defRPr>
            </a:pPr>
            <a:r>
              <a:t>Preambula (13)</a:t>
            </a:r>
          </a:p>
          <a:p>
            <a:pPr algn="just">
              <a:defRPr sz="1500" i="1">
                <a:solidFill>
                  <a:schemeClr val="tx1"/>
                </a:solidFill>
                <a:latin typeface="Roboto Slab" charset="0"/>
                <a:ea typeface="Roboto Slab" charset="0"/>
              </a:defRPr>
            </a:pPr>
            <a:r>
              <a:t>Je vhodné stanoviť postup, ktorý navrhovateľovi umožní získať stanovisko príslušných orgánov k obsahu a rozsahu informácií, ktoré sa majú vypracovať a poskytnúť na účely posúdenia. Členské štáty môžu v rámci tohto postupu od navrhovateľa požadovať, aby okrem iného poskytol alternatívy pre projekty, pre ktoré má v úmysle predložiť žiadosť.</a:t>
            </a:r>
            <a:endParaRPr sz="1500" i="1">
              <a:solidFill>
                <a:schemeClr val="tx1"/>
              </a:solidFill>
              <a:latin typeface="Roboto Slab" charset="0"/>
              <a:ea typeface="Roboto Slab" charset="0"/>
            </a:endParaRPr>
          </a:p>
          <a:p>
            <a:pPr algn="just"/>
            <a:endParaRPr sz="1500">
              <a:solidFill>
                <a:schemeClr val="tx1"/>
              </a:solidFill>
              <a:latin typeface="Roboto Slab" charset="0"/>
              <a:ea typeface="Roboto Slab" charset="0"/>
            </a:endParaRPr>
          </a:p>
          <a:p>
            <a:pPr algn="just">
              <a:defRPr sz="1500">
                <a:solidFill>
                  <a:schemeClr val="tx1"/>
                </a:solidFill>
                <a:latin typeface="Roboto Slab" charset="0"/>
                <a:ea typeface="Roboto Slab" charset="0"/>
              </a:defRPr>
            </a:pPr>
            <a:r>
              <a:t>Alternatívy by mali odrážať osobitné charakteristiky projektu, pričom projekt je v podstate charakterizovaný svojou povahou, veľkosťou a umiestnením (pozri napr. článok 2 ods. 1 smernice o posudzovaní vplyvov na životné prostredie). </a:t>
            </a:r>
            <a:endParaRPr sz="1500">
              <a:solidFill>
                <a:schemeClr val="tx1"/>
              </a:solidFill>
              <a:latin typeface="Roboto Slab" charset="0"/>
              <a:ea typeface="Roboto Slab" charset="0"/>
            </a:endParaRPr>
          </a:p>
        </p:txBody>
      </p:sp>
    </p:spTree>
    <p:extLst>
      <p:ext uri="{BB962C8B-B14F-4D97-AF65-F5344CB8AC3E}">
        <p14:creationId xmlns:p14="http://schemas.microsoft.com/office/powerpoint/2010/main" val="3706655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fade">
                                      <p:cBhvr>
                                        <p:cTn id="12" dur="500"/>
                                        <p:tgtEl>
                                          <p:spTgt spid="2">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animEffect transition="in" filter="fade">
                                      <p:cBhvr>
                                        <p:cTn id="17" dur="500"/>
                                        <p:tgtEl>
                                          <p:spTgt spid="2">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xEl>
                                              <p:pRg st="7" end="7"/>
                                            </p:txEl>
                                          </p:spTgt>
                                        </p:tgtEl>
                                        <p:attrNameLst>
                                          <p:attrName>style.visibility</p:attrName>
                                        </p:attrNameLst>
                                      </p:cBhvr>
                                      <p:to>
                                        <p:strVal val="visible"/>
                                      </p:to>
                                    </p:set>
                                    <p:animEffect transition="in" filter="fade">
                                      <p:cBhvr>
                                        <p:cTn id="22" dur="500"/>
                                        <p:tgtEl>
                                          <p:spTgt spid="2">
                                            <p:txEl>
                                              <p:pRg st="7" end="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xEl>
                                              <p:pRg st="9" end="9"/>
                                            </p:txEl>
                                          </p:spTgt>
                                        </p:tgtEl>
                                        <p:attrNameLst>
                                          <p:attrName>style.visibility</p:attrName>
                                        </p:attrNameLst>
                                      </p:cBhvr>
                                      <p:to>
                                        <p:strVal val="visible"/>
                                      </p:to>
                                    </p:set>
                                    <p:animEffect transition="in" filter="fade">
                                      <p:cBhvr>
                                        <p:cTn id="27"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theme/theme1.xml><?xml version="1.0" encoding="utf-8"?>
<a:theme xmlns:a="http://schemas.openxmlformats.org/drawingml/2006/main" name="Warwick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3BB642DDCC2EE498ECA4F26A8220958" ma:contentTypeVersion="15" ma:contentTypeDescription="Create a new document." ma:contentTypeScope="" ma:versionID="989890c6f4c2b46c83425858767ff162">
  <xsd:schema xmlns:xsd="http://www.w3.org/2001/XMLSchema" xmlns:xs="http://www.w3.org/2001/XMLSchema" xmlns:p="http://schemas.microsoft.com/office/2006/metadata/properties" xmlns:ns2="0c7bee4a-a801-419b-8078-88aa0861595d" xmlns:ns3="e9042645-366f-4cd7-9010-ab21c883e422" targetNamespace="http://schemas.microsoft.com/office/2006/metadata/properties" ma:root="true" ma:fieldsID="7e35fea299dca3e406bc53c138263d41" ns2:_="" ns3:_="">
    <xsd:import namespace="0c7bee4a-a801-419b-8078-88aa0861595d"/>
    <xsd:import namespace="e9042645-366f-4cd7-9010-ab21c883e422"/>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7bee4a-a801-419b-8078-88aa0861595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07096bbf-04ee-4fab-bae0-f87aa84162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9042645-366f-4cd7-9010-ab21c883e42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f9d1d1cd-c2c6-40c4-af9a-b4dfdff86c2e}" ma:internalName="TaxCatchAll" ma:showField="CatchAllData" ma:web="e9042645-366f-4cd7-9010-ab21c883e42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e9042645-366f-4cd7-9010-ab21c883e422" xsi:nil="true"/>
    <lcf76f155ced4ddcb4097134ff3c332f xmlns="0c7bee4a-a801-419b-8078-88aa0861595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BC14C356-BFF2-4A14-AF94-6A804F6B8389}"/>
</file>

<file path=customXml/itemProps2.xml><?xml version="1.0" encoding="utf-8"?>
<ds:datastoreItem xmlns:ds="http://schemas.openxmlformats.org/officeDocument/2006/customXml" ds:itemID="{EA081796-BA55-410F-9BB7-7C7DEAEA203F}">
  <ds:schemaRefs>
    <ds:schemaRef ds:uri="http://schemas.microsoft.com/sharepoint/v3/contenttype/forms"/>
  </ds:schemaRefs>
</ds:datastoreItem>
</file>

<file path=customXml/itemProps3.xml><?xml version="1.0" encoding="utf-8"?>
<ds:datastoreItem xmlns:ds="http://schemas.openxmlformats.org/officeDocument/2006/customXml" ds:itemID="{59B23909-A1E5-4815-9159-D0B02F395BA8}">
  <ds:schemaRefs>
    <ds:schemaRef ds:uri="http://schemas.microsoft.com/office/2006/metadata/properties"/>
    <ds:schemaRef ds:uri="http://schemas.microsoft.com/office/infopath/2007/PartnerControls"/>
    <ds:schemaRef ds:uri="c7fc7754-5cac-4911-b640-ccfd8f3dbcda"/>
    <ds:schemaRef ds:uri="e9042645-366f-4cd7-9010-ab21c883e422"/>
  </ds:schemaRefs>
</ds:datastoreItem>
</file>

<file path=docProps/app.xml><?xml version="1.0" encoding="utf-8"?>
<Properties xmlns="http://schemas.openxmlformats.org/officeDocument/2006/extended-properties" xmlns:vt="http://schemas.openxmlformats.org/officeDocument/2006/docPropsVTypes">
  <TotalTime>0</TotalTime>
  <Words>2022</Words>
  <Application>Microsoft Office PowerPoint</Application>
  <PresentationFormat>On-screen Show (16:9)</PresentationFormat>
  <Paragraphs>157</Paragraphs>
  <Slides>23</Slides>
  <Notes>23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23</vt:i4>
      </vt:variant>
    </vt:vector>
  </HeadingPairs>
  <TitlesOfParts>
    <vt:vector size="27" baseType="lpstr">
      <vt:lpstr>Roboto Slab</vt:lpstr>
      <vt:lpstr>Arial</vt:lpstr>
      <vt:lpstr>Nixie One</vt:lpstr>
      <vt:lpstr>Warwick template</vt:lpstr>
      <vt:lpstr>Postup posudzovania (EIA)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ACCESS TO JUSTICE WITHIN THE EU IN CASES RELATING TO AIR QUALITY (Part: I)</dc:title>
  <dc:creator>Vomáčka Crew</dc:creator>
  <cp:lastModifiedBy>Framing Sabine</cp:lastModifiedBy>
  <cp:revision>558</cp:revision>
  <dcterms:modified xsi:type="dcterms:W3CDTF">2025-04-03T11:00:37Z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0x01010013BB642DDCC2EE498ECA4F26A8220958</vt:lpwstr>
  </property>
  <property fmtid="{D5CDD505-2E9C-101B-9397-08002B2CF9AE}" pid="3" name="Order">
    <vt:r8>14950600</vt:r8>
  </property>
</Properties>
</file>