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648" r:id="rId4"/>
    <p:sldMasterId id="2147483673" r:id="rId5"/>
  </p:sldMasterIdLst>
  <p:notesMasterIdLst>
    <p:notesMasterId r:id="rId38"/>
  </p:notesMasterIdLst>
  <p:sldIdLst>
    <p:sldId id="296" r:id="rId6"/>
    <p:sldId id="375" r:id="rId7"/>
    <p:sldId id="352" r:id="rId8"/>
    <p:sldId id="345" r:id="rId9"/>
    <p:sldId id="342" r:id="rId10"/>
    <p:sldId id="378" r:id="rId11"/>
    <p:sldId id="379" r:id="rId12"/>
    <p:sldId id="344" r:id="rId13"/>
    <p:sldId id="350" r:id="rId14"/>
    <p:sldId id="426" r:id="rId15"/>
    <p:sldId id="389" r:id="rId16"/>
    <p:sldId id="390" r:id="rId17"/>
    <p:sldId id="420" r:id="rId18"/>
    <p:sldId id="391" r:id="rId19"/>
    <p:sldId id="392" r:id="rId20"/>
    <p:sldId id="393" r:id="rId21"/>
    <p:sldId id="394" r:id="rId22"/>
    <p:sldId id="395" r:id="rId23"/>
    <p:sldId id="396" r:id="rId24"/>
    <p:sldId id="397" r:id="rId25"/>
    <p:sldId id="398" r:id="rId26"/>
    <p:sldId id="405" r:id="rId27"/>
    <p:sldId id="293" r:id="rId28"/>
    <p:sldId id="294" r:id="rId29"/>
    <p:sldId id="399" r:id="rId30"/>
    <p:sldId id="402" r:id="rId31"/>
    <p:sldId id="289" r:id="rId32"/>
    <p:sldId id="409" r:id="rId33"/>
    <p:sldId id="411" r:id="rId34"/>
    <p:sldId id="413" r:id="rId35"/>
    <p:sldId id="290" r:id="rId36"/>
    <p:sldId id="427" r:id="rId37"/>
  </p:sldIdLst>
  <p:sldSz cx="12192000" cy="6858000"/>
  <p:notesSz cx="6858000" cy="9144000"/>
  <p:embeddedFontLst>
    <p:embeddedFont>
      <p:font typeface="Cambria" panose="02040503050406030204" pitchFamily="18" charset="0"/>
      <p:regular r:id="rId39"/>
      <p:bold r:id="rId40"/>
      <p:italic r:id="rId41"/>
      <p:boldItalic r:id="rId42"/>
    </p:embeddedFont>
    <p:embeddedFont>
      <p:font typeface="Verdana" panose="020B0604030504040204" pitchFamily="34" charset="0"/>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092">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2" roundtripDataSignature="AMtx7mh3YP3xexYcFoahXa2ehi0H5V4Za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516AA4-62F8-49D6-9148-78EE99765BB0}" v="3" dt="2025-04-03T12:19:45.8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2" autoAdjust="0"/>
    <p:restoredTop sz="73621" autoAdjust="0"/>
  </p:normalViewPr>
  <p:slideViewPr>
    <p:cSldViewPr snapToGrid="0">
      <p:cViewPr varScale="1">
        <p:scale>
          <a:sx n="108" d="100"/>
          <a:sy n="108" d="100"/>
        </p:scale>
        <p:origin x="594" y="66"/>
      </p:cViewPr>
      <p:guideLst>
        <p:guide orient="horz" pos="2092"/>
        <p:guide pos="3840"/>
      </p:guideLst>
    </p:cSldViewPr>
  </p:slideViewPr>
  <p:outlineViewPr>
    <p:cViewPr>
      <p:scale>
        <a:sx n="33" d="100"/>
        <a:sy n="33" d="100"/>
      </p:scale>
      <p:origin x="0" y="-2777"/>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4.fntdata"/><Relationship Id="rId8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font" Target="fonts/font3.fntdata"/><Relationship Id="rId83" Type="http://schemas.openxmlformats.org/officeDocument/2006/relationships/presProps" Target="presProps.xml"/><Relationship Id="rId88"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font" Target="fonts/font2.fntdata"/><Relationship Id="rId45" Type="http://schemas.openxmlformats.org/officeDocument/2006/relationships/font" Target="fonts/font7.fntdata"/><Relationship Id="rId8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82" Type="http://customschemas.google.com/relationships/presentationmetadata" Target="meta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6.fntdata"/><Relationship Id="rId86"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5.fntdata"/><Relationship Id="rId8" Type="http://schemas.openxmlformats.org/officeDocument/2006/relationships/slide" Target="slides/slide3.xml"/><Relationship Id="rId8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ming Sabine" userId="e9e8265a-d849-41e3-b555-3d0a106c0a45" providerId="ADAL" clId="{29516AA4-62F8-49D6-9148-78EE99765BB0}"/>
    <pc:docChg chg="custSel modSld">
      <pc:chgData name="Framing Sabine" userId="e9e8265a-d849-41e3-b555-3d0a106c0a45" providerId="ADAL" clId="{29516AA4-62F8-49D6-9148-78EE99765BB0}" dt="2025-04-03T12:20:11.413" v="124" actId="20577"/>
      <pc:docMkLst>
        <pc:docMk/>
      </pc:docMkLst>
      <pc:sldChg chg="modSp mod">
        <pc:chgData name="Framing Sabine" userId="e9e8265a-d849-41e3-b555-3d0a106c0a45" providerId="ADAL" clId="{29516AA4-62F8-49D6-9148-78EE99765BB0}" dt="2025-04-03T12:20:11.413" v="124" actId="20577"/>
        <pc:sldMkLst>
          <pc:docMk/>
          <pc:sldMk cId="0" sldId="296"/>
        </pc:sldMkLst>
        <pc:spChg chg="mod">
          <ac:chgData name="Framing Sabine" userId="e9e8265a-d849-41e3-b555-3d0a106c0a45" providerId="ADAL" clId="{29516AA4-62F8-49D6-9148-78EE99765BB0}" dt="2025-04-03T12:18:38.606" v="32" actId="20577"/>
          <ac:spMkLst>
            <pc:docMk/>
            <pc:sldMk cId="0" sldId="296"/>
            <ac:spMk id="6" creationId="{7530BFD0-B8A4-455C-0ECB-E23A790091EB}"/>
          </ac:spMkLst>
        </pc:spChg>
        <pc:spChg chg="mod">
          <ac:chgData name="Framing Sabine" userId="e9e8265a-d849-41e3-b555-3d0a106c0a45" providerId="ADAL" clId="{29516AA4-62F8-49D6-9148-78EE99765BB0}" dt="2025-04-03T12:20:11.413" v="124" actId="20577"/>
          <ac:spMkLst>
            <pc:docMk/>
            <pc:sldMk cId="0" sldId="296"/>
            <ac:spMk id="4098" creationId="{EAD329C4-BCC7-C958-8F83-BBF23A97AC49}"/>
          </ac:spMkLst>
        </pc:spChg>
        <pc:spChg chg="mod">
          <ac:chgData name="Framing Sabine" userId="e9e8265a-d849-41e3-b555-3d0a106c0a45" providerId="ADAL" clId="{29516AA4-62F8-49D6-9148-78EE99765BB0}" dt="2025-04-03T12:19:53.127" v="55" actId="20577"/>
          <ac:spMkLst>
            <pc:docMk/>
            <pc:sldMk cId="0" sldId="296"/>
            <ac:spMk id="19460" creationId="{14775B15-7963-1CFA-8D21-D6C7F401B1E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7EC6A09E-7B33-6C4A-3E8E-5779C8B6A247}"/>
              </a:ext>
            </a:extLst>
          </p:cNvPr>
          <p:cNvSpPr>
            <a:spLocks noGrp="1" noRot="1" noChangeAspect="1" noTextEdit="1"/>
          </p:cNvSpPr>
          <p:nvPr>
            <p:ph type="sldImg"/>
          </p:nvPr>
        </p:nvSpPr>
        <p:spPr>
          <a:ln/>
        </p:spPr>
      </p:sp>
      <p:sp>
        <p:nvSpPr>
          <p:cNvPr id="20483" name="Notes Placeholder 2">
            <a:extLst>
              <a:ext uri="{FF2B5EF4-FFF2-40B4-BE49-F238E27FC236}">
                <a16:creationId xmlns:a16="http://schemas.microsoft.com/office/drawing/2014/main" id="{CB99338B-FDC2-1E03-7264-31CE50AB4BBC}"/>
              </a:ext>
            </a:extLst>
          </p:cNvPr>
          <p:cNvSpPr>
            <a:spLocks noGrp="1"/>
          </p:cNvSpPr>
          <p:nvPr>
            <p:ph type="body" idx="1"/>
          </p:nvPr>
        </p:nvSpPr>
        <p:spPr>
          <a:noFill/>
        </p:spPr>
        <p:txBody>
          <a:bodyPr/>
          <a:lstStyle/>
          <a:p>
            <a:endParaRPr lang="en-US" altLang="en-US">
              <a:latin typeface="Arial" panose="020B0604020202020204" pitchFamily="34" charset="0"/>
            </a:endParaRPr>
          </a:p>
        </p:txBody>
      </p:sp>
      <p:sp>
        <p:nvSpPr>
          <p:cNvPr id="20484" name="Slide Number Placeholder 3">
            <a:extLst>
              <a:ext uri="{FF2B5EF4-FFF2-40B4-BE49-F238E27FC236}">
                <a16:creationId xmlns:a16="http://schemas.microsoft.com/office/drawing/2014/main" id="{7E162ED3-24DA-3FCC-039F-95FB8526532B}"/>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79454E2-5982-4E14-A6C3-7722EEC7F8D4}" type="slidenum">
              <a:rPr lang="en-GB" altLang="en-US"/>
              <a:pPr>
                <a:spcBef>
                  <a:spcPct val="0"/>
                </a:spcBef>
              </a:pPr>
              <a:t>1</a:t>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FA68AE9D-DAAB-55B9-1B4D-22828507BC77}"/>
              </a:ext>
            </a:extLst>
          </p:cNvPr>
          <p:cNvSpPr>
            <a:spLocks noGrp="1" noRot="1" noChangeAspect="1" noTextEdit="1"/>
          </p:cNvSpPr>
          <p:nvPr>
            <p:ph type="sldImg"/>
          </p:nvPr>
        </p:nvSpPr>
        <p:spPr>
          <a:ln/>
        </p:spPr>
      </p:sp>
      <p:sp>
        <p:nvSpPr>
          <p:cNvPr id="22531" name="Notes Placeholder 2">
            <a:extLst>
              <a:ext uri="{FF2B5EF4-FFF2-40B4-BE49-F238E27FC236}">
                <a16:creationId xmlns:a16="http://schemas.microsoft.com/office/drawing/2014/main" id="{A53E0FC0-5C92-AC40-C247-860B0A7173A4}"/>
              </a:ext>
            </a:extLst>
          </p:cNvPr>
          <p:cNvSpPr>
            <a:spLocks noGrp="1"/>
          </p:cNvSpPr>
          <p:nvPr>
            <p:ph type="body" idx="1"/>
          </p:nvPr>
        </p:nvSpPr>
        <p:spPr>
          <a:noFill/>
        </p:spPr>
        <p:txBody>
          <a:bodyPr/>
          <a:lstStyle/>
          <a:p>
            <a:pPr marL="457200" indent="-457200">
              <a:lnSpc>
                <a:spcPct val="150000"/>
              </a:lnSpc>
              <a:buFont typeface="Verdana" panose="020B0604030504040204" pitchFamily="34" charset="0"/>
              <a:buAutoNum type="arabicPeriod"/>
            </a:pPr>
            <a:endParaRPr lang="en-GB" altLang="en-US" b="1">
              <a:latin typeface="Arial" panose="020B0604020202020204" pitchFamily="34" charset="0"/>
            </a:endParaRPr>
          </a:p>
        </p:txBody>
      </p:sp>
      <p:sp>
        <p:nvSpPr>
          <p:cNvPr id="22532" name="Slide Number Placeholder 3">
            <a:extLst>
              <a:ext uri="{FF2B5EF4-FFF2-40B4-BE49-F238E27FC236}">
                <a16:creationId xmlns:a16="http://schemas.microsoft.com/office/drawing/2014/main" id="{7649138F-4D01-FFA1-73C4-7AAC9191DC4E}"/>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E49C965-07CF-45FB-944F-C6078D980E8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7778C0B3-B838-197B-2B07-7470DEC6FF0D}"/>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04B9BC7-B8E8-41DD-B5DE-139A60C2EB33}" type="slidenum">
              <a:rPr kumimoji="0" lang="fr-BE"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fr-BE"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6627" name="Rectangle 2">
            <a:extLst>
              <a:ext uri="{FF2B5EF4-FFF2-40B4-BE49-F238E27FC236}">
                <a16:creationId xmlns:a16="http://schemas.microsoft.com/office/drawing/2014/main" id="{5EC35A2F-938B-4A5A-ECD9-7514453A6AD4}"/>
              </a:ext>
            </a:extLst>
          </p:cNvPr>
          <p:cNvSpPr>
            <a:spLocks noGrp="1" noRot="1" noChangeAspect="1" noChangeArrowheads="1" noTextEdit="1"/>
          </p:cNvSpPr>
          <p:nvPr>
            <p:ph type="sldImg"/>
          </p:nvPr>
        </p:nvSpPr>
        <p:spPr>
          <a:xfrm>
            <a:off x="1095375" y="865188"/>
            <a:ext cx="4632325" cy="3475037"/>
          </a:xfrm>
          <a:ln/>
        </p:spPr>
      </p:sp>
      <p:sp>
        <p:nvSpPr>
          <p:cNvPr id="26628" name="Rectangle 3">
            <a:extLst>
              <a:ext uri="{FF2B5EF4-FFF2-40B4-BE49-F238E27FC236}">
                <a16:creationId xmlns:a16="http://schemas.microsoft.com/office/drawing/2014/main" id="{41751B6F-9655-3D11-1EA3-A7EF461D0E6D}"/>
              </a:ext>
            </a:extLst>
          </p:cNvPr>
          <p:cNvSpPr>
            <a:spLocks noGrp="1" noChangeArrowheads="1"/>
          </p:cNvSpPr>
          <p:nvPr>
            <p:ph type="body" idx="1"/>
          </p:nvPr>
        </p:nvSpPr>
        <p:spPr>
          <a:xfrm>
            <a:off x="911225" y="4714875"/>
            <a:ext cx="4997450" cy="4178300"/>
          </a:xfrm>
          <a:noFill/>
        </p:spPr>
        <p:txBody>
          <a:bodyPr lIns="92399" tIns="46200" rIns="92399" bIns="46200"/>
          <a:lstStyle/>
          <a:p>
            <a:pPr eaLnBrk="1" hangingPunct="1"/>
            <a:endParaRPr lang="en-GB" altLang="en-US">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3CC7900D-1EF4-1F42-D0D7-3510EDBA23C0}"/>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8F7BC37B-AFE6-1D12-DA0D-F4504471DB6F}"/>
              </a:ext>
            </a:extLst>
          </p:cNvPr>
          <p:cNvSpPr>
            <a:spLocks noGrp="1"/>
          </p:cNvSpPr>
          <p:nvPr>
            <p:ph type="body" idx="1"/>
          </p:nvPr>
        </p:nvSpPr>
        <p:spPr>
          <a:noFill/>
        </p:spPr>
        <p:txBody>
          <a:bodyPr/>
          <a:lstStyle/>
          <a:p>
            <a:pPr marL="457200" indent="-457200">
              <a:lnSpc>
                <a:spcPct val="150000"/>
              </a:lnSpc>
              <a:buFont typeface="Verdana" panose="020B0604030504040204" pitchFamily="34" charset="0"/>
              <a:buAutoNum type="arabicPeriod"/>
            </a:pPr>
            <a:endParaRPr lang="en-GB" altLang="en-US" b="1">
              <a:latin typeface="Arial" panose="020B0604020202020204" pitchFamily="34" charset="0"/>
            </a:endParaRPr>
          </a:p>
        </p:txBody>
      </p:sp>
      <p:sp>
        <p:nvSpPr>
          <p:cNvPr id="33796" name="Slide Number Placeholder 3">
            <a:extLst>
              <a:ext uri="{FF2B5EF4-FFF2-40B4-BE49-F238E27FC236}">
                <a16:creationId xmlns:a16="http://schemas.microsoft.com/office/drawing/2014/main" id="{0A0B648D-E5C4-7514-CC84-91BAF0BF7974}"/>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BA9AB2F-4363-463C-9527-C7761A56C30D}"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8455234F-37A0-6861-0199-7CAC7238AC49}"/>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A35875FA-CC33-E1F4-E62C-A49DC65BA265}"/>
              </a:ext>
            </a:extLst>
          </p:cNvPr>
          <p:cNvSpPr>
            <a:spLocks noGrp="1"/>
          </p:cNvSpPr>
          <p:nvPr>
            <p:ph type="body" idx="1"/>
          </p:nvPr>
        </p:nvSpPr>
        <p:spPr>
          <a:noFill/>
        </p:spPr>
        <p:txBody>
          <a:bodyPr/>
          <a:lstStyle/>
          <a:p>
            <a:endParaRPr lang="de-AT" altLang="en-US">
              <a:latin typeface="Arial" panose="020B0604020202020204" pitchFamily="34" charset="0"/>
            </a:endParaRPr>
          </a:p>
        </p:txBody>
      </p:sp>
      <p:sp>
        <p:nvSpPr>
          <p:cNvPr id="43012" name="Slide Number Placeholder 3">
            <a:extLst>
              <a:ext uri="{FF2B5EF4-FFF2-40B4-BE49-F238E27FC236}">
                <a16:creationId xmlns:a16="http://schemas.microsoft.com/office/drawing/2014/main" id="{8422006B-0EB6-E259-E5B1-CF96EA8F8630}"/>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9300" indent="-287338">
              <a:spcBef>
                <a:spcPct val="30000"/>
              </a:spcBef>
              <a:defRPr sz="1200">
                <a:solidFill>
                  <a:schemeClr val="tx1"/>
                </a:solidFill>
                <a:latin typeface="Arial" panose="020B0604020202020204" pitchFamily="34" charset="0"/>
              </a:defRPr>
            </a:lvl2pPr>
            <a:lvl3pPr marL="1154113" indent="-230188">
              <a:spcBef>
                <a:spcPct val="30000"/>
              </a:spcBef>
              <a:defRPr sz="1200">
                <a:solidFill>
                  <a:schemeClr val="tx1"/>
                </a:solidFill>
                <a:latin typeface="Arial" panose="020B0604020202020204" pitchFamily="34" charset="0"/>
              </a:defRPr>
            </a:lvl3pPr>
            <a:lvl4pPr marL="1614488" indent="-230188">
              <a:spcBef>
                <a:spcPct val="30000"/>
              </a:spcBef>
              <a:defRPr sz="1200">
                <a:solidFill>
                  <a:schemeClr val="tx1"/>
                </a:solidFill>
                <a:latin typeface="Arial" panose="020B0604020202020204" pitchFamily="34" charset="0"/>
              </a:defRPr>
            </a:lvl4pPr>
            <a:lvl5pPr marL="2076450" indent="-230188">
              <a:spcBef>
                <a:spcPct val="30000"/>
              </a:spcBef>
              <a:defRPr sz="1200">
                <a:solidFill>
                  <a:schemeClr val="tx1"/>
                </a:solidFill>
                <a:latin typeface="Arial" panose="020B0604020202020204" pitchFamily="34" charset="0"/>
              </a:defRPr>
            </a:lvl5pPr>
            <a:lvl6pPr marL="2533650" indent="-230188" eaLnBrk="0" fontAlgn="base" hangingPunct="0">
              <a:spcBef>
                <a:spcPct val="30000"/>
              </a:spcBef>
              <a:spcAft>
                <a:spcPct val="0"/>
              </a:spcAft>
              <a:defRPr sz="1200">
                <a:solidFill>
                  <a:schemeClr val="tx1"/>
                </a:solidFill>
                <a:latin typeface="Arial" panose="020B0604020202020204" pitchFamily="34" charset="0"/>
              </a:defRPr>
            </a:lvl6pPr>
            <a:lvl7pPr marL="2990850" indent="-230188" eaLnBrk="0" fontAlgn="base" hangingPunct="0">
              <a:spcBef>
                <a:spcPct val="30000"/>
              </a:spcBef>
              <a:spcAft>
                <a:spcPct val="0"/>
              </a:spcAft>
              <a:defRPr sz="1200">
                <a:solidFill>
                  <a:schemeClr val="tx1"/>
                </a:solidFill>
                <a:latin typeface="Arial" panose="020B0604020202020204" pitchFamily="34" charset="0"/>
              </a:defRPr>
            </a:lvl7pPr>
            <a:lvl8pPr marL="3448050" indent="-230188" eaLnBrk="0" fontAlgn="base" hangingPunct="0">
              <a:spcBef>
                <a:spcPct val="30000"/>
              </a:spcBef>
              <a:spcAft>
                <a:spcPct val="0"/>
              </a:spcAft>
              <a:defRPr sz="1200">
                <a:solidFill>
                  <a:schemeClr val="tx1"/>
                </a:solidFill>
                <a:latin typeface="Arial" panose="020B0604020202020204" pitchFamily="34" charset="0"/>
              </a:defRPr>
            </a:lvl8pPr>
            <a:lvl9pPr marL="3905250" indent="-2301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B67DBAC-1934-4DB1-B2E5-48B0F7887FB7}" type="slidenum">
              <a:rPr kumimoji="0" lang="en-GB"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GB"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41472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8455234F-37A0-6861-0199-7CAC7238AC49}"/>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A35875FA-CC33-E1F4-E62C-A49DC65BA265}"/>
              </a:ext>
            </a:extLst>
          </p:cNvPr>
          <p:cNvSpPr>
            <a:spLocks noGrp="1"/>
          </p:cNvSpPr>
          <p:nvPr>
            <p:ph type="body" idx="1"/>
          </p:nvPr>
        </p:nvSpPr>
        <p:spPr>
          <a:noFill/>
        </p:spPr>
        <p:txBody>
          <a:bodyPr/>
          <a:lstStyle/>
          <a:p>
            <a:endParaRPr lang="de-AT" altLang="en-US">
              <a:latin typeface="Arial" panose="020B0604020202020204" pitchFamily="34" charset="0"/>
            </a:endParaRPr>
          </a:p>
        </p:txBody>
      </p:sp>
      <p:sp>
        <p:nvSpPr>
          <p:cNvPr id="43012" name="Slide Number Placeholder 3">
            <a:extLst>
              <a:ext uri="{FF2B5EF4-FFF2-40B4-BE49-F238E27FC236}">
                <a16:creationId xmlns:a16="http://schemas.microsoft.com/office/drawing/2014/main" id="{8422006B-0EB6-E259-E5B1-CF96EA8F8630}"/>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9300" indent="-287338">
              <a:spcBef>
                <a:spcPct val="30000"/>
              </a:spcBef>
              <a:defRPr sz="1200">
                <a:solidFill>
                  <a:schemeClr val="tx1"/>
                </a:solidFill>
                <a:latin typeface="Arial" panose="020B0604020202020204" pitchFamily="34" charset="0"/>
              </a:defRPr>
            </a:lvl2pPr>
            <a:lvl3pPr marL="1154113" indent="-230188">
              <a:spcBef>
                <a:spcPct val="30000"/>
              </a:spcBef>
              <a:defRPr sz="1200">
                <a:solidFill>
                  <a:schemeClr val="tx1"/>
                </a:solidFill>
                <a:latin typeface="Arial" panose="020B0604020202020204" pitchFamily="34" charset="0"/>
              </a:defRPr>
            </a:lvl3pPr>
            <a:lvl4pPr marL="1614488" indent="-230188">
              <a:spcBef>
                <a:spcPct val="30000"/>
              </a:spcBef>
              <a:defRPr sz="1200">
                <a:solidFill>
                  <a:schemeClr val="tx1"/>
                </a:solidFill>
                <a:latin typeface="Arial" panose="020B0604020202020204" pitchFamily="34" charset="0"/>
              </a:defRPr>
            </a:lvl4pPr>
            <a:lvl5pPr marL="2076450" indent="-230188">
              <a:spcBef>
                <a:spcPct val="30000"/>
              </a:spcBef>
              <a:defRPr sz="1200">
                <a:solidFill>
                  <a:schemeClr val="tx1"/>
                </a:solidFill>
                <a:latin typeface="Arial" panose="020B0604020202020204" pitchFamily="34" charset="0"/>
              </a:defRPr>
            </a:lvl5pPr>
            <a:lvl6pPr marL="2533650" indent="-230188" eaLnBrk="0" fontAlgn="base" hangingPunct="0">
              <a:spcBef>
                <a:spcPct val="30000"/>
              </a:spcBef>
              <a:spcAft>
                <a:spcPct val="0"/>
              </a:spcAft>
              <a:defRPr sz="1200">
                <a:solidFill>
                  <a:schemeClr val="tx1"/>
                </a:solidFill>
                <a:latin typeface="Arial" panose="020B0604020202020204" pitchFamily="34" charset="0"/>
              </a:defRPr>
            </a:lvl6pPr>
            <a:lvl7pPr marL="2990850" indent="-230188" eaLnBrk="0" fontAlgn="base" hangingPunct="0">
              <a:spcBef>
                <a:spcPct val="30000"/>
              </a:spcBef>
              <a:spcAft>
                <a:spcPct val="0"/>
              </a:spcAft>
              <a:defRPr sz="1200">
                <a:solidFill>
                  <a:schemeClr val="tx1"/>
                </a:solidFill>
                <a:latin typeface="Arial" panose="020B0604020202020204" pitchFamily="34" charset="0"/>
              </a:defRPr>
            </a:lvl7pPr>
            <a:lvl8pPr marL="3448050" indent="-230188" eaLnBrk="0" fontAlgn="base" hangingPunct="0">
              <a:spcBef>
                <a:spcPct val="30000"/>
              </a:spcBef>
              <a:spcAft>
                <a:spcPct val="0"/>
              </a:spcAft>
              <a:defRPr sz="1200">
                <a:solidFill>
                  <a:schemeClr val="tx1"/>
                </a:solidFill>
                <a:latin typeface="Arial" panose="020B0604020202020204" pitchFamily="34" charset="0"/>
              </a:defRPr>
            </a:lvl8pPr>
            <a:lvl9pPr marL="3905250" indent="-2301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B67DBAC-1934-4DB1-B2E5-48B0F7887FB7}" type="slidenum">
              <a:rPr kumimoji="0" lang="en-GB"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GB"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78054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3"/>
        <p:cNvGrpSpPr/>
        <p:nvPr/>
      </p:nvGrpSpPr>
      <p:grpSpPr>
        <a:xfrm>
          <a:off x="0" y="0"/>
          <a:ext cx="0" cy="0"/>
          <a:chOff x="0" y="0"/>
          <a:chExt cx="0" cy="0"/>
        </a:xfrm>
      </p:grpSpPr>
      <p:sp>
        <p:nvSpPr>
          <p:cNvPr id="24" name="Google Shape;24;p23"/>
          <p:cNvSpPr txBox="1">
            <a:spLocks noGrp="1"/>
          </p:cNvSpPr>
          <p:nvPr>
            <p:ph type="sldNum" idx="12"/>
          </p:nvPr>
        </p:nvSpPr>
        <p:spPr>
          <a:xfrm>
            <a:off x="697524"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25" name="Google Shape;25;p23"/>
          <p:cNvSpPr txBox="1">
            <a:spLocks noGrp="1"/>
          </p:cNvSpPr>
          <p:nvPr>
            <p:ph type="title"/>
          </p:nvPr>
        </p:nvSpPr>
        <p:spPr>
          <a:xfrm>
            <a:off x="970722" y="482860"/>
            <a:ext cx="10515600" cy="782357"/>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26" name="Google Shape;26;p23"/>
          <p:cNvSpPr txBox="1">
            <a:spLocks noGrp="1"/>
          </p:cNvSpPr>
          <p:nvPr>
            <p:ph type="body" idx="1"/>
          </p:nvPr>
        </p:nvSpPr>
        <p:spPr>
          <a:xfrm>
            <a:off x="838199" y="1825625"/>
            <a:ext cx="10905699" cy="3881904"/>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1800"/>
              </a:spcBef>
              <a:spcAft>
                <a:spcPts val="0"/>
              </a:spcAft>
              <a:buSzPts val="2000"/>
              <a:buChar char="•"/>
              <a:defRPr/>
            </a:lvl2pPr>
            <a:lvl3pPr marL="1371600" lvl="2" indent="-342900" algn="l">
              <a:lnSpc>
                <a:spcPct val="100000"/>
              </a:lnSpc>
              <a:spcBef>
                <a:spcPts val="1800"/>
              </a:spcBef>
              <a:spcAft>
                <a:spcPts val="0"/>
              </a:spcAft>
              <a:buSzPts val="1800"/>
              <a:buChar char="•"/>
              <a:defRPr/>
            </a:lvl3pPr>
            <a:lvl4pPr marL="1828800" lvl="3" indent="-330200" algn="l">
              <a:lnSpc>
                <a:spcPct val="100000"/>
              </a:lnSpc>
              <a:spcBef>
                <a:spcPts val="1800"/>
              </a:spcBef>
              <a:spcAft>
                <a:spcPts val="0"/>
              </a:spcAft>
              <a:buSzPts val="1600"/>
              <a:buChar char="•"/>
              <a:defRPr/>
            </a:lvl4pPr>
            <a:lvl5pPr marL="2286000" lvl="4" indent="-330200" algn="l">
              <a:lnSpc>
                <a:spcPct val="100000"/>
              </a:lnSpc>
              <a:spcBef>
                <a:spcPts val="1800"/>
              </a:spcBef>
              <a:spcAft>
                <a:spcPts val="0"/>
              </a:spcAft>
              <a:buSzPts val="16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cxnSp>
        <p:nvCxnSpPr>
          <p:cNvPr id="27" name="Google Shape;27;p23"/>
          <p:cNvCxnSpPr/>
          <p:nvPr/>
        </p:nvCxnSpPr>
        <p:spPr>
          <a:xfrm flipH="1">
            <a:off x="838199" y="0"/>
            <a:ext cx="1" cy="1276357"/>
          </a:xfrm>
          <a:prstGeom prst="straightConnector1">
            <a:avLst/>
          </a:prstGeom>
          <a:noFill/>
          <a:ln w="28575" cap="flat" cmpd="sng">
            <a:solidFill>
              <a:schemeClr val="accent5"/>
            </a:solidFill>
            <a:prstDash val="solid"/>
            <a:miter lim="800000"/>
            <a:headEnd type="none" w="sm" len="sm"/>
            <a:tailEnd type="none" w="sm" len="sm"/>
          </a:ln>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8FB917DE-F96B-18BE-C9DC-07D63EA11924}"/>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6ECF1F01-BD2B-E750-868E-9212E78CBE4C}"/>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15DBDFAA-D2D7-70ED-91B8-87A213B1B77B}"/>
              </a:ext>
            </a:extLst>
          </p:cNvPr>
          <p:cNvSpPr>
            <a:spLocks noGrp="1" noChangeArrowheads="1"/>
          </p:cNvSpPr>
          <p:nvPr>
            <p:ph type="sldNum" sz="quarter" idx="12"/>
          </p:nvPr>
        </p:nvSpPr>
        <p:spPr>
          <a:ln/>
        </p:spPr>
        <p:txBody>
          <a:bodyPr/>
          <a:lstStyle>
            <a:lvl1pPr>
              <a:defRPr/>
            </a:lvl1pPr>
          </a:lstStyle>
          <a:p>
            <a:fld id="{65DC1B11-A9FD-4C90-9AA8-C66BEC30FD44}" type="slidenum">
              <a:rPr lang="en-GB" altLang="en-US"/>
              <a:pPr/>
              <a:t>‹#›</a:t>
            </a:fld>
            <a:endParaRPr lang="en-GB" altLang="en-US"/>
          </a:p>
        </p:txBody>
      </p:sp>
    </p:spTree>
    <p:extLst>
      <p:ext uri="{BB962C8B-B14F-4D97-AF65-F5344CB8AC3E}">
        <p14:creationId xmlns:p14="http://schemas.microsoft.com/office/powerpoint/2010/main" val="2335791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2492376"/>
            <a:ext cx="53848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2492376"/>
            <a:ext cx="53848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a:extLst>
              <a:ext uri="{FF2B5EF4-FFF2-40B4-BE49-F238E27FC236}">
                <a16:creationId xmlns:a16="http://schemas.microsoft.com/office/drawing/2014/main" id="{C03249A9-D6D9-2BB8-5BA5-90F4EFBBE02A}"/>
              </a:ext>
            </a:extLst>
          </p:cNvPr>
          <p:cNvSpPr>
            <a:spLocks noGrp="1" noChangeArrowheads="1"/>
          </p:cNvSpPr>
          <p:nvPr>
            <p:ph type="dt" sz="half" idx="10"/>
          </p:nvPr>
        </p:nvSpPr>
        <p:spPr>
          <a:ln/>
        </p:spPr>
        <p:txBody>
          <a:bodyPr/>
          <a:lstStyle>
            <a:lvl1pPr>
              <a:defRPr/>
            </a:lvl1pPr>
          </a:lstStyle>
          <a:p>
            <a:pPr>
              <a:defRPr/>
            </a:pPr>
            <a:endParaRPr lang="en-GB"/>
          </a:p>
        </p:txBody>
      </p:sp>
      <p:sp>
        <p:nvSpPr>
          <p:cNvPr id="6" name="Rectangle 5">
            <a:extLst>
              <a:ext uri="{FF2B5EF4-FFF2-40B4-BE49-F238E27FC236}">
                <a16:creationId xmlns:a16="http://schemas.microsoft.com/office/drawing/2014/main" id="{F0057C03-6C4C-BBD1-5129-C6850C32E0A7}"/>
              </a:ext>
            </a:extLst>
          </p:cNvPr>
          <p:cNvSpPr>
            <a:spLocks noGrp="1" noChangeArrowheads="1"/>
          </p:cNvSpPr>
          <p:nvPr>
            <p:ph type="ftr" sz="quarter" idx="11"/>
          </p:nvPr>
        </p:nvSpPr>
        <p:spPr>
          <a:ln/>
        </p:spPr>
        <p:txBody>
          <a:bodyPr/>
          <a:lstStyle>
            <a:lvl1pPr>
              <a:defRPr/>
            </a:lvl1pPr>
          </a:lstStyle>
          <a:p>
            <a:pPr>
              <a:defRPr/>
            </a:pPr>
            <a:endParaRPr lang="en-GB"/>
          </a:p>
        </p:txBody>
      </p:sp>
      <p:sp>
        <p:nvSpPr>
          <p:cNvPr id="7" name="Rectangle 6">
            <a:extLst>
              <a:ext uri="{FF2B5EF4-FFF2-40B4-BE49-F238E27FC236}">
                <a16:creationId xmlns:a16="http://schemas.microsoft.com/office/drawing/2014/main" id="{5707451A-5CE0-A5F2-2247-FFA00597F9E9}"/>
              </a:ext>
            </a:extLst>
          </p:cNvPr>
          <p:cNvSpPr>
            <a:spLocks noGrp="1" noChangeArrowheads="1"/>
          </p:cNvSpPr>
          <p:nvPr>
            <p:ph type="sldNum" sz="quarter" idx="12"/>
          </p:nvPr>
        </p:nvSpPr>
        <p:spPr>
          <a:ln/>
        </p:spPr>
        <p:txBody>
          <a:bodyPr/>
          <a:lstStyle>
            <a:lvl1pPr>
              <a:defRPr/>
            </a:lvl1pPr>
          </a:lstStyle>
          <a:p>
            <a:fld id="{EFB14B53-3987-4635-9FC5-E1B4B2353F0A}" type="slidenum">
              <a:rPr lang="en-GB" altLang="en-US"/>
              <a:pPr/>
              <a:t>‹#›</a:t>
            </a:fld>
            <a:endParaRPr lang="en-GB" altLang="en-US"/>
          </a:p>
        </p:txBody>
      </p:sp>
    </p:spTree>
    <p:extLst>
      <p:ext uri="{BB962C8B-B14F-4D97-AF65-F5344CB8AC3E}">
        <p14:creationId xmlns:p14="http://schemas.microsoft.com/office/powerpoint/2010/main" val="34023878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a:extLst>
              <a:ext uri="{FF2B5EF4-FFF2-40B4-BE49-F238E27FC236}">
                <a16:creationId xmlns:a16="http://schemas.microsoft.com/office/drawing/2014/main" id="{6293F7A7-03C6-070B-54CB-7389E1235AC3}"/>
              </a:ext>
            </a:extLst>
          </p:cNvPr>
          <p:cNvSpPr>
            <a:spLocks noGrp="1" noChangeArrowheads="1"/>
          </p:cNvSpPr>
          <p:nvPr>
            <p:ph type="dt" sz="half" idx="10"/>
          </p:nvPr>
        </p:nvSpPr>
        <p:spPr>
          <a:ln/>
        </p:spPr>
        <p:txBody>
          <a:bodyPr/>
          <a:lstStyle>
            <a:lvl1pPr>
              <a:defRPr/>
            </a:lvl1pPr>
          </a:lstStyle>
          <a:p>
            <a:pPr>
              <a:defRPr/>
            </a:pPr>
            <a:endParaRPr lang="en-GB"/>
          </a:p>
        </p:txBody>
      </p:sp>
      <p:sp>
        <p:nvSpPr>
          <p:cNvPr id="8" name="Rectangle 5">
            <a:extLst>
              <a:ext uri="{FF2B5EF4-FFF2-40B4-BE49-F238E27FC236}">
                <a16:creationId xmlns:a16="http://schemas.microsoft.com/office/drawing/2014/main" id="{CEF3F60D-FB11-06F5-952E-47F343853A6B}"/>
              </a:ext>
            </a:extLst>
          </p:cNvPr>
          <p:cNvSpPr>
            <a:spLocks noGrp="1" noChangeArrowheads="1"/>
          </p:cNvSpPr>
          <p:nvPr>
            <p:ph type="ftr" sz="quarter" idx="11"/>
          </p:nvPr>
        </p:nvSpPr>
        <p:spPr>
          <a:ln/>
        </p:spPr>
        <p:txBody>
          <a:bodyPr/>
          <a:lstStyle>
            <a:lvl1pPr>
              <a:defRPr/>
            </a:lvl1pPr>
          </a:lstStyle>
          <a:p>
            <a:pPr>
              <a:defRPr/>
            </a:pPr>
            <a:endParaRPr lang="en-GB"/>
          </a:p>
        </p:txBody>
      </p:sp>
      <p:sp>
        <p:nvSpPr>
          <p:cNvPr id="9" name="Rectangle 6">
            <a:extLst>
              <a:ext uri="{FF2B5EF4-FFF2-40B4-BE49-F238E27FC236}">
                <a16:creationId xmlns:a16="http://schemas.microsoft.com/office/drawing/2014/main" id="{1C351EC4-8BF3-CE50-6AB6-A63156B65045}"/>
              </a:ext>
            </a:extLst>
          </p:cNvPr>
          <p:cNvSpPr>
            <a:spLocks noGrp="1" noChangeArrowheads="1"/>
          </p:cNvSpPr>
          <p:nvPr>
            <p:ph type="sldNum" sz="quarter" idx="12"/>
          </p:nvPr>
        </p:nvSpPr>
        <p:spPr>
          <a:ln/>
        </p:spPr>
        <p:txBody>
          <a:bodyPr/>
          <a:lstStyle>
            <a:lvl1pPr>
              <a:defRPr/>
            </a:lvl1pPr>
          </a:lstStyle>
          <a:p>
            <a:fld id="{ADED210E-7C27-48F9-88A4-E295130F2D00}" type="slidenum">
              <a:rPr lang="en-GB" altLang="en-US"/>
              <a:pPr/>
              <a:t>‹#›</a:t>
            </a:fld>
            <a:endParaRPr lang="en-GB" altLang="en-US"/>
          </a:p>
        </p:txBody>
      </p:sp>
    </p:spTree>
    <p:extLst>
      <p:ext uri="{BB962C8B-B14F-4D97-AF65-F5344CB8AC3E}">
        <p14:creationId xmlns:p14="http://schemas.microsoft.com/office/powerpoint/2010/main" val="23713402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a:extLst>
              <a:ext uri="{FF2B5EF4-FFF2-40B4-BE49-F238E27FC236}">
                <a16:creationId xmlns:a16="http://schemas.microsoft.com/office/drawing/2014/main" id="{23F8E95E-6C66-4971-4C72-53D858F97FA1}"/>
              </a:ext>
            </a:extLst>
          </p:cNvPr>
          <p:cNvSpPr>
            <a:spLocks noGrp="1" noChangeArrowheads="1"/>
          </p:cNvSpPr>
          <p:nvPr>
            <p:ph type="dt" sz="half" idx="10"/>
          </p:nvPr>
        </p:nvSpPr>
        <p:spPr>
          <a:ln/>
        </p:spPr>
        <p:txBody>
          <a:bodyPr/>
          <a:lstStyle>
            <a:lvl1pPr>
              <a:defRPr/>
            </a:lvl1pPr>
          </a:lstStyle>
          <a:p>
            <a:pPr>
              <a:defRPr/>
            </a:pPr>
            <a:endParaRPr lang="en-GB"/>
          </a:p>
        </p:txBody>
      </p:sp>
      <p:sp>
        <p:nvSpPr>
          <p:cNvPr id="4" name="Rectangle 5">
            <a:extLst>
              <a:ext uri="{FF2B5EF4-FFF2-40B4-BE49-F238E27FC236}">
                <a16:creationId xmlns:a16="http://schemas.microsoft.com/office/drawing/2014/main" id="{62306960-7099-386B-3FDC-69EBDEB4E267}"/>
              </a:ext>
            </a:extLst>
          </p:cNvPr>
          <p:cNvSpPr>
            <a:spLocks noGrp="1" noChangeArrowheads="1"/>
          </p:cNvSpPr>
          <p:nvPr>
            <p:ph type="ftr" sz="quarter" idx="11"/>
          </p:nvPr>
        </p:nvSpPr>
        <p:spPr>
          <a:ln/>
        </p:spPr>
        <p:txBody>
          <a:bodyPr/>
          <a:lstStyle>
            <a:lvl1pPr>
              <a:defRPr/>
            </a:lvl1pPr>
          </a:lstStyle>
          <a:p>
            <a:pPr>
              <a:defRPr/>
            </a:pPr>
            <a:endParaRPr lang="en-GB"/>
          </a:p>
        </p:txBody>
      </p:sp>
      <p:sp>
        <p:nvSpPr>
          <p:cNvPr id="5" name="Rectangle 6">
            <a:extLst>
              <a:ext uri="{FF2B5EF4-FFF2-40B4-BE49-F238E27FC236}">
                <a16:creationId xmlns:a16="http://schemas.microsoft.com/office/drawing/2014/main" id="{7E8BA693-2391-D06F-36F5-E40D54FAF03F}"/>
              </a:ext>
            </a:extLst>
          </p:cNvPr>
          <p:cNvSpPr>
            <a:spLocks noGrp="1" noChangeArrowheads="1"/>
          </p:cNvSpPr>
          <p:nvPr>
            <p:ph type="sldNum" sz="quarter" idx="12"/>
          </p:nvPr>
        </p:nvSpPr>
        <p:spPr>
          <a:ln/>
        </p:spPr>
        <p:txBody>
          <a:bodyPr/>
          <a:lstStyle>
            <a:lvl1pPr>
              <a:defRPr/>
            </a:lvl1pPr>
          </a:lstStyle>
          <a:p>
            <a:fld id="{1EADE84C-1FFE-4147-8B31-80408A388897}" type="slidenum">
              <a:rPr lang="en-GB" altLang="en-US"/>
              <a:pPr/>
              <a:t>‹#›</a:t>
            </a:fld>
            <a:endParaRPr lang="en-GB" altLang="en-US"/>
          </a:p>
        </p:txBody>
      </p:sp>
    </p:spTree>
    <p:extLst>
      <p:ext uri="{BB962C8B-B14F-4D97-AF65-F5344CB8AC3E}">
        <p14:creationId xmlns:p14="http://schemas.microsoft.com/office/powerpoint/2010/main" val="22234484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8E60C848-99C8-48A8-CF2C-3807E0EA84A6}"/>
              </a:ext>
            </a:extLst>
          </p:cNvPr>
          <p:cNvSpPr>
            <a:spLocks noGrp="1" noChangeArrowheads="1"/>
          </p:cNvSpPr>
          <p:nvPr>
            <p:ph type="dt" sz="half" idx="10"/>
          </p:nvPr>
        </p:nvSpPr>
        <p:spPr>
          <a:ln/>
        </p:spPr>
        <p:txBody>
          <a:bodyPr/>
          <a:lstStyle>
            <a:lvl1pPr>
              <a:defRPr/>
            </a:lvl1pPr>
          </a:lstStyle>
          <a:p>
            <a:pPr>
              <a:defRPr/>
            </a:pPr>
            <a:endParaRPr lang="en-GB"/>
          </a:p>
        </p:txBody>
      </p:sp>
      <p:sp>
        <p:nvSpPr>
          <p:cNvPr id="3" name="Rectangle 5">
            <a:extLst>
              <a:ext uri="{FF2B5EF4-FFF2-40B4-BE49-F238E27FC236}">
                <a16:creationId xmlns:a16="http://schemas.microsoft.com/office/drawing/2014/main" id="{CC010659-CA81-6DE4-AD5E-E1A31B7B66F0}"/>
              </a:ext>
            </a:extLst>
          </p:cNvPr>
          <p:cNvSpPr>
            <a:spLocks noGrp="1" noChangeArrowheads="1"/>
          </p:cNvSpPr>
          <p:nvPr>
            <p:ph type="ftr" sz="quarter" idx="11"/>
          </p:nvPr>
        </p:nvSpPr>
        <p:spPr>
          <a:ln/>
        </p:spPr>
        <p:txBody>
          <a:bodyPr/>
          <a:lstStyle>
            <a:lvl1pPr>
              <a:defRPr/>
            </a:lvl1pPr>
          </a:lstStyle>
          <a:p>
            <a:pPr>
              <a:defRPr/>
            </a:pPr>
            <a:endParaRPr lang="en-GB"/>
          </a:p>
        </p:txBody>
      </p:sp>
      <p:sp>
        <p:nvSpPr>
          <p:cNvPr id="4" name="Rectangle 6">
            <a:extLst>
              <a:ext uri="{FF2B5EF4-FFF2-40B4-BE49-F238E27FC236}">
                <a16:creationId xmlns:a16="http://schemas.microsoft.com/office/drawing/2014/main" id="{7A53061C-82B6-8B57-481C-CFBDFC77A9D5}"/>
              </a:ext>
            </a:extLst>
          </p:cNvPr>
          <p:cNvSpPr>
            <a:spLocks noGrp="1" noChangeArrowheads="1"/>
          </p:cNvSpPr>
          <p:nvPr>
            <p:ph type="sldNum" sz="quarter" idx="12"/>
          </p:nvPr>
        </p:nvSpPr>
        <p:spPr>
          <a:ln/>
        </p:spPr>
        <p:txBody>
          <a:bodyPr/>
          <a:lstStyle>
            <a:lvl1pPr>
              <a:defRPr/>
            </a:lvl1pPr>
          </a:lstStyle>
          <a:p>
            <a:fld id="{B32878F9-3E0B-4105-888C-20AC56C3A6C6}" type="slidenum">
              <a:rPr lang="en-GB" altLang="en-US"/>
              <a:pPr/>
              <a:t>‹#›</a:t>
            </a:fld>
            <a:endParaRPr lang="en-GB" altLang="en-US"/>
          </a:p>
        </p:txBody>
      </p:sp>
    </p:spTree>
    <p:extLst>
      <p:ext uri="{BB962C8B-B14F-4D97-AF65-F5344CB8AC3E}">
        <p14:creationId xmlns:p14="http://schemas.microsoft.com/office/powerpoint/2010/main" val="2343198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45B17F1C-8AFC-46D3-CE25-5D06833414C4}"/>
              </a:ext>
            </a:extLst>
          </p:cNvPr>
          <p:cNvSpPr>
            <a:spLocks noGrp="1" noChangeArrowheads="1"/>
          </p:cNvSpPr>
          <p:nvPr>
            <p:ph type="dt" sz="half" idx="10"/>
          </p:nvPr>
        </p:nvSpPr>
        <p:spPr>
          <a:ln/>
        </p:spPr>
        <p:txBody>
          <a:bodyPr/>
          <a:lstStyle>
            <a:lvl1pPr>
              <a:defRPr/>
            </a:lvl1pPr>
          </a:lstStyle>
          <a:p>
            <a:pPr>
              <a:defRPr/>
            </a:pPr>
            <a:endParaRPr lang="en-GB"/>
          </a:p>
        </p:txBody>
      </p:sp>
      <p:sp>
        <p:nvSpPr>
          <p:cNvPr id="6" name="Rectangle 5">
            <a:extLst>
              <a:ext uri="{FF2B5EF4-FFF2-40B4-BE49-F238E27FC236}">
                <a16:creationId xmlns:a16="http://schemas.microsoft.com/office/drawing/2014/main" id="{AC58F339-6E20-12F4-9BFD-909F9FDC2C7C}"/>
              </a:ext>
            </a:extLst>
          </p:cNvPr>
          <p:cNvSpPr>
            <a:spLocks noGrp="1" noChangeArrowheads="1"/>
          </p:cNvSpPr>
          <p:nvPr>
            <p:ph type="ftr" sz="quarter" idx="11"/>
          </p:nvPr>
        </p:nvSpPr>
        <p:spPr>
          <a:ln/>
        </p:spPr>
        <p:txBody>
          <a:bodyPr/>
          <a:lstStyle>
            <a:lvl1pPr>
              <a:defRPr/>
            </a:lvl1pPr>
          </a:lstStyle>
          <a:p>
            <a:pPr>
              <a:defRPr/>
            </a:pPr>
            <a:endParaRPr lang="en-GB"/>
          </a:p>
        </p:txBody>
      </p:sp>
      <p:sp>
        <p:nvSpPr>
          <p:cNvPr id="7" name="Rectangle 6">
            <a:extLst>
              <a:ext uri="{FF2B5EF4-FFF2-40B4-BE49-F238E27FC236}">
                <a16:creationId xmlns:a16="http://schemas.microsoft.com/office/drawing/2014/main" id="{43F7E979-7DFC-C3CB-2B5D-698F04E727A0}"/>
              </a:ext>
            </a:extLst>
          </p:cNvPr>
          <p:cNvSpPr>
            <a:spLocks noGrp="1" noChangeArrowheads="1"/>
          </p:cNvSpPr>
          <p:nvPr>
            <p:ph type="sldNum" sz="quarter" idx="12"/>
          </p:nvPr>
        </p:nvSpPr>
        <p:spPr>
          <a:ln/>
        </p:spPr>
        <p:txBody>
          <a:bodyPr/>
          <a:lstStyle>
            <a:lvl1pPr>
              <a:defRPr/>
            </a:lvl1pPr>
          </a:lstStyle>
          <a:p>
            <a:fld id="{3B1E98A9-C4AD-40DB-B958-33E2DBFDE1C4}" type="slidenum">
              <a:rPr lang="en-GB" altLang="en-US"/>
              <a:pPr/>
              <a:t>‹#›</a:t>
            </a:fld>
            <a:endParaRPr lang="en-GB" altLang="en-US"/>
          </a:p>
        </p:txBody>
      </p:sp>
    </p:spTree>
    <p:extLst>
      <p:ext uri="{BB962C8B-B14F-4D97-AF65-F5344CB8AC3E}">
        <p14:creationId xmlns:p14="http://schemas.microsoft.com/office/powerpoint/2010/main" val="2871895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A85CD0DC-4762-829B-C865-9CAB3B30825A}"/>
              </a:ext>
            </a:extLst>
          </p:cNvPr>
          <p:cNvSpPr>
            <a:spLocks noGrp="1" noChangeArrowheads="1"/>
          </p:cNvSpPr>
          <p:nvPr>
            <p:ph type="dt" sz="half" idx="10"/>
          </p:nvPr>
        </p:nvSpPr>
        <p:spPr>
          <a:ln/>
        </p:spPr>
        <p:txBody>
          <a:bodyPr/>
          <a:lstStyle>
            <a:lvl1pPr>
              <a:defRPr/>
            </a:lvl1pPr>
          </a:lstStyle>
          <a:p>
            <a:pPr>
              <a:defRPr/>
            </a:pPr>
            <a:endParaRPr lang="en-GB"/>
          </a:p>
        </p:txBody>
      </p:sp>
      <p:sp>
        <p:nvSpPr>
          <p:cNvPr id="6" name="Rectangle 5">
            <a:extLst>
              <a:ext uri="{FF2B5EF4-FFF2-40B4-BE49-F238E27FC236}">
                <a16:creationId xmlns:a16="http://schemas.microsoft.com/office/drawing/2014/main" id="{2F1A1895-1A97-E6D3-E68F-997CA9DD7EB0}"/>
              </a:ext>
            </a:extLst>
          </p:cNvPr>
          <p:cNvSpPr>
            <a:spLocks noGrp="1" noChangeArrowheads="1"/>
          </p:cNvSpPr>
          <p:nvPr>
            <p:ph type="ftr" sz="quarter" idx="11"/>
          </p:nvPr>
        </p:nvSpPr>
        <p:spPr>
          <a:ln/>
        </p:spPr>
        <p:txBody>
          <a:bodyPr/>
          <a:lstStyle>
            <a:lvl1pPr>
              <a:defRPr/>
            </a:lvl1pPr>
          </a:lstStyle>
          <a:p>
            <a:pPr>
              <a:defRPr/>
            </a:pPr>
            <a:endParaRPr lang="en-GB"/>
          </a:p>
        </p:txBody>
      </p:sp>
      <p:sp>
        <p:nvSpPr>
          <p:cNvPr id="7" name="Rectangle 6">
            <a:extLst>
              <a:ext uri="{FF2B5EF4-FFF2-40B4-BE49-F238E27FC236}">
                <a16:creationId xmlns:a16="http://schemas.microsoft.com/office/drawing/2014/main" id="{140CE3EA-6CBA-2A10-FB76-11444DFA9AE4}"/>
              </a:ext>
            </a:extLst>
          </p:cNvPr>
          <p:cNvSpPr>
            <a:spLocks noGrp="1" noChangeArrowheads="1"/>
          </p:cNvSpPr>
          <p:nvPr>
            <p:ph type="sldNum" sz="quarter" idx="12"/>
          </p:nvPr>
        </p:nvSpPr>
        <p:spPr>
          <a:ln/>
        </p:spPr>
        <p:txBody>
          <a:bodyPr/>
          <a:lstStyle>
            <a:lvl1pPr>
              <a:defRPr/>
            </a:lvl1pPr>
          </a:lstStyle>
          <a:p>
            <a:fld id="{5C2F1579-AA15-4C35-96DD-60417F8FF25C}" type="slidenum">
              <a:rPr lang="en-GB" altLang="en-US"/>
              <a:pPr/>
              <a:t>‹#›</a:t>
            </a:fld>
            <a:endParaRPr lang="en-GB" altLang="en-US"/>
          </a:p>
        </p:txBody>
      </p:sp>
    </p:spTree>
    <p:extLst>
      <p:ext uri="{BB962C8B-B14F-4D97-AF65-F5344CB8AC3E}">
        <p14:creationId xmlns:p14="http://schemas.microsoft.com/office/powerpoint/2010/main" val="15793374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49EA9802-9759-8435-1390-4E107A7E5577}"/>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3EF46750-CB34-29F2-5596-3D7147ACBA30}"/>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3F2D63D5-092E-F22C-4EA3-AE72738816EE}"/>
              </a:ext>
            </a:extLst>
          </p:cNvPr>
          <p:cNvSpPr>
            <a:spLocks noGrp="1" noChangeArrowheads="1"/>
          </p:cNvSpPr>
          <p:nvPr>
            <p:ph type="sldNum" sz="quarter" idx="12"/>
          </p:nvPr>
        </p:nvSpPr>
        <p:spPr>
          <a:ln/>
        </p:spPr>
        <p:txBody>
          <a:bodyPr/>
          <a:lstStyle>
            <a:lvl1pPr>
              <a:defRPr/>
            </a:lvl1pPr>
          </a:lstStyle>
          <a:p>
            <a:fld id="{276CC28F-44D4-42C5-BF4A-32E9B6BA009C}" type="slidenum">
              <a:rPr lang="en-GB" altLang="en-US"/>
              <a:pPr/>
              <a:t>‹#›</a:t>
            </a:fld>
            <a:endParaRPr lang="en-GB" altLang="en-US"/>
          </a:p>
        </p:txBody>
      </p:sp>
    </p:spTree>
    <p:extLst>
      <p:ext uri="{BB962C8B-B14F-4D97-AF65-F5344CB8AC3E}">
        <p14:creationId xmlns:p14="http://schemas.microsoft.com/office/powerpoint/2010/main" val="7266531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20152" y="1339850"/>
            <a:ext cx="2762249" cy="46815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27051" y="1339850"/>
            <a:ext cx="8089900" cy="4681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A6D2F3E4-A67C-0E0A-9852-A7D7FAC89DC6}"/>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CBC5A16E-BEDE-7F19-1C86-2306CADC89A6}"/>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1BFA29AB-53BB-DD3D-8326-4D15441EF1F3}"/>
              </a:ext>
            </a:extLst>
          </p:cNvPr>
          <p:cNvSpPr>
            <a:spLocks noGrp="1" noChangeArrowheads="1"/>
          </p:cNvSpPr>
          <p:nvPr>
            <p:ph type="sldNum" sz="quarter" idx="12"/>
          </p:nvPr>
        </p:nvSpPr>
        <p:spPr>
          <a:ln/>
        </p:spPr>
        <p:txBody>
          <a:bodyPr/>
          <a:lstStyle>
            <a:lvl1pPr>
              <a:defRPr/>
            </a:lvl1pPr>
          </a:lstStyle>
          <a:p>
            <a:fld id="{ED49A0A1-3CAE-475D-A442-EF621C159DBC}" type="slidenum">
              <a:rPr lang="en-GB" altLang="en-US"/>
              <a:pPr/>
              <a:t>‹#›</a:t>
            </a:fld>
            <a:endParaRPr lang="en-GB" altLang="en-US"/>
          </a:p>
        </p:txBody>
      </p:sp>
    </p:spTree>
    <p:extLst>
      <p:ext uri="{BB962C8B-B14F-4D97-AF65-F5344CB8AC3E}">
        <p14:creationId xmlns:p14="http://schemas.microsoft.com/office/powerpoint/2010/main" val="39750507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993775"/>
          </a:xfrm>
        </p:spPr>
        <p:txBody>
          <a:bodyPr/>
          <a:lstStyle/>
          <a:p>
            <a:r>
              <a:rPr lang="en-US"/>
              <a:t>Click to edit Master title style</a:t>
            </a:r>
            <a:endParaRPr lang="en-GB"/>
          </a:p>
        </p:txBody>
      </p:sp>
      <p:sp>
        <p:nvSpPr>
          <p:cNvPr id="3" name="Text Placeholder 2"/>
          <p:cNvSpPr>
            <a:spLocks noGrp="1"/>
          </p:cNvSpPr>
          <p:nvPr>
            <p:ph type="body" sz="half" idx="1"/>
          </p:nvPr>
        </p:nvSpPr>
        <p:spPr>
          <a:xfrm>
            <a:off x="527051" y="1484313"/>
            <a:ext cx="5467349" cy="4525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lipArt Placeholder 3"/>
          <p:cNvSpPr>
            <a:spLocks noGrp="1"/>
          </p:cNvSpPr>
          <p:nvPr>
            <p:ph type="clipArt" sz="half" idx="2"/>
          </p:nvPr>
        </p:nvSpPr>
        <p:spPr>
          <a:xfrm>
            <a:off x="6197601" y="1484313"/>
            <a:ext cx="5467351" cy="4525962"/>
          </a:xfrm>
        </p:spPr>
        <p:txBody>
          <a:bodyPr/>
          <a:lstStyle/>
          <a:p>
            <a:pPr lvl="0"/>
            <a:endParaRPr lang="en-GB" noProof="0"/>
          </a:p>
        </p:txBody>
      </p:sp>
      <p:sp>
        <p:nvSpPr>
          <p:cNvPr id="5" name="Date Placeholder 4">
            <a:extLst>
              <a:ext uri="{FF2B5EF4-FFF2-40B4-BE49-F238E27FC236}">
                <a16:creationId xmlns:a16="http://schemas.microsoft.com/office/drawing/2014/main" id="{8348DC10-4158-21F0-BB6F-EB4AA73000BE}"/>
              </a:ext>
            </a:extLst>
          </p:cNvPr>
          <p:cNvSpPr>
            <a:spLocks noGrp="1" noChangeArrowheads="1"/>
          </p:cNvSpPr>
          <p:nvPr>
            <p:ph type="dt" sz="half" idx="10"/>
          </p:nvPr>
        </p:nvSpPr>
        <p:spPr>
          <a:xfrm>
            <a:off x="609600" y="6308725"/>
            <a:ext cx="2844800" cy="412750"/>
          </a:xfrm>
        </p:spPr>
        <p:txBody>
          <a:bodyPr/>
          <a:lstStyle>
            <a:lvl1pPr>
              <a:defRPr/>
            </a:lvl1pPr>
          </a:lstStyle>
          <a:p>
            <a:pPr>
              <a:defRPr/>
            </a:pPr>
            <a:endParaRPr lang="fr-BE"/>
          </a:p>
        </p:txBody>
      </p:sp>
      <p:sp>
        <p:nvSpPr>
          <p:cNvPr id="6" name="Footer Placeholder 5">
            <a:extLst>
              <a:ext uri="{FF2B5EF4-FFF2-40B4-BE49-F238E27FC236}">
                <a16:creationId xmlns:a16="http://schemas.microsoft.com/office/drawing/2014/main" id="{52AB97CB-1F4A-0FC7-C4B6-30E73E990CF9}"/>
              </a:ext>
            </a:extLst>
          </p:cNvPr>
          <p:cNvSpPr>
            <a:spLocks noGrp="1" noChangeArrowheads="1"/>
          </p:cNvSpPr>
          <p:nvPr>
            <p:ph type="ftr" sz="quarter" idx="11"/>
          </p:nvPr>
        </p:nvSpPr>
        <p:spPr>
          <a:xfrm>
            <a:off x="4165600" y="6381751"/>
            <a:ext cx="3860800" cy="339725"/>
          </a:xfrm>
        </p:spPr>
        <p:txBody>
          <a:bodyPr/>
          <a:lstStyle>
            <a:lvl1pPr>
              <a:defRPr/>
            </a:lvl1pPr>
          </a:lstStyle>
          <a:p>
            <a:pPr>
              <a:defRPr/>
            </a:pPr>
            <a:endParaRPr lang="fr-BE"/>
          </a:p>
        </p:txBody>
      </p:sp>
      <p:sp>
        <p:nvSpPr>
          <p:cNvPr id="7" name="Slide Number Placeholder 6">
            <a:extLst>
              <a:ext uri="{FF2B5EF4-FFF2-40B4-BE49-F238E27FC236}">
                <a16:creationId xmlns:a16="http://schemas.microsoft.com/office/drawing/2014/main" id="{64DF416D-B3E2-8A13-8FDB-5F80C3AB9483}"/>
              </a:ext>
            </a:extLst>
          </p:cNvPr>
          <p:cNvSpPr>
            <a:spLocks noGrp="1" noChangeArrowheads="1"/>
          </p:cNvSpPr>
          <p:nvPr>
            <p:ph type="sldNum" sz="quarter" idx="12"/>
          </p:nvPr>
        </p:nvSpPr>
        <p:spPr>
          <a:xfrm>
            <a:off x="8737600" y="6381751"/>
            <a:ext cx="2844800" cy="339725"/>
          </a:xfrm>
        </p:spPr>
        <p:txBody>
          <a:bodyPr/>
          <a:lstStyle>
            <a:lvl1pPr>
              <a:defRPr/>
            </a:lvl1pPr>
          </a:lstStyle>
          <a:p>
            <a:fld id="{D2A1F17E-761C-4F0C-AEC1-4AED6F6CC381}" type="slidenum">
              <a:rPr lang="fr-BE" altLang="en-US"/>
              <a:pPr/>
              <a:t>‹#›</a:t>
            </a:fld>
            <a:endParaRPr lang="fr-BE" altLang="en-US"/>
          </a:p>
        </p:txBody>
      </p:sp>
    </p:spTree>
    <p:extLst>
      <p:ext uri="{BB962C8B-B14F-4D97-AF65-F5344CB8AC3E}">
        <p14:creationId xmlns:p14="http://schemas.microsoft.com/office/powerpoint/2010/main" val="123558254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56"/>
        <p:cNvGrpSpPr/>
        <p:nvPr/>
      </p:nvGrpSpPr>
      <p:grpSpPr>
        <a:xfrm>
          <a:off x="0" y="0"/>
          <a:ext cx="0" cy="0"/>
          <a:chOff x="0" y="0"/>
          <a:chExt cx="0" cy="0"/>
        </a:xfrm>
      </p:grpSpPr>
      <p:sp>
        <p:nvSpPr>
          <p:cNvPr id="157" name="Google Shape;157;p39"/>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pic>
        <p:nvPicPr>
          <p:cNvPr id="158" name="Google Shape;158;p39"/>
          <p:cNvPicPr preferRelativeResize="0"/>
          <p:nvPr/>
        </p:nvPicPr>
        <p:blipFill rotWithShape="1">
          <a:blip r:embed="rId2">
            <a:alphaModFix/>
          </a:blip>
          <a:srcRect t="4555"/>
          <a:stretch/>
        </p:blipFill>
        <p:spPr>
          <a:xfrm>
            <a:off x="0" y="1078173"/>
            <a:ext cx="12192000" cy="5783240"/>
          </a:xfrm>
          <a:prstGeom prst="rect">
            <a:avLst/>
          </a:prstGeom>
          <a:noFill/>
          <a:ln>
            <a:noFill/>
          </a:ln>
        </p:spPr>
      </p:pic>
      <p:sp>
        <p:nvSpPr>
          <p:cNvPr id="159" name="Google Shape;159;p39"/>
          <p:cNvSpPr/>
          <p:nvPr/>
        </p:nvSpPr>
        <p:spPr>
          <a:xfrm>
            <a:off x="5289" y="1078173"/>
            <a:ext cx="12197346" cy="5783239"/>
          </a:xfrm>
          <a:prstGeom prst="rect">
            <a:avLst/>
          </a:prstGeom>
          <a:solidFill>
            <a:srgbClr val="024EA2">
              <a:alpha val="6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accent4"/>
              </a:solidFill>
              <a:latin typeface="Arial"/>
              <a:ea typeface="Arial"/>
              <a:cs typeface="Arial"/>
              <a:sym typeface="Arial"/>
            </a:endParaRPr>
          </a:p>
        </p:txBody>
      </p:sp>
      <p:pic>
        <p:nvPicPr>
          <p:cNvPr id="160" name="Google Shape;160;p39" descr="European Commission"/>
          <p:cNvPicPr preferRelativeResize="0"/>
          <p:nvPr/>
        </p:nvPicPr>
        <p:blipFill rotWithShape="1">
          <a:blip r:embed="rId3">
            <a:alphaModFix/>
          </a:blip>
          <a:srcRect/>
          <a:stretch/>
        </p:blipFill>
        <p:spPr>
          <a:xfrm>
            <a:off x="5388933" y="258042"/>
            <a:ext cx="1659793" cy="1152460"/>
          </a:xfrm>
          <a:prstGeom prst="rect">
            <a:avLst/>
          </a:prstGeom>
          <a:noFill/>
          <a:ln>
            <a:noFill/>
          </a:ln>
        </p:spPr>
      </p:pic>
      <p:sp>
        <p:nvSpPr>
          <p:cNvPr id="161" name="Google Shape;161;p39"/>
          <p:cNvSpPr txBox="1">
            <a:spLocks noGrp="1"/>
          </p:cNvSpPr>
          <p:nvPr>
            <p:ph type="ctrTitle"/>
          </p:nvPr>
        </p:nvSpPr>
        <p:spPr>
          <a:xfrm>
            <a:off x="1071350" y="1992572"/>
            <a:ext cx="10065224" cy="2149523"/>
          </a:xfrm>
          <a:prstGeom prst="rect">
            <a:avLst/>
          </a:prstGeom>
          <a:noFill/>
          <a:ln>
            <a:noFill/>
          </a:ln>
        </p:spPr>
        <p:txBody>
          <a:bodyPr spcFirstLastPara="1" wrap="square" lIns="91425" tIns="45700" rIns="91425" bIns="0" anchor="t" anchorCtr="0">
            <a:noAutofit/>
          </a:bodyPr>
          <a:lstStyle>
            <a:lvl1pPr lvl="0" algn="l">
              <a:lnSpc>
                <a:spcPct val="90000"/>
              </a:lnSpc>
              <a:spcBef>
                <a:spcPts val="0"/>
              </a:spcBef>
              <a:spcAft>
                <a:spcPts val="0"/>
              </a:spcAft>
              <a:buClr>
                <a:schemeClr val="lt1"/>
              </a:buClr>
              <a:buSzPts val="6000"/>
              <a:buFont typeface="Arial"/>
              <a:buNone/>
              <a:defRPr sz="6000" b="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62" name="Google Shape;162;p39"/>
          <p:cNvSpPr txBox="1">
            <a:spLocks noGrp="1"/>
          </p:cNvSpPr>
          <p:nvPr>
            <p:ph type="subTitle" idx="1"/>
          </p:nvPr>
        </p:nvSpPr>
        <p:spPr>
          <a:xfrm>
            <a:off x="1071351" y="4418049"/>
            <a:ext cx="10065224" cy="897754"/>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2800"/>
              <a:buNone/>
              <a:defRPr sz="2800" i="0">
                <a:solidFill>
                  <a:schemeClr val="accent5"/>
                </a:solidFill>
              </a:defRPr>
            </a:lvl1pPr>
            <a:lvl2pPr lvl="1" algn="ctr">
              <a:lnSpc>
                <a:spcPct val="100000"/>
              </a:lnSpc>
              <a:spcBef>
                <a:spcPts val="1800"/>
              </a:spcBef>
              <a:spcAft>
                <a:spcPts val="0"/>
              </a:spcAft>
              <a:buSzPts val="2000"/>
              <a:buNone/>
              <a:defRPr sz="2000"/>
            </a:lvl2pPr>
            <a:lvl3pPr lvl="2" algn="ctr">
              <a:lnSpc>
                <a:spcPct val="100000"/>
              </a:lnSpc>
              <a:spcBef>
                <a:spcPts val="1800"/>
              </a:spcBef>
              <a:spcAft>
                <a:spcPts val="0"/>
              </a:spcAft>
              <a:buSzPts val="1800"/>
              <a:buNone/>
              <a:defRPr sz="1800"/>
            </a:lvl3pPr>
            <a:lvl4pPr lvl="3" algn="ctr">
              <a:lnSpc>
                <a:spcPct val="100000"/>
              </a:lnSpc>
              <a:spcBef>
                <a:spcPts val="1800"/>
              </a:spcBef>
              <a:spcAft>
                <a:spcPts val="0"/>
              </a:spcAft>
              <a:buSzPts val="1600"/>
              <a:buNone/>
              <a:defRPr sz="1600"/>
            </a:lvl4pPr>
            <a:lvl5pPr lvl="4" algn="ctr">
              <a:lnSpc>
                <a:spcPct val="100000"/>
              </a:lnSpc>
              <a:spcBef>
                <a:spcPts val="1800"/>
              </a:spcBef>
              <a:spcAft>
                <a:spcPts val="0"/>
              </a:spcAft>
              <a:buSzPts val="1600"/>
              <a:buNone/>
              <a:defRPr sz="1600"/>
            </a:lvl5pPr>
            <a:lvl6pPr lvl="5" algn="ctr">
              <a:lnSpc>
                <a:spcPct val="90000"/>
              </a:lnSpc>
              <a:spcBef>
                <a:spcPts val="18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a:t>Click to edit Master subtitle style</a:t>
            </a:r>
            <a:endParaRPr/>
          </a:p>
        </p:txBody>
      </p:sp>
      <p:sp>
        <p:nvSpPr>
          <p:cNvPr id="163" name="Google Shape;163;p39"/>
          <p:cNvSpPr txBox="1">
            <a:spLocks noGrp="1"/>
          </p:cNvSpPr>
          <p:nvPr>
            <p:ph type="body" idx="2"/>
          </p:nvPr>
        </p:nvSpPr>
        <p:spPr>
          <a:xfrm>
            <a:off x="6096000" y="5557903"/>
            <a:ext cx="5040313" cy="528998"/>
          </a:xfrm>
          <a:prstGeom prst="rect">
            <a:avLst/>
          </a:prstGeom>
          <a:noFill/>
          <a:ln>
            <a:noFill/>
          </a:ln>
        </p:spPr>
        <p:txBody>
          <a:bodyPr spcFirstLastPara="1" wrap="square" lIns="91425" tIns="45700" rIns="91425" bIns="45700" anchor="t" anchorCtr="0">
            <a:noAutofit/>
          </a:bodyPr>
          <a:lstStyle>
            <a:lvl1pPr marL="457200" lvl="0" indent="-228600" algn="r">
              <a:lnSpc>
                <a:spcPct val="100000"/>
              </a:lnSpc>
              <a:spcBef>
                <a:spcPts val="0"/>
              </a:spcBef>
              <a:spcAft>
                <a:spcPts val="0"/>
              </a:spcAft>
              <a:buSzPts val="2200"/>
              <a:buFont typeface="Arial"/>
              <a:buNone/>
              <a:defRPr sz="2200" i="1">
                <a:solidFill>
                  <a:schemeClr val="lt1"/>
                </a:solidFill>
              </a:defRPr>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164" name="Google Shape;164;p39"/>
          <p:cNvSpPr/>
          <p:nvPr/>
        </p:nvSpPr>
        <p:spPr>
          <a:xfrm>
            <a:off x="5741158" y="6619164"/>
            <a:ext cx="707409" cy="240594"/>
          </a:xfrm>
          <a:prstGeom prst="rect">
            <a:avLst/>
          </a:prstGeom>
          <a:solidFill>
            <a:srgbClr val="0044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5" name="Google Shape;165;p39"/>
          <p:cNvCxnSpPr/>
          <p:nvPr/>
        </p:nvCxnSpPr>
        <p:spPr>
          <a:xfrm>
            <a:off x="838200" y="1978925"/>
            <a:ext cx="0" cy="4879075"/>
          </a:xfrm>
          <a:prstGeom prst="straightConnector1">
            <a:avLst/>
          </a:prstGeom>
          <a:noFill/>
          <a:ln w="28575" cap="flat" cmpd="sng">
            <a:solidFill>
              <a:schemeClr val="accent5"/>
            </a:solidFill>
            <a:prstDash val="solid"/>
            <a:miter lim="800000"/>
            <a:headEnd type="none" w="sm" len="sm"/>
            <a:tailEnd type="none" w="sm" len="sm"/>
          </a:ln>
        </p:spPr>
      </p:cxn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8E1DA02-DC53-E076-7512-5E9F12BAD3CF}"/>
              </a:ext>
            </a:extLst>
          </p:cNvPr>
          <p:cNvSpPr/>
          <p:nvPr userDrawn="1"/>
        </p:nvSpPr>
        <p:spPr>
          <a:xfrm>
            <a:off x="0" y="1"/>
            <a:ext cx="12192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lIns="91434" tIns="45718" rIns="91434" bIns="45718" anchor="ctr"/>
          <a:lstStyle/>
          <a:p>
            <a:pPr defTabSz="457174" eaLnBrk="1" fontAlgn="auto" hangingPunct="1">
              <a:spcBef>
                <a:spcPts val="0"/>
              </a:spcBef>
              <a:spcAft>
                <a:spcPts val="0"/>
              </a:spcAft>
              <a:defRPr/>
            </a:pPr>
            <a:endParaRPr lang="en-US" sz="1400" dirty="0"/>
          </a:p>
        </p:txBody>
      </p:sp>
      <p:pic>
        <p:nvPicPr>
          <p:cNvPr id="4" name="Picture 5" descr="LOGO CE-EN-NEG-quadri.ai">
            <a:extLst>
              <a:ext uri="{FF2B5EF4-FFF2-40B4-BE49-F238E27FC236}">
                <a16:creationId xmlns:a16="http://schemas.microsoft.com/office/drawing/2014/main" id="{73EADA5D-6C24-4117-B324-CFB79DD457C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28167" y="3175"/>
            <a:ext cx="2015067"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E4636D7B-DAEC-5BE4-FAA7-B65E81FEC195}"/>
              </a:ext>
            </a:extLst>
          </p:cNvPr>
          <p:cNvSpPr/>
          <p:nvPr userDrawn="1"/>
        </p:nvSpPr>
        <p:spPr>
          <a:xfrm>
            <a:off x="5683251" y="6669089"/>
            <a:ext cx="79586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lIns="91434" tIns="45718" rIns="91434" bIns="45718" anchor="ctr"/>
          <a:lstStyle/>
          <a:p>
            <a:pPr defTabSz="457174" eaLnBrk="1" fontAlgn="auto" hangingPunct="1">
              <a:spcBef>
                <a:spcPts val="0"/>
              </a:spcBef>
              <a:spcAft>
                <a:spcPts val="0"/>
              </a:spcAft>
              <a:defRPr/>
            </a:pPr>
            <a:endParaRPr lang="en-US" sz="1400" dirty="0"/>
          </a:p>
        </p:txBody>
      </p:sp>
      <p:sp>
        <p:nvSpPr>
          <p:cNvPr id="2" name="Title 1"/>
          <p:cNvSpPr>
            <a:spLocks noGrp="1"/>
          </p:cNvSpPr>
          <p:nvPr>
            <p:ph type="title"/>
          </p:nvPr>
        </p:nvSpPr>
        <p:spPr>
          <a:xfrm>
            <a:off x="624417" y="1556275"/>
            <a:ext cx="10972800" cy="936625"/>
          </a:xfrm>
        </p:spPr>
        <p:txBody>
          <a:bodyPr/>
          <a:lstStyle/>
          <a:p>
            <a:r>
              <a:rPr lang="en-US" dirty="0"/>
              <a:t>Click to edit Master title style</a:t>
            </a:r>
            <a:endParaRPr lang="en-GB" dirty="0"/>
          </a:p>
        </p:txBody>
      </p:sp>
      <p:sp>
        <p:nvSpPr>
          <p:cNvPr id="10" name="Content Placeholder 2"/>
          <p:cNvSpPr>
            <a:spLocks noGrp="1"/>
          </p:cNvSpPr>
          <p:nvPr>
            <p:ph idx="1"/>
          </p:nvPr>
        </p:nvSpPr>
        <p:spPr>
          <a:xfrm>
            <a:off x="609600" y="2564905"/>
            <a:ext cx="10972800" cy="3633788"/>
          </a:xfrm>
        </p:spPr>
        <p:txBody>
          <a:bodyPr/>
          <a:lstStyle>
            <a:lvl1pPr marL="342880" indent="-342880">
              <a:buClr>
                <a:srgbClr val="0F5494"/>
              </a:buClr>
              <a:buFont typeface="Arial" pitchFamily="34" charset="0"/>
              <a:buChar char="•"/>
              <a:defRPr i="0"/>
            </a:lvl1pPr>
            <a:lvl2pPr>
              <a:buClr>
                <a:srgbClr val="0F5494"/>
              </a:buClr>
              <a:defRPr/>
            </a:lvl2pPr>
          </a:lstStyle>
          <a:p>
            <a:pPr lvl="0"/>
            <a:r>
              <a:rPr lang="en-US" dirty="0"/>
              <a:t>Click to edit Master text styles</a:t>
            </a:r>
          </a:p>
          <a:p>
            <a:pPr lvl="1"/>
            <a:r>
              <a:rPr lang="en-US" dirty="0"/>
              <a:t>Second level</a:t>
            </a:r>
          </a:p>
          <a:p>
            <a:pPr lvl="2"/>
            <a:r>
              <a:rPr lang="en-US" dirty="0"/>
              <a:t>Third level</a:t>
            </a:r>
          </a:p>
        </p:txBody>
      </p:sp>
      <p:sp>
        <p:nvSpPr>
          <p:cNvPr id="6" name="Rectangle 4">
            <a:extLst>
              <a:ext uri="{FF2B5EF4-FFF2-40B4-BE49-F238E27FC236}">
                <a16:creationId xmlns:a16="http://schemas.microsoft.com/office/drawing/2014/main" id="{05A7B654-2E37-93B2-350C-9E891C2EB34F}"/>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5">
            <a:extLst>
              <a:ext uri="{FF2B5EF4-FFF2-40B4-BE49-F238E27FC236}">
                <a16:creationId xmlns:a16="http://schemas.microsoft.com/office/drawing/2014/main" id="{0D2C94B4-2CF7-B5A2-8423-4C5B05B515D9}"/>
              </a:ext>
            </a:extLst>
          </p:cNvPr>
          <p:cNvSpPr>
            <a:spLocks noGrp="1" noChangeArrowheads="1"/>
          </p:cNvSpPr>
          <p:nvPr>
            <p:ph type="ftr" sz="quarter" idx="11"/>
          </p:nvPr>
        </p:nvSpPr>
        <p:spPr>
          <a:xfrm>
            <a:off x="4165600" y="6237289"/>
            <a:ext cx="3860800" cy="484187"/>
          </a:xfrm>
        </p:spPr>
        <p:txBody>
          <a:bodyPr/>
          <a:lstStyle>
            <a:lvl1pPr>
              <a:defRPr/>
            </a:lvl1pPr>
          </a:lstStyle>
          <a:p>
            <a:pPr>
              <a:defRPr/>
            </a:pPr>
            <a:endParaRPr/>
          </a:p>
        </p:txBody>
      </p:sp>
      <p:sp>
        <p:nvSpPr>
          <p:cNvPr id="8" name="Rectangle 6">
            <a:extLst>
              <a:ext uri="{FF2B5EF4-FFF2-40B4-BE49-F238E27FC236}">
                <a16:creationId xmlns:a16="http://schemas.microsoft.com/office/drawing/2014/main" id="{7F833BDC-D32F-43DD-076D-B35EAD083925}"/>
              </a:ext>
            </a:extLst>
          </p:cNvPr>
          <p:cNvSpPr>
            <a:spLocks noGrp="1" noChangeArrowheads="1"/>
          </p:cNvSpPr>
          <p:nvPr>
            <p:ph type="sldNum" sz="quarter" idx="12"/>
          </p:nvPr>
        </p:nvSpPr>
        <p:spPr/>
        <p:txBody>
          <a:bodyPr/>
          <a:lstStyle>
            <a:lvl1pPr>
              <a:defRPr/>
            </a:lvl1pPr>
          </a:lstStyle>
          <a:p>
            <a:fld id="{611A5B8C-46AD-4D01-8941-080B12282429}" type="slidenum">
              <a:rPr lang="en-GB" altLang="en-US"/>
              <a:pPr/>
              <a:t>‹#›</a:t>
            </a:fld>
            <a:endParaRPr lang="en-GB" altLang="en-US"/>
          </a:p>
        </p:txBody>
      </p:sp>
    </p:spTree>
    <p:extLst>
      <p:ext uri="{BB962C8B-B14F-4D97-AF65-F5344CB8AC3E}">
        <p14:creationId xmlns:p14="http://schemas.microsoft.com/office/powerpoint/2010/main" val="3397214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Last slide (option 2)">
  <p:cSld name="Last slide (option 2)">
    <p:spTree>
      <p:nvGrpSpPr>
        <p:cNvPr id="1" name="Shape 166"/>
        <p:cNvGrpSpPr/>
        <p:nvPr/>
      </p:nvGrpSpPr>
      <p:grpSpPr>
        <a:xfrm>
          <a:off x="0" y="0"/>
          <a:ext cx="0" cy="0"/>
          <a:chOff x="0" y="0"/>
          <a:chExt cx="0" cy="0"/>
        </a:xfrm>
      </p:grpSpPr>
      <p:sp>
        <p:nvSpPr>
          <p:cNvPr id="167" name="Google Shape;167;p40"/>
          <p:cNvSpPr/>
          <p:nvPr/>
        </p:nvSpPr>
        <p:spPr>
          <a:xfrm>
            <a:off x="0" y="1"/>
            <a:ext cx="12192000" cy="342899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8" name="Google Shape;168;p40"/>
          <p:cNvSpPr txBox="1">
            <a:spLocks noGrp="1"/>
          </p:cNvSpPr>
          <p:nvPr>
            <p:ph type="sldNum" idx="12"/>
          </p:nvPr>
        </p:nvSpPr>
        <p:spPr>
          <a:xfrm>
            <a:off x="697524"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169" name="Google Shape;169;p40"/>
          <p:cNvSpPr txBox="1">
            <a:spLocks noGrp="1"/>
          </p:cNvSpPr>
          <p:nvPr>
            <p:ph type="ctrTitle"/>
          </p:nvPr>
        </p:nvSpPr>
        <p:spPr>
          <a:xfrm>
            <a:off x="1077013" y="1122363"/>
            <a:ext cx="10156297" cy="1240348"/>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accent5"/>
              </a:buClr>
              <a:buSzPts val="6000"/>
              <a:buFont typeface="Arial"/>
              <a:buNone/>
              <a:defRPr sz="6000">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70" name="Google Shape;170;p40"/>
          <p:cNvSpPr txBox="1">
            <a:spLocks noGrp="1"/>
          </p:cNvSpPr>
          <p:nvPr>
            <p:ph type="body" idx="1"/>
          </p:nvPr>
        </p:nvSpPr>
        <p:spPr>
          <a:xfrm>
            <a:off x="838976" y="4175997"/>
            <a:ext cx="10888663" cy="162014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SzPts val="1400"/>
              <a:buFont typeface="Arial"/>
              <a:buNone/>
              <a:defRPr sz="1400">
                <a:solidFill>
                  <a:srgbClr val="767676"/>
                </a:solidFill>
              </a:defRPr>
            </a:lvl1pPr>
            <a:lvl2pPr marL="914400" lvl="1" indent="-228600" algn="l">
              <a:lnSpc>
                <a:spcPct val="100000"/>
              </a:lnSpc>
              <a:spcBef>
                <a:spcPts val="1800"/>
              </a:spcBef>
              <a:spcAft>
                <a:spcPts val="0"/>
              </a:spcAft>
              <a:buSzPts val="2000"/>
              <a:buNone/>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cxnSp>
        <p:nvCxnSpPr>
          <p:cNvPr id="171" name="Google Shape;171;p40"/>
          <p:cNvCxnSpPr/>
          <p:nvPr/>
        </p:nvCxnSpPr>
        <p:spPr>
          <a:xfrm>
            <a:off x="838200" y="0"/>
            <a:ext cx="0" cy="2362711"/>
          </a:xfrm>
          <a:prstGeom prst="straightConnector1">
            <a:avLst/>
          </a:prstGeom>
          <a:noFill/>
          <a:ln w="28575" cap="flat" cmpd="sng">
            <a:solidFill>
              <a:schemeClr val="accent5"/>
            </a:solidFill>
            <a:prstDash val="solid"/>
            <a:miter lim="800000"/>
            <a:headEnd type="none" w="sm" len="sm"/>
            <a:tailEnd type="none" w="sm" len="sm"/>
          </a:ln>
        </p:spPr>
      </p:cxn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t and Object">
  <p:cSld name="Content and Object">
    <p:spTree>
      <p:nvGrpSpPr>
        <p:cNvPr id="1" name="Shape 172"/>
        <p:cNvGrpSpPr/>
        <p:nvPr/>
      </p:nvGrpSpPr>
      <p:grpSpPr>
        <a:xfrm>
          <a:off x="0" y="0"/>
          <a:ext cx="0" cy="0"/>
          <a:chOff x="0" y="0"/>
          <a:chExt cx="0" cy="0"/>
        </a:xfrm>
      </p:grpSpPr>
      <p:sp>
        <p:nvSpPr>
          <p:cNvPr id="173" name="Google Shape;173;p41"/>
          <p:cNvSpPr txBox="1">
            <a:spLocks noGrp="1"/>
          </p:cNvSpPr>
          <p:nvPr>
            <p:ph type="sldNum" idx="12"/>
          </p:nvPr>
        </p:nvSpPr>
        <p:spPr>
          <a:xfrm>
            <a:off x="697524"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174" name="Google Shape;174;p41"/>
          <p:cNvSpPr txBox="1">
            <a:spLocks noGrp="1"/>
          </p:cNvSpPr>
          <p:nvPr>
            <p:ph type="title"/>
          </p:nvPr>
        </p:nvSpPr>
        <p:spPr>
          <a:xfrm>
            <a:off x="970722" y="482860"/>
            <a:ext cx="10515600" cy="782357"/>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75" name="Google Shape;175;p41"/>
          <p:cNvSpPr txBox="1">
            <a:spLocks noGrp="1"/>
          </p:cNvSpPr>
          <p:nvPr>
            <p:ph type="body" idx="1"/>
          </p:nvPr>
        </p:nvSpPr>
        <p:spPr>
          <a:xfrm>
            <a:off x="838198" y="1825625"/>
            <a:ext cx="5328000" cy="3906435"/>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1800"/>
              </a:spcBef>
              <a:spcAft>
                <a:spcPts val="0"/>
              </a:spcAft>
              <a:buSzPts val="2000"/>
              <a:buChar char="•"/>
              <a:defRPr/>
            </a:lvl2pPr>
            <a:lvl3pPr marL="1371600" lvl="2" indent="-342900" algn="l">
              <a:lnSpc>
                <a:spcPct val="100000"/>
              </a:lnSpc>
              <a:spcBef>
                <a:spcPts val="1800"/>
              </a:spcBef>
              <a:spcAft>
                <a:spcPts val="0"/>
              </a:spcAft>
              <a:buSzPts val="1800"/>
              <a:buChar char="•"/>
              <a:defRPr/>
            </a:lvl3pPr>
            <a:lvl4pPr marL="1828800" lvl="3" indent="-330200" algn="l">
              <a:lnSpc>
                <a:spcPct val="100000"/>
              </a:lnSpc>
              <a:spcBef>
                <a:spcPts val="1800"/>
              </a:spcBef>
              <a:spcAft>
                <a:spcPts val="0"/>
              </a:spcAft>
              <a:buSzPts val="1600"/>
              <a:buChar char="•"/>
              <a:defRPr/>
            </a:lvl4pPr>
            <a:lvl5pPr marL="2286000" lvl="4" indent="-330200" algn="l">
              <a:lnSpc>
                <a:spcPct val="100000"/>
              </a:lnSpc>
              <a:spcBef>
                <a:spcPts val="1800"/>
              </a:spcBef>
              <a:spcAft>
                <a:spcPts val="0"/>
              </a:spcAft>
              <a:buSzPts val="16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176" name="Google Shape;176;p41"/>
          <p:cNvSpPr txBox="1">
            <a:spLocks noGrp="1"/>
          </p:cNvSpPr>
          <p:nvPr>
            <p:ph type="body" idx="2"/>
          </p:nvPr>
        </p:nvSpPr>
        <p:spPr>
          <a:xfrm>
            <a:off x="6402250" y="1825625"/>
            <a:ext cx="5328000" cy="390643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SzPts val="2400"/>
              <a:buNone/>
              <a:defRPr/>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cxnSp>
        <p:nvCxnSpPr>
          <p:cNvPr id="177" name="Google Shape;177;p41"/>
          <p:cNvCxnSpPr/>
          <p:nvPr/>
        </p:nvCxnSpPr>
        <p:spPr>
          <a:xfrm flipH="1">
            <a:off x="838199" y="0"/>
            <a:ext cx="1" cy="1276357"/>
          </a:xfrm>
          <a:prstGeom prst="straightConnector1">
            <a:avLst/>
          </a:prstGeom>
          <a:noFill/>
          <a:ln w="28575" cap="flat" cmpd="sng">
            <a:solidFill>
              <a:schemeClr val="accent5"/>
            </a:solidFill>
            <a:prstDash val="solid"/>
            <a:miter lim="800000"/>
            <a:headEnd type="none" w="sm" len="sm"/>
            <a:tailEnd type="none" w="sm" len="sm"/>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78"/>
        <p:cNvGrpSpPr/>
        <p:nvPr/>
      </p:nvGrpSpPr>
      <p:grpSpPr>
        <a:xfrm>
          <a:off x="0" y="0"/>
          <a:ext cx="0" cy="0"/>
          <a:chOff x="0" y="0"/>
          <a:chExt cx="0" cy="0"/>
        </a:xfrm>
      </p:grpSpPr>
      <p:sp>
        <p:nvSpPr>
          <p:cNvPr id="179" name="Google Shape;179;p42"/>
          <p:cNvSpPr txBox="1">
            <a:spLocks noGrp="1"/>
          </p:cNvSpPr>
          <p:nvPr>
            <p:ph type="sldNum" idx="12"/>
          </p:nvPr>
        </p:nvSpPr>
        <p:spPr>
          <a:xfrm>
            <a:off x="697524"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180" name="Google Shape;180;p42"/>
          <p:cNvSpPr txBox="1">
            <a:spLocks noGrp="1"/>
          </p:cNvSpPr>
          <p:nvPr>
            <p:ph type="title"/>
          </p:nvPr>
        </p:nvSpPr>
        <p:spPr>
          <a:xfrm>
            <a:off x="970722" y="482860"/>
            <a:ext cx="10515600" cy="782357"/>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cxnSp>
        <p:nvCxnSpPr>
          <p:cNvPr id="181" name="Google Shape;181;p42"/>
          <p:cNvCxnSpPr/>
          <p:nvPr/>
        </p:nvCxnSpPr>
        <p:spPr>
          <a:xfrm flipH="1">
            <a:off x="838199" y="0"/>
            <a:ext cx="1" cy="1276357"/>
          </a:xfrm>
          <a:prstGeom prst="straightConnector1">
            <a:avLst/>
          </a:prstGeom>
          <a:noFill/>
          <a:ln w="28575" cap="flat" cmpd="sng">
            <a:solidFill>
              <a:schemeClr val="accent5"/>
            </a:solidFill>
            <a:prstDash val="solid"/>
            <a:miter lim="800000"/>
            <a:headEnd type="none" w="sm" len="sm"/>
            <a:tailEnd type="none" w="sm" len="sm"/>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2"/>
        <p:cNvGrpSpPr/>
        <p:nvPr/>
      </p:nvGrpSpPr>
      <p:grpSpPr>
        <a:xfrm>
          <a:off x="0" y="0"/>
          <a:ext cx="0" cy="0"/>
          <a:chOff x="0" y="0"/>
          <a:chExt cx="0" cy="0"/>
        </a:xfrm>
      </p:grpSpPr>
      <p:sp>
        <p:nvSpPr>
          <p:cNvPr id="183" name="Google Shape;183;p43"/>
          <p:cNvSpPr txBox="1">
            <a:spLocks noGrp="1"/>
          </p:cNvSpPr>
          <p:nvPr>
            <p:ph type="sldNum" idx="12"/>
          </p:nvPr>
        </p:nvSpPr>
        <p:spPr>
          <a:xfrm>
            <a:off x="697524"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cSld name="3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30B995F-898F-E4B9-5A14-624D0778DAEF}"/>
              </a:ext>
            </a:extLst>
          </p:cNvPr>
          <p:cNvSpPr>
            <a:spLocks noChangeArrowheads="1"/>
          </p:cNvSpPr>
          <p:nvPr/>
        </p:nvSpPr>
        <p:spPr bwMode="auto">
          <a:xfrm>
            <a:off x="1" y="981075"/>
            <a:ext cx="12240684"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algn="ctr" eaLnBrk="1" hangingPunct="1">
              <a:defRPr/>
            </a:pPr>
            <a:endParaRPr lang="en-US" altLang="en-US" sz="1800">
              <a:solidFill>
                <a:srgbClr val="FFFFFF"/>
              </a:solidFill>
            </a:endParaRPr>
          </a:p>
        </p:txBody>
      </p:sp>
      <p:pic>
        <p:nvPicPr>
          <p:cNvPr id="3" name="Picture 6" descr="LOGO CE-EN-quadri.eps">
            <a:extLst>
              <a:ext uri="{FF2B5EF4-FFF2-40B4-BE49-F238E27FC236}">
                <a16:creationId xmlns:a16="http://schemas.microsoft.com/office/drawing/2014/main" id="{2C5A7EF3-6A2C-7EFC-02C5-9DA8FB7DE84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6851" y="258764"/>
            <a:ext cx="1915583"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C1CEB9E2-99B1-9E42-D108-B66DEB205DD2}"/>
              </a:ext>
            </a:extLst>
          </p:cNvPr>
          <p:cNvSpPr/>
          <p:nvPr userDrawn="1"/>
        </p:nvSpPr>
        <p:spPr>
          <a:xfrm>
            <a:off x="5689600" y="6659563"/>
            <a:ext cx="814917"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sz="1800"/>
          </a:p>
        </p:txBody>
      </p:sp>
      <p:sp>
        <p:nvSpPr>
          <p:cNvPr id="3076" name="Rectangle 4"/>
          <p:cNvSpPr>
            <a:spLocks noGrp="1" noChangeArrowheads="1"/>
          </p:cNvSpPr>
          <p:nvPr>
            <p:ph type="ctrTitle"/>
          </p:nvPr>
        </p:nvSpPr>
        <p:spPr>
          <a:xfrm>
            <a:off x="5327651" y="2565401"/>
            <a:ext cx="6720416" cy="790575"/>
          </a:xfrm>
        </p:spPr>
        <p:txBody>
          <a:bodyPr/>
          <a:lstStyle>
            <a:lvl1pPr marL="3175">
              <a:defRPr sz="7600">
                <a:solidFill>
                  <a:srgbClr val="FFD624"/>
                </a:solidFill>
              </a:defRPr>
            </a:lvl1pPr>
          </a:lstStyle>
          <a:p>
            <a:pPr lvl="0"/>
            <a:r>
              <a:rPr lang="fr-BE" noProof="0"/>
              <a:t>Title</a:t>
            </a:r>
            <a:endParaRPr lang="en-GB" noProof="0"/>
          </a:p>
        </p:txBody>
      </p:sp>
      <p:sp>
        <p:nvSpPr>
          <p:cNvPr id="3077" name="Rectangle 5"/>
          <p:cNvSpPr>
            <a:spLocks noGrp="1" noChangeArrowheads="1"/>
          </p:cNvSpPr>
          <p:nvPr>
            <p:ph type="subTitle" idx="1"/>
          </p:nvPr>
        </p:nvSpPr>
        <p:spPr>
          <a:xfrm>
            <a:off x="814917" y="3716339"/>
            <a:ext cx="11377083" cy="1728787"/>
          </a:xfrm>
        </p:spPr>
        <p:txBody>
          <a:bodyPr/>
          <a:lstStyle>
            <a:lvl1pPr marL="0" indent="0">
              <a:buFontTx/>
              <a:buNone/>
              <a:defRPr sz="3000" b="1" i="0">
                <a:solidFill>
                  <a:schemeClr val="bg1"/>
                </a:solidFill>
              </a:defRPr>
            </a:lvl1pPr>
          </a:lstStyle>
          <a:p>
            <a:pPr lvl="0"/>
            <a:r>
              <a:rPr lang="fr-BE" noProof="0"/>
              <a:t>Subtitle</a:t>
            </a:r>
            <a:endParaRPr lang="en-GB" noProof="0"/>
          </a:p>
        </p:txBody>
      </p:sp>
      <p:sp>
        <p:nvSpPr>
          <p:cNvPr id="5" name="Date Placeholder 6">
            <a:extLst>
              <a:ext uri="{FF2B5EF4-FFF2-40B4-BE49-F238E27FC236}">
                <a16:creationId xmlns:a16="http://schemas.microsoft.com/office/drawing/2014/main" id="{E65D3CB8-4944-9F19-49B0-C51057A33B8A}"/>
              </a:ext>
            </a:extLst>
          </p:cNvPr>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p>
        </p:txBody>
      </p:sp>
      <p:sp>
        <p:nvSpPr>
          <p:cNvPr id="6" name="Footer Placeholder 7">
            <a:extLst>
              <a:ext uri="{FF2B5EF4-FFF2-40B4-BE49-F238E27FC236}">
                <a16:creationId xmlns:a16="http://schemas.microsoft.com/office/drawing/2014/main" id="{A415F822-BD0F-87F3-46CF-7D41FD77BEC9}"/>
              </a:ext>
            </a:extLst>
          </p:cNvPr>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p>
        </p:txBody>
      </p:sp>
      <p:sp>
        <p:nvSpPr>
          <p:cNvPr id="7" name="Slide Number Placeholder 8">
            <a:extLst>
              <a:ext uri="{FF2B5EF4-FFF2-40B4-BE49-F238E27FC236}">
                <a16:creationId xmlns:a16="http://schemas.microsoft.com/office/drawing/2014/main" id="{A226E2EF-C19C-B60A-9F4F-687A134A5195}"/>
              </a:ext>
            </a:extLst>
          </p:cNvPr>
          <p:cNvSpPr>
            <a:spLocks noGrp="1" noChangeArrowheads="1"/>
          </p:cNvSpPr>
          <p:nvPr>
            <p:ph type="sldNum" sz="quarter" idx="12"/>
          </p:nvPr>
        </p:nvSpPr>
        <p:spPr/>
        <p:txBody>
          <a:bodyPr/>
          <a:lstStyle>
            <a:lvl1pPr>
              <a:defRPr>
                <a:solidFill>
                  <a:schemeClr val="bg1"/>
                </a:solidFill>
                <a:latin typeface="Verdana" panose="020B0604030504040204" pitchFamily="34" charset="0"/>
              </a:defRPr>
            </a:lvl1pPr>
          </a:lstStyle>
          <a:p>
            <a:fld id="{DA772768-B54B-4FC7-BB7B-BA6CCFA75466}" type="slidenum">
              <a:rPr lang="en-GB" altLang="en-US"/>
              <a:pPr/>
              <a:t>‹#›</a:t>
            </a:fld>
            <a:endParaRPr lang="en-GB" altLang="en-US"/>
          </a:p>
        </p:txBody>
      </p:sp>
    </p:spTree>
    <p:extLst>
      <p:ext uri="{BB962C8B-B14F-4D97-AF65-F5344CB8AC3E}">
        <p14:creationId xmlns:p14="http://schemas.microsoft.com/office/powerpoint/2010/main" val="1207319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30B995F-898F-E4B9-5A14-624D0778DAEF}"/>
              </a:ext>
            </a:extLst>
          </p:cNvPr>
          <p:cNvSpPr>
            <a:spLocks noChangeArrowheads="1"/>
          </p:cNvSpPr>
          <p:nvPr/>
        </p:nvSpPr>
        <p:spPr bwMode="auto">
          <a:xfrm>
            <a:off x="1" y="981075"/>
            <a:ext cx="12240684"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algn="ctr" eaLnBrk="1" hangingPunct="1">
              <a:defRPr/>
            </a:pPr>
            <a:endParaRPr lang="en-US" altLang="en-US" sz="1800">
              <a:solidFill>
                <a:srgbClr val="FFFFFF"/>
              </a:solidFill>
            </a:endParaRPr>
          </a:p>
        </p:txBody>
      </p:sp>
      <p:pic>
        <p:nvPicPr>
          <p:cNvPr id="3" name="Picture 6" descr="LOGO CE-EN-quadri.eps">
            <a:extLst>
              <a:ext uri="{FF2B5EF4-FFF2-40B4-BE49-F238E27FC236}">
                <a16:creationId xmlns:a16="http://schemas.microsoft.com/office/drawing/2014/main" id="{2C5A7EF3-6A2C-7EFC-02C5-9DA8FB7DE84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6851" y="258764"/>
            <a:ext cx="1915583"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C1CEB9E2-99B1-9E42-D108-B66DEB205DD2}"/>
              </a:ext>
            </a:extLst>
          </p:cNvPr>
          <p:cNvSpPr/>
          <p:nvPr userDrawn="1"/>
        </p:nvSpPr>
        <p:spPr>
          <a:xfrm>
            <a:off x="5689600" y="6659563"/>
            <a:ext cx="814917"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sz="1800"/>
          </a:p>
        </p:txBody>
      </p:sp>
      <p:sp>
        <p:nvSpPr>
          <p:cNvPr id="3076" name="Rectangle 4"/>
          <p:cNvSpPr>
            <a:spLocks noGrp="1" noChangeArrowheads="1"/>
          </p:cNvSpPr>
          <p:nvPr>
            <p:ph type="ctrTitle"/>
          </p:nvPr>
        </p:nvSpPr>
        <p:spPr>
          <a:xfrm>
            <a:off x="5327651" y="2565401"/>
            <a:ext cx="6720416" cy="790575"/>
          </a:xfrm>
        </p:spPr>
        <p:txBody>
          <a:bodyPr/>
          <a:lstStyle>
            <a:lvl1pPr marL="3175">
              <a:defRPr sz="7600">
                <a:solidFill>
                  <a:srgbClr val="FFD624"/>
                </a:solidFill>
              </a:defRPr>
            </a:lvl1pPr>
          </a:lstStyle>
          <a:p>
            <a:pPr lvl="0"/>
            <a:r>
              <a:rPr lang="fr-BE" noProof="0"/>
              <a:t>Title</a:t>
            </a:r>
            <a:endParaRPr lang="en-GB" noProof="0"/>
          </a:p>
        </p:txBody>
      </p:sp>
      <p:sp>
        <p:nvSpPr>
          <p:cNvPr id="3077" name="Rectangle 5"/>
          <p:cNvSpPr>
            <a:spLocks noGrp="1" noChangeArrowheads="1"/>
          </p:cNvSpPr>
          <p:nvPr>
            <p:ph type="subTitle" idx="1"/>
          </p:nvPr>
        </p:nvSpPr>
        <p:spPr>
          <a:xfrm>
            <a:off x="814917" y="3716339"/>
            <a:ext cx="11377083" cy="1728787"/>
          </a:xfrm>
        </p:spPr>
        <p:txBody>
          <a:bodyPr/>
          <a:lstStyle>
            <a:lvl1pPr marL="0" indent="0">
              <a:buFontTx/>
              <a:buNone/>
              <a:defRPr sz="3000" b="1" i="0">
                <a:solidFill>
                  <a:schemeClr val="bg1"/>
                </a:solidFill>
              </a:defRPr>
            </a:lvl1pPr>
          </a:lstStyle>
          <a:p>
            <a:pPr lvl="0"/>
            <a:r>
              <a:rPr lang="fr-BE" noProof="0"/>
              <a:t>Subtitle</a:t>
            </a:r>
            <a:endParaRPr lang="en-GB" noProof="0"/>
          </a:p>
        </p:txBody>
      </p:sp>
      <p:sp>
        <p:nvSpPr>
          <p:cNvPr id="5" name="Date Placeholder 6">
            <a:extLst>
              <a:ext uri="{FF2B5EF4-FFF2-40B4-BE49-F238E27FC236}">
                <a16:creationId xmlns:a16="http://schemas.microsoft.com/office/drawing/2014/main" id="{E65D3CB8-4944-9F19-49B0-C51057A33B8A}"/>
              </a:ext>
            </a:extLst>
          </p:cNvPr>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p>
        </p:txBody>
      </p:sp>
      <p:sp>
        <p:nvSpPr>
          <p:cNvPr id="6" name="Footer Placeholder 7">
            <a:extLst>
              <a:ext uri="{FF2B5EF4-FFF2-40B4-BE49-F238E27FC236}">
                <a16:creationId xmlns:a16="http://schemas.microsoft.com/office/drawing/2014/main" id="{A415F822-BD0F-87F3-46CF-7D41FD77BEC9}"/>
              </a:ext>
            </a:extLst>
          </p:cNvPr>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p>
        </p:txBody>
      </p:sp>
      <p:sp>
        <p:nvSpPr>
          <p:cNvPr id="7" name="Slide Number Placeholder 8">
            <a:extLst>
              <a:ext uri="{FF2B5EF4-FFF2-40B4-BE49-F238E27FC236}">
                <a16:creationId xmlns:a16="http://schemas.microsoft.com/office/drawing/2014/main" id="{A226E2EF-C19C-B60A-9F4F-687A134A5195}"/>
              </a:ext>
            </a:extLst>
          </p:cNvPr>
          <p:cNvSpPr>
            <a:spLocks noGrp="1" noChangeArrowheads="1"/>
          </p:cNvSpPr>
          <p:nvPr>
            <p:ph type="sldNum" sz="quarter" idx="12"/>
          </p:nvPr>
        </p:nvSpPr>
        <p:spPr/>
        <p:txBody>
          <a:bodyPr/>
          <a:lstStyle>
            <a:lvl1pPr>
              <a:defRPr>
                <a:solidFill>
                  <a:schemeClr val="bg1"/>
                </a:solidFill>
                <a:latin typeface="Verdana" panose="020B0604030504040204" pitchFamily="34" charset="0"/>
              </a:defRPr>
            </a:lvl1pPr>
          </a:lstStyle>
          <a:p>
            <a:fld id="{DA772768-B54B-4FC7-BB7B-BA6CCFA75466}" type="slidenum">
              <a:rPr lang="en-GB" altLang="en-US"/>
              <a:pPr/>
              <a:t>‹#›</a:t>
            </a:fld>
            <a:endParaRPr lang="en-GB" altLang="en-US"/>
          </a:p>
        </p:txBody>
      </p:sp>
    </p:spTree>
    <p:extLst>
      <p:ext uri="{BB962C8B-B14F-4D97-AF65-F5344CB8AC3E}">
        <p14:creationId xmlns:p14="http://schemas.microsoft.com/office/powerpoint/2010/main" val="2556489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FF1581EA-86C1-8970-5FD1-732B36FCA43E}"/>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A92678F3-7DAE-2211-B9FC-2311796AC9A7}"/>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D84B6FCD-D977-9688-9FD9-FB75F5749FE3}"/>
              </a:ext>
            </a:extLst>
          </p:cNvPr>
          <p:cNvSpPr>
            <a:spLocks noGrp="1" noChangeArrowheads="1"/>
          </p:cNvSpPr>
          <p:nvPr>
            <p:ph type="sldNum" sz="quarter" idx="12"/>
          </p:nvPr>
        </p:nvSpPr>
        <p:spPr>
          <a:ln/>
        </p:spPr>
        <p:txBody>
          <a:bodyPr/>
          <a:lstStyle>
            <a:lvl1pPr>
              <a:defRPr/>
            </a:lvl1pPr>
          </a:lstStyle>
          <a:p>
            <a:fld id="{687E50C5-9594-4A65-9182-A5F3C8FB3B18}" type="slidenum">
              <a:rPr lang="en-GB" altLang="en-US"/>
              <a:pPr/>
              <a:t>‹#›</a:t>
            </a:fld>
            <a:endParaRPr lang="en-GB" altLang="en-US"/>
          </a:p>
        </p:txBody>
      </p:sp>
    </p:spTree>
    <p:extLst>
      <p:ext uri="{BB962C8B-B14F-4D97-AF65-F5344CB8AC3E}">
        <p14:creationId xmlns:p14="http://schemas.microsoft.com/office/powerpoint/2010/main" val="18837871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5.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1"/>
          <p:cNvSpPr txBox="1">
            <a:spLocks noGrp="1"/>
          </p:cNvSpPr>
          <p:nvPr>
            <p:ph type="sldNum" idx="12"/>
          </p:nvPr>
        </p:nvSpPr>
        <p:spPr>
          <a:xfrm>
            <a:off x="697524" y="6131286"/>
            <a:ext cx="274320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rgbClr val="767676"/>
                </a:solidFill>
                <a:latin typeface="Arial"/>
                <a:ea typeface="Arial"/>
                <a:cs typeface="Arial"/>
                <a:sym typeface="Arial"/>
              </a:defRPr>
            </a:lvl1pPr>
            <a:lvl2pPr marL="0" marR="0" lvl="1" indent="0" algn="l" rtl="0">
              <a:spcBef>
                <a:spcPts val="0"/>
              </a:spcBef>
              <a:buNone/>
              <a:defRPr sz="1200" b="0" i="0" u="none" strike="noStrike" cap="none">
                <a:solidFill>
                  <a:srgbClr val="767676"/>
                </a:solidFill>
                <a:latin typeface="Arial"/>
                <a:ea typeface="Arial"/>
                <a:cs typeface="Arial"/>
                <a:sym typeface="Arial"/>
              </a:defRPr>
            </a:lvl2pPr>
            <a:lvl3pPr marL="0" marR="0" lvl="2" indent="0" algn="l" rtl="0">
              <a:spcBef>
                <a:spcPts val="0"/>
              </a:spcBef>
              <a:buNone/>
              <a:defRPr sz="1200" b="0" i="0" u="none" strike="noStrike" cap="none">
                <a:solidFill>
                  <a:srgbClr val="767676"/>
                </a:solidFill>
                <a:latin typeface="Arial"/>
                <a:ea typeface="Arial"/>
                <a:cs typeface="Arial"/>
                <a:sym typeface="Arial"/>
              </a:defRPr>
            </a:lvl3pPr>
            <a:lvl4pPr marL="0" marR="0" lvl="3" indent="0" algn="l" rtl="0">
              <a:spcBef>
                <a:spcPts val="0"/>
              </a:spcBef>
              <a:buNone/>
              <a:defRPr sz="1200" b="0" i="0" u="none" strike="noStrike" cap="none">
                <a:solidFill>
                  <a:srgbClr val="767676"/>
                </a:solidFill>
                <a:latin typeface="Arial"/>
                <a:ea typeface="Arial"/>
                <a:cs typeface="Arial"/>
                <a:sym typeface="Arial"/>
              </a:defRPr>
            </a:lvl4pPr>
            <a:lvl5pPr marL="0" marR="0" lvl="4" indent="0" algn="l" rtl="0">
              <a:spcBef>
                <a:spcPts val="0"/>
              </a:spcBef>
              <a:buNone/>
              <a:defRPr sz="1200" b="0" i="0" u="none" strike="noStrike" cap="none">
                <a:solidFill>
                  <a:srgbClr val="767676"/>
                </a:solidFill>
                <a:latin typeface="Arial"/>
                <a:ea typeface="Arial"/>
                <a:cs typeface="Arial"/>
                <a:sym typeface="Arial"/>
              </a:defRPr>
            </a:lvl5pPr>
            <a:lvl6pPr marL="0" marR="0" lvl="5" indent="0" algn="l" rtl="0">
              <a:spcBef>
                <a:spcPts val="0"/>
              </a:spcBef>
              <a:buNone/>
              <a:defRPr sz="1200" b="0" i="0" u="none" strike="noStrike" cap="none">
                <a:solidFill>
                  <a:srgbClr val="767676"/>
                </a:solidFill>
                <a:latin typeface="Arial"/>
                <a:ea typeface="Arial"/>
                <a:cs typeface="Arial"/>
                <a:sym typeface="Arial"/>
              </a:defRPr>
            </a:lvl6pPr>
            <a:lvl7pPr marL="0" marR="0" lvl="6" indent="0" algn="l" rtl="0">
              <a:spcBef>
                <a:spcPts val="0"/>
              </a:spcBef>
              <a:buNone/>
              <a:defRPr sz="1200" b="0" i="0" u="none" strike="noStrike" cap="none">
                <a:solidFill>
                  <a:srgbClr val="767676"/>
                </a:solidFill>
                <a:latin typeface="Arial"/>
                <a:ea typeface="Arial"/>
                <a:cs typeface="Arial"/>
                <a:sym typeface="Arial"/>
              </a:defRPr>
            </a:lvl7pPr>
            <a:lvl8pPr marL="0" marR="0" lvl="7" indent="0" algn="l" rtl="0">
              <a:spcBef>
                <a:spcPts val="0"/>
              </a:spcBef>
              <a:buNone/>
              <a:defRPr sz="1200" b="0" i="0" u="none" strike="noStrike" cap="none">
                <a:solidFill>
                  <a:srgbClr val="767676"/>
                </a:solidFill>
                <a:latin typeface="Arial"/>
                <a:ea typeface="Arial"/>
                <a:cs typeface="Arial"/>
                <a:sym typeface="Arial"/>
              </a:defRPr>
            </a:lvl8pPr>
            <a:lvl9pPr marL="0" marR="0" lvl="8" indent="0" algn="l" rtl="0">
              <a:spcBef>
                <a:spcPts val="0"/>
              </a:spcBef>
              <a:buNone/>
              <a:defRPr sz="1200" b="0" i="0" u="none" strike="noStrike" cap="none">
                <a:solidFill>
                  <a:srgbClr val="767676"/>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1" name="Google Shape;11;p21"/>
          <p:cNvSpPr txBox="1">
            <a:spLocks noGrp="1"/>
          </p:cNvSpPr>
          <p:nvPr>
            <p:ph type="title"/>
          </p:nvPr>
        </p:nvSpPr>
        <p:spPr>
          <a:xfrm>
            <a:off x="838200" y="482860"/>
            <a:ext cx="10515600" cy="782357"/>
          </a:xfrm>
          <a:prstGeom prst="rect">
            <a:avLst/>
          </a:prstGeom>
          <a:noFill/>
          <a:ln>
            <a:noFill/>
          </a:ln>
        </p:spPr>
        <p:txBody>
          <a:bodyPr spcFirstLastPara="1" wrap="square" lIns="91425" tIns="45700" rIns="91425" bIns="0" anchor="b" anchorCtr="0">
            <a:noAutofit/>
          </a:bodyPr>
          <a:lstStyle>
            <a:lvl1pPr marR="0" lvl="0" algn="l" rtl="0">
              <a:lnSpc>
                <a:spcPct val="9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21"/>
          <p:cNvSpPr txBox="1">
            <a:spLocks noGrp="1"/>
          </p:cNvSpPr>
          <p:nvPr>
            <p:ph type="body" idx="1"/>
          </p:nvPr>
        </p:nvSpPr>
        <p:spPr>
          <a:xfrm>
            <a:off x="838200" y="1825625"/>
            <a:ext cx="10515600" cy="3881904"/>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00000"/>
              </a:lnSpc>
              <a:spcBef>
                <a:spcPts val="0"/>
              </a:spcBef>
              <a:spcAft>
                <a:spcPts val="0"/>
              </a:spcAft>
              <a:buClr>
                <a:schemeClr val="dk2"/>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lnSpc>
                <a:spcPct val="100000"/>
              </a:lnSpc>
              <a:spcBef>
                <a:spcPts val="1800"/>
              </a:spcBef>
              <a:spcAft>
                <a:spcPts val="0"/>
              </a:spcAft>
              <a:buClr>
                <a:schemeClr val="dk2"/>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lnSpc>
                <a:spcPct val="100000"/>
              </a:lnSpc>
              <a:spcBef>
                <a:spcPts val="180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42900" algn="l" rtl="0">
              <a:lnSpc>
                <a:spcPct val="90000"/>
              </a:lnSpc>
              <a:spcBef>
                <a:spcPts val="18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3" name="Google Shape;13;p21" descr="European Commission"/>
          <p:cNvPicPr preferRelativeResize="0"/>
          <p:nvPr/>
        </p:nvPicPr>
        <p:blipFill rotWithShape="1">
          <a:blip r:embed="rId9">
            <a:alphaModFix/>
          </a:blip>
          <a:srcRect/>
          <a:stretch/>
        </p:blipFill>
        <p:spPr>
          <a:xfrm>
            <a:off x="10033852" y="6045988"/>
            <a:ext cx="1715733" cy="450423"/>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0" r:id="rId1"/>
    <p:sldLayoutId id="2147483666" r:id="rId2"/>
    <p:sldLayoutId id="2147483667" r:id="rId3"/>
    <p:sldLayoutId id="2147483668" r:id="rId4"/>
    <p:sldLayoutId id="2147483669" r:id="rId5"/>
    <p:sldLayoutId id="2147483670" r:id="rId6"/>
    <p:sldLayoutId id="2147483671" r:id="rId7"/>
  </p:sldLayoutIdLst>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A6E20BB7-2C15-FE38-B56D-C576976906B4}"/>
              </a:ext>
            </a:extLst>
          </p:cNvPr>
          <p:cNvSpPr>
            <a:spLocks noGrp="1" noChangeArrowheads="1"/>
          </p:cNvSpPr>
          <p:nvPr>
            <p:ph type="title"/>
          </p:nvPr>
        </p:nvSpPr>
        <p:spPr bwMode="auto">
          <a:xfrm>
            <a:off x="527051" y="1339850"/>
            <a:ext cx="109728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a:t>Title</a:t>
            </a:r>
          </a:p>
        </p:txBody>
      </p:sp>
      <p:sp>
        <p:nvSpPr>
          <p:cNvPr id="1027" name="Rectangle 3">
            <a:extLst>
              <a:ext uri="{FF2B5EF4-FFF2-40B4-BE49-F238E27FC236}">
                <a16:creationId xmlns:a16="http://schemas.microsoft.com/office/drawing/2014/main" id="{C4419158-C3F9-02F5-7172-B37E80DF0E90}"/>
              </a:ext>
            </a:extLst>
          </p:cNvPr>
          <p:cNvSpPr>
            <a:spLocks noGrp="1" noChangeArrowheads="1"/>
          </p:cNvSpPr>
          <p:nvPr>
            <p:ph type="body" idx="1"/>
          </p:nvPr>
        </p:nvSpPr>
        <p:spPr bwMode="auto">
          <a:xfrm>
            <a:off x="609600" y="2492376"/>
            <a:ext cx="10972800" cy="352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BE" altLang="en-US"/>
              <a:t>Second level</a:t>
            </a:r>
            <a:endParaRPr lang="en-GB" altLang="en-US"/>
          </a:p>
          <a:p>
            <a:pPr lvl="1"/>
            <a:r>
              <a:rPr lang="en-GB" altLang="en-US"/>
              <a:t>Third level</a:t>
            </a:r>
          </a:p>
          <a:p>
            <a:pPr lvl="2"/>
            <a:r>
              <a:rPr lang="en-GB" altLang="en-US"/>
              <a:t>- Fourth level</a:t>
            </a:r>
          </a:p>
        </p:txBody>
      </p:sp>
      <p:sp>
        <p:nvSpPr>
          <p:cNvPr id="1028" name="Rectangle 4">
            <a:extLst>
              <a:ext uri="{FF2B5EF4-FFF2-40B4-BE49-F238E27FC236}">
                <a16:creationId xmlns:a16="http://schemas.microsoft.com/office/drawing/2014/main" id="{7BB69926-3300-41AE-2B51-6988A671DFE4}"/>
              </a:ext>
            </a:extLst>
          </p:cNvPr>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solidFill>
                  <a:schemeClr val="tx1"/>
                </a:solidFill>
                <a:latin typeface="Arial" charset="0"/>
              </a:defRPr>
            </a:lvl1pPr>
          </a:lstStyle>
          <a:p>
            <a:pPr>
              <a:defRPr/>
            </a:pPr>
            <a:endParaRPr lang="en-GB"/>
          </a:p>
        </p:txBody>
      </p:sp>
      <p:sp>
        <p:nvSpPr>
          <p:cNvPr id="1029" name="Rectangle 5">
            <a:extLst>
              <a:ext uri="{FF2B5EF4-FFF2-40B4-BE49-F238E27FC236}">
                <a16:creationId xmlns:a16="http://schemas.microsoft.com/office/drawing/2014/main" id="{64CA41B6-8A0E-3557-65B6-F0EB08A6388B}"/>
              </a:ext>
            </a:extLst>
          </p:cNvPr>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solidFill>
                  <a:schemeClr val="tx1"/>
                </a:solidFill>
                <a:latin typeface="Arial" charset="0"/>
              </a:defRPr>
            </a:lvl1pPr>
          </a:lstStyle>
          <a:p>
            <a:pPr>
              <a:defRPr/>
            </a:pPr>
            <a:endParaRPr lang="en-GB"/>
          </a:p>
        </p:txBody>
      </p:sp>
      <p:sp>
        <p:nvSpPr>
          <p:cNvPr id="1030" name="Rectangle 6">
            <a:extLst>
              <a:ext uri="{FF2B5EF4-FFF2-40B4-BE49-F238E27FC236}">
                <a16:creationId xmlns:a16="http://schemas.microsoft.com/office/drawing/2014/main" id="{0D94DC4B-9D64-3ADD-5537-FA1D752B4452}"/>
              </a:ext>
            </a:extLst>
          </p:cNvPr>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solidFill>
                  <a:schemeClr val="tx1"/>
                </a:solidFill>
                <a:latin typeface="Arial" panose="020B0604020202020204" pitchFamily="34" charset="0"/>
              </a:defRPr>
            </a:lvl1pPr>
          </a:lstStyle>
          <a:p>
            <a:fld id="{EEF49344-772A-45F8-BC58-8DA9B67D4E5B}" type="slidenum">
              <a:rPr lang="en-GB" altLang="en-US"/>
              <a:pPr/>
              <a:t>‹#›</a:t>
            </a:fld>
            <a:endParaRPr lang="en-GB" altLang="en-US"/>
          </a:p>
        </p:txBody>
      </p:sp>
      <p:sp>
        <p:nvSpPr>
          <p:cNvPr id="15" name="Rectangle 14">
            <a:extLst>
              <a:ext uri="{FF2B5EF4-FFF2-40B4-BE49-F238E27FC236}">
                <a16:creationId xmlns:a16="http://schemas.microsoft.com/office/drawing/2014/main" id="{7C8BA8E7-228D-E0F2-7B58-B9B9467324F7}"/>
              </a:ext>
            </a:extLst>
          </p:cNvPr>
          <p:cNvSpPr/>
          <p:nvPr/>
        </p:nvSpPr>
        <p:spPr>
          <a:xfrm>
            <a:off x="0" y="0"/>
            <a:ext cx="12192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sz="1800"/>
          </a:p>
        </p:txBody>
      </p:sp>
      <p:sp>
        <p:nvSpPr>
          <p:cNvPr id="7" name="Rectangle 6">
            <a:extLst>
              <a:ext uri="{FF2B5EF4-FFF2-40B4-BE49-F238E27FC236}">
                <a16:creationId xmlns:a16="http://schemas.microsoft.com/office/drawing/2014/main" id="{BCF7B23E-6F7C-3B8D-EED2-02D487EAA5D7}"/>
              </a:ext>
            </a:extLst>
          </p:cNvPr>
          <p:cNvSpPr/>
          <p:nvPr/>
        </p:nvSpPr>
        <p:spPr>
          <a:xfrm>
            <a:off x="5683251" y="6659564"/>
            <a:ext cx="814916"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sz="1800"/>
          </a:p>
        </p:txBody>
      </p:sp>
      <p:pic>
        <p:nvPicPr>
          <p:cNvPr id="1033" name="Picture 17" descr="LOGO CE_Vertical_EN_NEG_quadri_HR">
            <a:extLst>
              <a:ext uri="{FF2B5EF4-FFF2-40B4-BE49-F238E27FC236}">
                <a16:creationId xmlns:a16="http://schemas.microsoft.com/office/drawing/2014/main" id="{F8944518-F003-EABD-8B8B-3183A6C8A01A}"/>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5276851" y="258764"/>
            <a:ext cx="1915583"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913476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hf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a:extLst>
              <a:ext uri="{FF2B5EF4-FFF2-40B4-BE49-F238E27FC236}">
                <a16:creationId xmlns:a16="http://schemas.microsoft.com/office/drawing/2014/main" id="{EAD329C4-BCC7-C958-8F83-BBF23A97AC49}"/>
              </a:ext>
            </a:extLst>
          </p:cNvPr>
          <p:cNvSpPr>
            <a:spLocks noGrp="1" noChangeArrowheads="1"/>
          </p:cNvSpPr>
          <p:nvPr>
            <p:ph type="ctrTitle"/>
          </p:nvPr>
        </p:nvSpPr>
        <p:spPr>
          <a:xfrm>
            <a:off x="1847850" y="1268413"/>
            <a:ext cx="8351838" cy="3097212"/>
          </a:xfrm>
        </p:spPr>
        <p:txBody>
          <a:bodyPr>
            <a:normAutofit fontScale="90000"/>
          </a:bodyPr>
          <a:lstStyle/>
          <a:p>
            <a:pPr algn="ctr">
              <a:defRPr/>
            </a:pPr>
            <a:br>
              <a:rPr lang="fr-BE" altLang="en-US" sz="3200" dirty="0"/>
            </a:br>
            <a:br>
              <a:rPr lang="fr-BE" altLang="en-US" sz="3200" dirty="0"/>
            </a:br>
            <a:br>
              <a:rPr lang="fr-BE" altLang="en-US" sz="3200" dirty="0"/>
            </a:br>
            <a:br>
              <a:rPr lang="fr-BE" altLang="en-US" sz="3200" dirty="0"/>
            </a:br>
            <a:br>
              <a:rPr lang="fr-BE" altLang="en-US" sz="3200" dirty="0"/>
            </a:br>
            <a:br>
              <a:rPr lang="fr-BE" altLang="en-US" sz="3200" dirty="0"/>
            </a:br>
            <a:br>
              <a:rPr lang="fr-BE" altLang="en-US" sz="3200"/>
            </a:br>
            <a:r>
              <a:rPr lang="fr-BE" altLang="en-US" sz="3200"/>
              <a:t>                                                                     </a:t>
            </a:r>
            <a:r>
              <a:rPr lang="en-GB" altLang="en-US" sz="3600">
                <a:solidFill>
                  <a:srgbClr val="FFFF00"/>
                </a:solidFill>
                <a:latin typeface="Cambria" pitchFamily="18" charset="0"/>
              </a:rPr>
              <a:t>Introduction </a:t>
            </a:r>
            <a:r>
              <a:rPr lang="en-GB" altLang="en-US" sz="3600" dirty="0">
                <a:solidFill>
                  <a:srgbClr val="FFFF00"/>
                </a:solidFill>
                <a:latin typeface="Cambria" pitchFamily="18" charset="0"/>
              </a:rPr>
              <a:t>to the </a:t>
            </a:r>
            <a:br>
              <a:rPr lang="en-GB" altLang="en-US" sz="3600" dirty="0">
                <a:solidFill>
                  <a:srgbClr val="FFFF00"/>
                </a:solidFill>
                <a:latin typeface="Cambria" pitchFamily="18" charset="0"/>
              </a:rPr>
            </a:br>
            <a:r>
              <a:rPr lang="en-GB" altLang="en-US" sz="3600" dirty="0">
                <a:solidFill>
                  <a:srgbClr val="FFFF00"/>
                </a:solidFill>
                <a:latin typeface="Cambria" pitchFamily="18" charset="0"/>
              </a:rPr>
              <a:t>Environmental Impact Assessment (EIA) and</a:t>
            </a:r>
            <a:br>
              <a:rPr lang="en-GB" altLang="en-US" sz="3600" dirty="0">
                <a:solidFill>
                  <a:srgbClr val="FFFF00"/>
                </a:solidFill>
                <a:latin typeface="Cambria" pitchFamily="18" charset="0"/>
              </a:rPr>
            </a:br>
            <a:r>
              <a:rPr lang="en-GB" altLang="en-US" sz="3600" dirty="0">
                <a:solidFill>
                  <a:srgbClr val="FFFF00"/>
                </a:solidFill>
                <a:latin typeface="Cambria" pitchFamily="18" charset="0"/>
              </a:rPr>
              <a:t>Strategic Environmental Assessment (SEA)</a:t>
            </a:r>
            <a:br>
              <a:rPr lang="en-GB" altLang="en-US" sz="3600" dirty="0">
                <a:solidFill>
                  <a:srgbClr val="FFFF00"/>
                </a:solidFill>
                <a:latin typeface="Cambria" pitchFamily="18" charset="0"/>
              </a:rPr>
            </a:br>
            <a:r>
              <a:rPr lang="en-GB" altLang="en-US" sz="3600" dirty="0">
                <a:solidFill>
                  <a:srgbClr val="FFFF00"/>
                </a:solidFill>
                <a:latin typeface="Cambria" pitchFamily="18" charset="0"/>
              </a:rPr>
              <a:t>Directives</a:t>
            </a:r>
            <a:br>
              <a:rPr lang="en-GB" altLang="en-US" sz="3600" dirty="0">
                <a:latin typeface="Cambria" pitchFamily="18" charset="0"/>
              </a:rPr>
            </a:br>
            <a:br>
              <a:rPr lang="en-GB" altLang="en-US" sz="3200" dirty="0">
                <a:latin typeface="Cambria" pitchFamily="18" charset="0"/>
              </a:rPr>
            </a:br>
            <a:br>
              <a:rPr lang="en-GB" altLang="en-US" sz="3200" dirty="0">
                <a:latin typeface="Cambria" pitchFamily="18" charset="0"/>
              </a:rPr>
            </a:br>
            <a:br>
              <a:rPr lang="en-GB" altLang="en-US" sz="3200" dirty="0"/>
            </a:br>
            <a:endParaRPr lang="en-GB" altLang="en-US" sz="3200" dirty="0"/>
          </a:p>
        </p:txBody>
      </p:sp>
      <p:sp>
        <p:nvSpPr>
          <p:cNvPr id="3" name="Slide Number Placeholder 2">
            <a:extLst>
              <a:ext uri="{FF2B5EF4-FFF2-40B4-BE49-F238E27FC236}">
                <a16:creationId xmlns:a16="http://schemas.microsoft.com/office/drawing/2014/main" id="{2B0BDCBB-96D5-2F7E-FE9A-25F812F56FB3}"/>
              </a:ext>
            </a:extLst>
          </p:cNvPr>
          <p:cNvSpPr>
            <a:spLocks noGrp="1"/>
          </p:cNvSpPr>
          <p:nvPr>
            <p:ph type="sldNum" sz="quarter" idx="12"/>
          </p:nvPr>
        </p:nvSpPr>
        <p:spPr/>
        <p:txBody>
          <a:bodyPr/>
          <a:lstStyle/>
          <a:p>
            <a:pPr>
              <a:defRPr/>
            </a:pPr>
            <a:endParaRPr lang="en-GB" dirty="0">
              <a:latin typeface="+mn-lt"/>
            </a:endParaRPr>
          </a:p>
        </p:txBody>
      </p:sp>
      <p:sp>
        <p:nvSpPr>
          <p:cNvPr id="19460" name="Subtitle 1">
            <a:extLst>
              <a:ext uri="{FF2B5EF4-FFF2-40B4-BE49-F238E27FC236}">
                <a16:creationId xmlns:a16="http://schemas.microsoft.com/office/drawing/2014/main" id="{14775B15-7963-1CFA-8D21-D6C7F401B1E2}"/>
              </a:ext>
            </a:extLst>
          </p:cNvPr>
          <p:cNvSpPr>
            <a:spLocks noGrp="1"/>
          </p:cNvSpPr>
          <p:nvPr>
            <p:ph type="subTitle" idx="1"/>
          </p:nvPr>
        </p:nvSpPr>
        <p:spPr>
          <a:xfrm>
            <a:off x="1919288" y="3571875"/>
            <a:ext cx="8532812" cy="2736850"/>
          </a:xfrm>
        </p:spPr>
        <p:txBody>
          <a:bodyPr/>
          <a:lstStyle/>
          <a:p>
            <a:pPr algn="ctr"/>
            <a:endParaRPr lang="en-GB" altLang="en-US" sz="1800" dirty="0">
              <a:latin typeface="Cambria" panose="02040503050406030204" pitchFamily="18" charset="0"/>
            </a:endParaRPr>
          </a:p>
          <a:p>
            <a:pPr algn="ctr" eaLnBrk="1" hangingPunct="1">
              <a:lnSpc>
                <a:spcPct val="80000"/>
              </a:lnSpc>
            </a:pPr>
            <a:r>
              <a:rPr lang="en-IE" sz="1800" dirty="0"/>
              <a:t>INTRODUCTION TO EU ENVIRONMENTAL LEGISLATION, AND ENVIRONMENTAL IMPACT ASSESSMENT, </a:t>
            </a:r>
            <a:r>
              <a:rPr lang="en-IE" sz="1800" dirty="0" err="1"/>
              <a:t>Omšenie</a:t>
            </a:r>
            <a:endParaRPr lang="en-IE" sz="1800" dirty="0"/>
          </a:p>
          <a:p>
            <a:pPr algn="ctr" eaLnBrk="1" hangingPunct="1">
              <a:lnSpc>
                <a:spcPct val="80000"/>
              </a:lnSpc>
            </a:pPr>
            <a:r>
              <a:rPr lang="en-IE" sz="1800" dirty="0"/>
              <a:t>Aleksandra </a:t>
            </a:r>
            <a:r>
              <a:rPr lang="en-IE" sz="1800" dirty="0" err="1"/>
              <a:t>Bujaroska</a:t>
            </a:r>
            <a:endParaRPr lang="en-GB" altLang="en-US" dirty="0"/>
          </a:p>
        </p:txBody>
      </p:sp>
      <p:sp>
        <p:nvSpPr>
          <p:cNvPr id="6" name="Rectangle 3">
            <a:extLst>
              <a:ext uri="{FF2B5EF4-FFF2-40B4-BE49-F238E27FC236}">
                <a16:creationId xmlns:a16="http://schemas.microsoft.com/office/drawing/2014/main" id="{7530BFD0-B8A4-455C-0ECB-E23A790091EB}"/>
              </a:ext>
            </a:extLst>
          </p:cNvPr>
          <p:cNvSpPr txBox="1">
            <a:spLocks noChangeArrowheads="1"/>
          </p:cNvSpPr>
          <p:nvPr/>
        </p:nvSpPr>
        <p:spPr bwMode="auto">
          <a:xfrm>
            <a:off x="2927351" y="5157788"/>
            <a:ext cx="6697663"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0" indent="0" algn="l" rtl="0" eaLnBrk="0" fontAlgn="base" hangingPunct="0">
              <a:spcBef>
                <a:spcPct val="20000"/>
              </a:spcBef>
              <a:spcAft>
                <a:spcPct val="0"/>
              </a:spcAft>
              <a:buClr>
                <a:schemeClr val="bg1"/>
              </a:buClr>
              <a:buFontTx/>
              <a:buNone/>
              <a:defRPr sz="3000" b="1" i="0">
                <a:solidFill>
                  <a:schemeClr val="bg1"/>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algn="ctr" eaLnBrk="1" hangingPunct="1">
              <a:lnSpc>
                <a:spcPct val="90000"/>
              </a:lnSpc>
              <a:defRPr/>
            </a:pPr>
            <a:r>
              <a:rPr lang="en-GB" altLang="en-US" sz="2000" dirty="0">
                <a:solidFill>
                  <a:srgbClr val="FF9900"/>
                </a:solidFill>
                <a:latin typeface="Cambria" panose="02040503050406030204" pitchFamily="18" charset="0"/>
              </a:rPr>
              <a:t>Based on presentation by Klaus Malacek</a:t>
            </a:r>
            <a:br>
              <a:rPr lang="en-GB" altLang="en-US" sz="2000" dirty="0">
                <a:solidFill>
                  <a:srgbClr val="FF9900"/>
                </a:solidFill>
                <a:latin typeface="Cambria" panose="02040503050406030204" pitchFamily="18" charset="0"/>
              </a:rPr>
            </a:br>
            <a:r>
              <a:rPr lang="en-GB" altLang="en-US" sz="2000" dirty="0">
                <a:solidFill>
                  <a:srgbClr val="FF9900"/>
                </a:solidFill>
                <a:latin typeface="Cambria" panose="02040503050406030204" pitchFamily="18" charset="0"/>
              </a:rPr>
              <a:t>Environmental Enforcement Unit</a:t>
            </a:r>
          </a:p>
          <a:p>
            <a:pPr algn="ctr" eaLnBrk="1" hangingPunct="1">
              <a:lnSpc>
                <a:spcPct val="90000"/>
              </a:lnSpc>
              <a:defRPr/>
            </a:pPr>
            <a:r>
              <a:rPr lang="en-GB" altLang="en-US" sz="2000" dirty="0">
                <a:solidFill>
                  <a:srgbClr val="FF9900"/>
                </a:solidFill>
                <a:latin typeface="Cambria" panose="02040503050406030204" pitchFamily="18" charset="0"/>
              </a:rPr>
              <a:t>DG ENVIRONMENT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92468-CCDE-3924-AE9A-16207E4962F5}"/>
              </a:ext>
            </a:extLst>
          </p:cNvPr>
          <p:cNvSpPr>
            <a:spLocks noGrp="1"/>
          </p:cNvSpPr>
          <p:nvPr>
            <p:ph type="title"/>
          </p:nvPr>
        </p:nvSpPr>
        <p:spPr/>
        <p:txBody>
          <a:bodyPr/>
          <a:lstStyle/>
          <a:p>
            <a:r>
              <a:rPr lang="de-DE" dirty="0" err="1"/>
              <a:t>Scope</a:t>
            </a:r>
            <a:r>
              <a:rPr lang="de-DE" dirty="0"/>
              <a:t> </a:t>
            </a:r>
            <a:r>
              <a:rPr lang="de-DE" dirty="0" err="1"/>
              <a:t>of</a:t>
            </a:r>
            <a:r>
              <a:rPr lang="de-DE" dirty="0"/>
              <a:t> </a:t>
            </a:r>
            <a:r>
              <a:rPr lang="de-DE" dirty="0" err="1"/>
              <a:t>the</a:t>
            </a:r>
            <a:r>
              <a:rPr lang="de-DE" dirty="0"/>
              <a:t> </a:t>
            </a:r>
            <a:r>
              <a:rPr lang="de-DE" dirty="0" err="1"/>
              <a:t>Directive</a:t>
            </a:r>
            <a:endParaRPr lang="en-IE" dirty="0"/>
          </a:p>
        </p:txBody>
      </p:sp>
      <p:sp>
        <p:nvSpPr>
          <p:cNvPr id="3" name="Content Placeholder 2">
            <a:extLst>
              <a:ext uri="{FF2B5EF4-FFF2-40B4-BE49-F238E27FC236}">
                <a16:creationId xmlns:a16="http://schemas.microsoft.com/office/drawing/2014/main" id="{A95537DF-62EE-AEB5-9808-38528C77E422}"/>
              </a:ext>
            </a:extLst>
          </p:cNvPr>
          <p:cNvSpPr>
            <a:spLocks noGrp="1"/>
          </p:cNvSpPr>
          <p:nvPr>
            <p:ph idx="1"/>
          </p:nvPr>
        </p:nvSpPr>
        <p:spPr>
          <a:xfrm>
            <a:off x="609600" y="2276474"/>
            <a:ext cx="10972800" cy="4055960"/>
          </a:xfrm>
        </p:spPr>
        <p:txBody>
          <a:bodyPr/>
          <a:lstStyle/>
          <a:p>
            <a:pPr marL="457200" indent="-381000" algn="just" eaLnBrk="1" fontAlgn="auto" hangingPunct="1">
              <a:spcBef>
                <a:spcPts val="0"/>
              </a:spcBef>
              <a:spcAft>
                <a:spcPts val="0"/>
              </a:spcAft>
              <a:buClr>
                <a:srgbClr val="034EA2"/>
              </a:buClr>
              <a:buSzPts val="2400"/>
              <a:buFont typeface="Arial"/>
              <a:buChar char="•"/>
              <a:defRPr/>
            </a:pPr>
            <a:r>
              <a:rPr lang="en-US" sz="2000" i="0" dirty="0">
                <a:solidFill>
                  <a:srgbClr val="4D4D4D"/>
                </a:solidFill>
                <a:latin typeface="Arial"/>
                <a:cs typeface="Arial"/>
                <a:sym typeface="Arial"/>
              </a:rPr>
              <a:t>The Directive has an extended scope and a very broad objective (C-72/95 </a:t>
            </a:r>
            <a:r>
              <a:rPr lang="en-US" sz="2000" i="0" dirty="0" err="1">
                <a:solidFill>
                  <a:srgbClr val="4D4D4D"/>
                </a:solidFill>
                <a:latin typeface="Arial"/>
                <a:cs typeface="Arial"/>
                <a:sym typeface="Arial"/>
              </a:rPr>
              <a:t>Kraaijeveld</a:t>
            </a:r>
            <a:r>
              <a:rPr lang="en-US" sz="2000" i="0" dirty="0">
                <a:solidFill>
                  <a:srgbClr val="4D4D4D"/>
                </a:solidFill>
                <a:latin typeface="Arial"/>
                <a:cs typeface="Arial"/>
                <a:sym typeface="Arial"/>
              </a:rPr>
              <a:t>, para 30-31; C-2/07, Abraham and Others, para 32). </a:t>
            </a:r>
          </a:p>
          <a:p>
            <a:pPr marL="457200" indent="-381000" algn="just" eaLnBrk="1" fontAlgn="auto" hangingPunct="1">
              <a:spcBef>
                <a:spcPts val="0"/>
              </a:spcBef>
              <a:spcAft>
                <a:spcPts val="0"/>
              </a:spcAft>
              <a:buClr>
                <a:srgbClr val="034EA2"/>
              </a:buClr>
              <a:buSzPts val="2400"/>
              <a:buFont typeface="Arial"/>
              <a:buChar char="•"/>
              <a:defRPr/>
            </a:pPr>
            <a:r>
              <a:rPr lang="en-US" sz="2000" i="0" dirty="0">
                <a:solidFill>
                  <a:srgbClr val="4D4D4D"/>
                </a:solidFill>
                <a:latin typeface="Arial"/>
                <a:cs typeface="Arial"/>
                <a:sym typeface="Arial"/>
              </a:rPr>
              <a:t>Art. 1(3) allows on a case-by-case basis to exclude projects have </a:t>
            </a:r>
            <a:r>
              <a:rPr lang="en-US" sz="2000" b="1" i="0" dirty="0" err="1">
                <a:solidFill>
                  <a:srgbClr val="4D4D4D"/>
                </a:solidFill>
                <a:latin typeface="Arial"/>
                <a:cs typeface="Arial"/>
                <a:sym typeface="Arial"/>
              </a:rPr>
              <a:t>defence</a:t>
            </a:r>
            <a:r>
              <a:rPr lang="en-US" sz="2000" i="0" dirty="0">
                <a:solidFill>
                  <a:srgbClr val="4D4D4D"/>
                </a:solidFill>
                <a:latin typeface="Arial"/>
                <a:cs typeface="Arial"/>
                <a:sym typeface="Arial"/>
              </a:rPr>
              <a:t> or response to </a:t>
            </a:r>
            <a:r>
              <a:rPr lang="en-US" sz="2000" b="1" i="0" dirty="0">
                <a:solidFill>
                  <a:srgbClr val="4D4D4D"/>
                </a:solidFill>
                <a:latin typeface="Arial"/>
                <a:cs typeface="Arial"/>
                <a:sym typeface="Arial"/>
              </a:rPr>
              <a:t>civil emergency </a:t>
            </a:r>
            <a:r>
              <a:rPr lang="en-US" sz="2000" i="0" dirty="0">
                <a:solidFill>
                  <a:srgbClr val="4D4D4D"/>
                </a:solidFill>
                <a:latin typeface="Arial"/>
                <a:cs typeface="Arial"/>
                <a:sym typeface="Arial"/>
              </a:rPr>
              <a:t>as their </a:t>
            </a:r>
            <a:r>
              <a:rPr lang="en-US" sz="2000" b="1" i="0" dirty="0">
                <a:solidFill>
                  <a:srgbClr val="4D4D4D"/>
                </a:solidFill>
                <a:latin typeface="Arial"/>
                <a:cs typeface="Arial"/>
                <a:sym typeface="Arial"/>
              </a:rPr>
              <a:t>sole</a:t>
            </a:r>
            <a:r>
              <a:rPr lang="en-US" sz="2000" i="0" dirty="0">
                <a:solidFill>
                  <a:srgbClr val="4D4D4D"/>
                </a:solidFill>
                <a:latin typeface="Arial"/>
                <a:cs typeface="Arial"/>
                <a:sym typeface="Arial"/>
              </a:rPr>
              <a:t> purpose. </a:t>
            </a:r>
          </a:p>
          <a:p>
            <a:pPr marL="457200" indent="-381000" algn="just" eaLnBrk="1" fontAlgn="auto" hangingPunct="1">
              <a:spcBef>
                <a:spcPts val="0"/>
              </a:spcBef>
              <a:spcAft>
                <a:spcPts val="0"/>
              </a:spcAft>
              <a:buClr>
                <a:srgbClr val="034EA2"/>
              </a:buClr>
              <a:buSzPts val="2400"/>
              <a:buFont typeface="Arial"/>
              <a:buChar char="•"/>
              <a:defRPr/>
            </a:pPr>
            <a:r>
              <a:rPr lang="en-US" sz="2000" i="0" dirty="0">
                <a:solidFill>
                  <a:srgbClr val="4D4D4D"/>
                </a:solidFill>
                <a:latin typeface="Arial"/>
                <a:cs typeface="Arial"/>
                <a:sym typeface="Arial"/>
              </a:rPr>
              <a:t>Art. 2(4) allows for exemptions in exceptional cases, where the purpose of the project would be adversely affected; specific procedure involving prior information of the Commission and consideration of an alternative assessment; very few cases mostly related to the (urgent) supply of energy. Art 2(5) allows for the exemption from public consultation if projects are approved by legislative acts. However, A2J must be ensured. </a:t>
            </a:r>
            <a:endParaRPr lang="en-IE" sz="2000" dirty="0"/>
          </a:p>
          <a:p>
            <a:pPr marL="457200" indent="-381000" algn="just" eaLnBrk="1" fontAlgn="auto" hangingPunct="1">
              <a:spcBef>
                <a:spcPts val="0"/>
              </a:spcBef>
              <a:spcAft>
                <a:spcPts val="0"/>
              </a:spcAft>
              <a:buClr>
                <a:srgbClr val="034EA2"/>
              </a:buClr>
              <a:buSzPts val="2400"/>
              <a:buFont typeface="Arial"/>
              <a:buChar char="•"/>
              <a:defRPr/>
            </a:pPr>
            <a:r>
              <a:rPr lang="en-US" sz="2000" i="0" dirty="0">
                <a:solidFill>
                  <a:srgbClr val="4D4D4D"/>
                </a:solidFill>
                <a:latin typeface="Arial"/>
                <a:cs typeface="Arial"/>
                <a:sym typeface="Arial"/>
              </a:rPr>
              <a:t>Exemptions have to be restrictively interpreted. </a:t>
            </a:r>
            <a:r>
              <a:rPr lang="es-ES" sz="2000" i="0" dirty="0" err="1">
                <a:solidFill>
                  <a:srgbClr val="4D4D4D"/>
                </a:solidFill>
                <a:latin typeface="Arial"/>
                <a:cs typeface="Arial"/>
                <a:sym typeface="Arial"/>
              </a:rPr>
              <a:t>Projects</a:t>
            </a:r>
            <a:r>
              <a:rPr lang="es-ES" sz="2000" i="0" dirty="0">
                <a:solidFill>
                  <a:srgbClr val="4D4D4D"/>
                </a:solidFill>
                <a:latin typeface="Arial"/>
                <a:cs typeface="Arial"/>
                <a:sym typeface="Arial"/>
              </a:rPr>
              <a:t> </a:t>
            </a:r>
            <a:r>
              <a:rPr lang="es-ES" sz="2000" i="0" dirty="0" err="1">
                <a:solidFill>
                  <a:srgbClr val="4D4D4D"/>
                </a:solidFill>
                <a:latin typeface="Arial"/>
                <a:cs typeface="Arial"/>
                <a:sym typeface="Arial"/>
              </a:rPr>
              <a:t>of</a:t>
            </a:r>
            <a:r>
              <a:rPr lang="es-ES" sz="2000" i="0" dirty="0">
                <a:solidFill>
                  <a:srgbClr val="4D4D4D"/>
                </a:solidFill>
                <a:latin typeface="Arial"/>
                <a:cs typeface="Arial"/>
                <a:sym typeface="Arial"/>
              </a:rPr>
              <a:t> </a:t>
            </a:r>
            <a:r>
              <a:rPr lang="es-ES" sz="2000" i="0" dirty="0" err="1">
                <a:solidFill>
                  <a:srgbClr val="4D4D4D"/>
                </a:solidFill>
                <a:latin typeface="Arial"/>
                <a:cs typeface="Arial"/>
                <a:sym typeface="Arial"/>
              </a:rPr>
              <a:t>mixed</a:t>
            </a:r>
            <a:r>
              <a:rPr lang="es-ES" sz="2000" i="0" dirty="0">
                <a:solidFill>
                  <a:srgbClr val="4D4D4D"/>
                </a:solidFill>
                <a:latin typeface="Arial"/>
                <a:cs typeface="Arial"/>
                <a:sym typeface="Arial"/>
              </a:rPr>
              <a:t> </a:t>
            </a:r>
            <a:r>
              <a:rPr lang="es-ES" sz="2000" i="0" dirty="0" err="1">
                <a:solidFill>
                  <a:srgbClr val="4D4D4D"/>
                </a:solidFill>
                <a:latin typeface="Arial"/>
                <a:cs typeface="Arial"/>
                <a:sym typeface="Arial"/>
              </a:rPr>
              <a:t>character</a:t>
            </a:r>
            <a:r>
              <a:rPr lang="es-ES" sz="2000" i="0" dirty="0">
                <a:solidFill>
                  <a:srgbClr val="4D4D4D"/>
                </a:solidFill>
                <a:latin typeface="Arial"/>
                <a:cs typeface="Arial"/>
                <a:sym typeface="Arial"/>
              </a:rPr>
              <a:t> </a:t>
            </a:r>
            <a:r>
              <a:rPr lang="es-ES" sz="2000" i="0" dirty="0" err="1">
                <a:solidFill>
                  <a:srgbClr val="4D4D4D"/>
                </a:solidFill>
                <a:latin typeface="Arial"/>
                <a:cs typeface="Arial"/>
                <a:sym typeface="Arial"/>
              </a:rPr>
              <a:t>remain</a:t>
            </a:r>
            <a:r>
              <a:rPr lang="es-ES" sz="2000" i="0" dirty="0">
                <a:solidFill>
                  <a:srgbClr val="4D4D4D"/>
                </a:solidFill>
                <a:latin typeface="Arial"/>
                <a:cs typeface="Arial"/>
                <a:sym typeface="Arial"/>
              </a:rPr>
              <a:t> </a:t>
            </a:r>
            <a:r>
              <a:rPr lang="es-ES" sz="2000" i="0" dirty="0" err="1">
                <a:solidFill>
                  <a:srgbClr val="4D4D4D"/>
                </a:solidFill>
                <a:latin typeface="Arial"/>
                <a:cs typeface="Arial"/>
                <a:sym typeface="Arial"/>
              </a:rPr>
              <a:t>within</a:t>
            </a:r>
            <a:r>
              <a:rPr lang="es-ES" sz="2000" i="0" dirty="0">
                <a:solidFill>
                  <a:srgbClr val="4D4D4D"/>
                </a:solidFill>
                <a:latin typeface="Arial"/>
                <a:cs typeface="Arial"/>
                <a:sym typeface="Arial"/>
              </a:rPr>
              <a:t> </a:t>
            </a:r>
            <a:r>
              <a:rPr lang="es-ES" sz="2000" i="0" dirty="0" err="1">
                <a:solidFill>
                  <a:srgbClr val="4D4D4D"/>
                </a:solidFill>
                <a:latin typeface="Arial"/>
                <a:cs typeface="Arial"/>
                <a:sym typeface="Arial"/>
              </a:rPr>
              <a:t>the</a:t>
            </a:r>
            <a:r>
              <a:rPr lang="es-ES" sz="2000" i="0" dirty="0">
                <a:solidFill>
                  <a:srgbClr val="4D4D4D"/>
                </a:solidFill>
                <a:latin typeface="Arial"/>
                <a:cs typeface="Arial"/>
                <a:sym typeface="Arial"/>
              </a:rPr>
              <a:t> </a:t>
            </a:r>
            <a:r>
              <a:rPr lang="es-ES" sz="2000" i="0" dirty="0" err="1">
                <a:solidFill>
                  <a:srgbClr val="4D4D4D"/>
                </a:solidFill>
                <a:latin typeface="Arial"/>
                <a:cs typeface="Arial"/>
                <a:sym typeface="Arial"/>
              </a:rPr>
              <a:t>scope</a:t>
            </a:r>
            <a:r>
              <a:rPr lang="es-ES" sz="2000" i="0" dirty="0">
                <a:solidFill>
                  <a:srgbClr val="4D4D4D"/>
                </a:solidFill>
                <a:latin typeface="Arial"/>
                <a:cs typeface="Arial"/>
                <a:sym typeface="Arial"/>
              </a:rPr>
              <a:t> </a:t>
            </a:r>
            <a:r>
              <a:rPr lang="es-ES" sz="2000" i="0" dirty="0" err="1">
                <a:solidFill>
                  <a:srgbClr val="4D4D4D"/>
                </a:solidFill>
                <a:latin typeface="Arial"/>
                <a:cs typeface="Arial"/>
                <a:sym typeface="Arial"/>
              </a:rPr>
              <a:t>of</a:t>
            </a:r>
            <a:r>
              <a:rPr lang="es-ES" sz="2000" i="0" dirty="0">
                <a:solidFill>
                  <a:srgbClr val="4D4D4D"/>
                </a:solidFill>
                <a:latin typeface="Arial"/>
                <a:cs typeface="Arial"/>
                <a:sym typeface="Arial"/>
              </a:rPr>
              <a:t> </a:t>
            </a:r>
            <a:r>
              <a:rPr lang="es-ES" sz="2000" i="0" dirty="0" err="1">
                <a:solidFill>
                  <a:srgbClr val="4D4D4D"/>
                </a:solidFill>
                <a:latin typeface="Arial"/>
                <a:cs typeface="Arial"/>
                <a:sym typeface="Arial"/>
              </a:rPr>
              <a:t>the</a:t>
            </a:r>
            <a:r>
              <a:rPr lang="es-ES" sz="2000" i="0" dirty="0">
                <a:solidFill>
                  <a:srgbClr val="4D4D4D"/>
                </a:solidFill>
                <a:latin typeface="Arial"/>
                <a:cs typeface="Arial"/>
                <a:sym typeface="Arial"/>
              </a:rPr>
              <a:t> Directive. </a:t>
            </a:r>
            <a:r>
              <a:rPr lang="en-US" sz="2000" i="0" dirty="0">
                <a:solidFill>
                  <a:srgbClr val="4D4D4D"/>
                </a:solidFill>
                <a:latin typeface="Arial"/>
                <a:cs typeface="Arial"/>
                <a:sym typeface="Arial"/>
              </a:rPr>
              <a:t>Only the response to civil emergencies is covered by the exemption, not measures designed to prevent such emergencies. See, C-435/97, Bolzano, </a:t>
            </a:r>
            <a:r>
              <a:rPr lang="en-US" sz="2000" i="0">
                <a:solidFill>
                  <a:srgbClr val="4D4D4D"/>
                </a:solidFill>
                <a:latin typeface="Arial"/>
                <a:cs typeface="Arial"/>
                <a:sym typeface="Arial"/>
              </a:rPr>
              <a:t>para 64-67)  </a:t>
            </a:r>
            <a:endParaRPr lang="en-US" sz="2000" i="0" dirty="0">
              <a:solidFill>
                <a:srgbClr val="4D4D4D"/>
              </a:solidFill>
              <a:latin typeface="Arial"/>
              <a:cs typeface="Arial"/>
              <a:sym typeface="Arial"/>
            </a:endParaRPr>
          </a:p>
        </p:txBody>
      </p:sp>
      <p:sp>
        <p:nvSpPr>
          <p:cNvPr id="4" name="Slide Number Placeholder 3">
            <a:extLst>
              <a:ext uri="{FF2B5EF4-FFF2-40B4-BE49-F238E27FC236}">
                <a16:creationId xmlns:a16="http://schemas.microsoft.com/office/drawing/2014/main" id="{E6A9851A-D21E-2875-8097-C60FC238EDF6}"/>
              </a:ext>
            </a:extLst>
          </p:cNvPr>
          <p:cNvSpPr>
            <a:spLocks noGrp="1"/>
          </p:cNvSpPr>
          <p:nvPr>
            <p:ph type="sldNum" sz="quarter" idx="12"/>
          </p:nvPr>
        </p:nvSpPr>
        <p:spPr/>
        <p:txBody>
          <a:bodyPr/>
          <a:lstStyle/>
          <a:p>
            <a:pPr fontAlgn="base">
              <a:spcBef>
                <a:spcPct val="0"/>
              </a:spcBef>
              <a:spcAft>
                <a:spcPct val="0"/>
              </a:spcAft>
              <a:buClrTx/>
            </a:pPr>
            <a:fld id="{687E50C5-9594-4A65-9182-A5F3C8FB3B18}" type="slidenum">
              <a:rPr lang="en-GB" altLang="en-US" kern="1200">
                <a:solidFill>
                  <a:srgbClr val="000000"/>
                </a:solidFill>
                <a:ea typeface="+mn-ea"/>
                <a:cs typeface="+mn-cs"/>
              </a:rPr>
              <a:pPr fontAlgn="base">
                <a:spcBef>
                  <a:spcPct val="0"/>
                </a:spcBef>
                <a:spcAft>
                  <a:spcPct val="0"/>
                </a:spcAft>
                <a:buClrTx/>
              </a:pPr>
              <a:t>10</a:t>
            </a:fld>
            <a:endParaRPr lang="en-GB" altLang="en-US" kern="1200">
              <a:solidFill>
                <a:srgbClr val="000000"/>
              </a:solidFill>
              <a:ea typeface="+mn-ea"/>
              <a:cs typeface="+mn-cs"/>
            </a:endParaRPr>
          </a:p>
        </p:txBody>
      </p:sp>
    </p:spTree>
    <p:extLst>
      <p:ext uri="{BB962C8B-B14F-4D97-AF65-F5344CB8AC3E}">
        <p14:creationId xmlns:p14="http://schemas.microsoft.com/office/powerpoint/2010/main" val="426624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8537F8B3-AC30-2956-ED27-03B7309BB49B}"/>
              </a:ext>
            </a:extLst>
          </p:cNvPr>
          <p:cNvSpPr>
            <a:spLocks noGrp="1"/>
          </p:cNvSpPr>
          <p:nvPr>
            <p:ph type="title"/>
          </p:nvPr>
        </p:nvSpPr>
        <p:spPr>
          <a:xfrm>
            <a:off x="1919288" y="1339851"/>
            <a:ext cx="8229600" cy="576263"/>
          </a:xfrm>
        </p:spPr>
        <p:txBody>
          <a:bodyPr/>
          <a:lstStyle/>
          <a:p>
            <a:pPr algn="ctr" eaLnBrk="1" hangingPunct="1"/>
            <a:r>
              <a:rPr lang="en-GB" altLang="en-US" sz="2800" dirty="0"/>
              <a:t>Activities subject to EIA</a:t>
            </a:r>
            <a:endParaRPr lang="de-AT" altLang="en-US" sz="2800" dirty="0"/>
          </a:p>
        </p:txBody>
      </p:sp>
      <p:sp>
        <p:nvSpPr>
          <p:cNvPr id="41987" name="Content Placeholder 2">
            <a:extLst>
              <a:ext uri="{FF2B5EF4-FFF2-40B4-BE49-F238E27FC236}">
                <a16:creationId xmlns:a16="http://schemas.microsoft.com/office/drawing/2014/main" id="{70FB66D6-6F57-1DE6-1B51-6C93372F7817}"/>
              </a:ext>
            </a:extLst>
          </p:cNvPr>
          <p:cNvSpPr>
            <a:spLocks noGrp="1"/>
          </p:cNvSpPr>
          <p:nvPr>
            <p:ph idx="1"/>
          </p:nvPr>
        </p:nvSpPr>
        <p:spPr>
          <a:xfrm>
            <a:off x="609600" y="1916114"/>
            <a:ext cx="9601200" cy="4465637"/>
          </a:xfrm>
        </p:spPr>
        <p:txBody>
          <a:bodyPr/>
          <a:lstStyle/>
          <a:p>
            <a:pPr marL="273050" lvl="1" indent="-273050" algn="just" eaLnBrk="1" hangingPunct="1">
              <a:lnSpc>
                <a:spcPct val="90000"/>
              </a:lnSpc>
              <a:spcAft>
                <a:spcPct val="20000"/>
              </a:spcAft>
              <a:buClr>
                <a:srgbClr val="9F7136"/>
              </a:buClr>
              <a:buFont typeface="Wingdings" panose="05000000000000000000" pitchFamily="2" charset="2"/>
              <a:buChar char="§"/>
              <a:tabLst>
                <a:tab pos="177800" algn="l"/>
                <a:tab pos="273050" algn="l"/>
              </a:tabLst>
            </a:pPr>
            <a:r>
              <a:rPr lang="en-US" altLang="en-US" sz="2400" b="0" dirty="0">
                <a:solidFill>
                  <a:schemeClr val="tx1"/>
                </a:solidFill>
              </a:rPr>
              <a:t>Unlike the IED (industrial emissions directive) the EIA Directive does not refer to the term „activity“ but to the term „project“</a:t>
            </a:r>
          </a:p>
          <a:p>
            <a:pPr marL="273050" lvl="1" indent="-273050" algn="just" eaLnBrk="1" hangingPunct="1">
              <a:lnSpc>
                <a:spcPct val="90000"/>
              </a:lnSpc>
              <a:spcAft>
                <a:spcPct val="20000"/>
              </a:spcAft>
              <a:buClr>
                <a:srgbClr val="9F7136"/>
              </a:buClr>
              <a:buFont typeface="Wingdings" panose="05000000000000000000" pitchFamily="2" charset="2"/>
              <a:buChar char="§"/>
              <a:tabLst>
                <a:tab pos="177800" algn="l"/>
                <a:tab pos="273050" algn="l"/>
              </a:tabLst>
            </a:pPr>
            <a:endParaRPr lang="en-US" altLang="en-US" sz="2400" b="0" dirty="0">
              <a:solidFill>
                <a:schemeClr val="tx1"/>
              </a:solidFill>
            </a:endParaRPr>
          </a:p>
          <a:p>
            <a:pPr marL="273050" lvl="1" indent="-273050" algn="just" eaLnBrk="1" hangingPunct="1">
              <a:lnSpc>
                <a:spcPct val="90000"/>
              </a:lnSpc>
              <a:spcAft>
                <a:spcPct val="20000"/>
              </a:spcAft>
              <a:buClr>
                <a:srgbClr val="9F7136"/>
              </a:buClr>
              <a:buFont typeface="Wingdings" panose="05000000000000000000" pitchFamily="2" charset="2"/>
              <a:buChar char="§"/>
              <a:tabLst>
                <a:tab pos="177800" algn="l"/>
                <a:tab pos="273050" algn="l"/>
              </a:tabLst>
            </a:pPr>
            <a:r>
              <a:rPr lang="en-US" altLang="en-US" sz="2400" b="0" dirty="0">
                <a:solidFill>
                  <a:schemeClr val="tx1"/>
                </a:solidFill>
              </a:rPr>
              <a:t>Art. 1(2) (a): ‘project’ means:</a:t>
            </a:r>
          </a:p>
          <a:p>
            <a:pPr marL="273050" lvl="1" indent="-273050" algn="just" eaLnBrk="1" hangingPunct="1">
              <a:lnSpc>
                <a:spcPct val="90000"/>
              </a:lnSpc>
              <a:spcAft>
                <a:spcPct val="20000"/>
              </a:spcAft>
              <a:buClr>
                <a:srgbClr val="9F7136"/>
              </a:buClr>
              <a:buFont typeface="Wingdings" panose="05000000000000000000" pitchFamily="2" charset="2"/>
              <a:buChar char="§"/>
              <a:tabLst>
                <a:tab pos="177800" algn="l"/>
                <a:tab pos="273050" algn="l"/>
              </a:tabLst>
            </a:pPr>
            <a:r>
              <a:rPr lang="en-US" altLang="en-US" sz="2400" b="0" dirty="0">
                <a:solidFill>
                  <a:schemeClr val="tx1"/>
                </a:solidFill>
              </a:rPr>
              <a:t>the execution of construction works or of other installations or schemes,</a:t>
            </a:r>
          </a:p>
          <a:p>
            <a:pPr marL="273050" lvl="1" indent="-273050" algn="just" eaLnBrk="1" hangingPunct="1">
              <a:lnSpc>
                <a:spcPct val="90000"/>
              </a:lnSpc>
              <a:spcAft>
                <a:spcPct val="20000"/>
              </a:spcAft>
              <a:buClr>
                <a:srgbClr val="9F7136"/>
              </a:buClr>
              <a:buFont typeface="Wingdings" panose="05000000000000000000" pitchFamily="2" charset="2"/>
              <a:buChar char="§"/>
              <a:tabLst>
                <a:tab pos="177800" algn="l"/>
                <a:tab pos="273050" algn="l"/>
              </a:tabLst>
            </a:pPr>
            <a:r>
              <a:rPr lang="en-US" altLang="en-US" sz="2400" b="0" dirty="0">
                <a:solidFill>
                  <a:schemeClr val="tx1"/>
                </a:solidFill>
              </a:rPr>
              <a:t>other interventions in the natural surroundings and landscape including those involving the extraction of mineral resources;</a:t>
            </a:r>
          </a:p>
          <a:p>
            <a:pPr eaLnBrk="1" hangingPunct="1">
              <a:tabLst>
                <a:tab pos="177800" algn="l"/>
                <a:tab pos="273050" algn="l"/>
              </a:tabLst>
            </a:pPr>
            <a:endParaRPr lang="en-GB" altLang="en-US" sz="1600" dirty="0"/>
          </a:p>
          <a:p>
            <a:pPr eaLnBrk="1" hangingPunct="1">
              <a:tabLst>
                <a:tab pos="177800" algn="l"/>
                <a:tab pos="273050" algn="l"/>
              </a:tabLst>
            </a:pPr>
            <a:endParaRPr lang="de-AT" altLang="en-US" dirty="0"/>
          </a:p>
        </p:txBody>
      </p:sp>
      <p:sp>
        <p:nvSpPr>
          <p:cNvPr id="41988" name="Slide Number Placeholder 3">
            <a:extLst>
              <a:ext uri="{FF2B5EF4-FFF2-40B4-BE49-F238E27FC236}">
                <a16:creationId xmlns:a16="http://schemas.microsoft.com/office/drawing/2014/main" id="{C08DFF1E-7BD2-F142-407A-512CDCC2872A}"/>
              </a:ext>
            </a:extLst>
          </p:cNvPr>
          <p:cNvSpPr>
            <a:spLocks noGrp="1"/>
          </p:cNvSpPr>
          <p:nvPr>
            <p:ph type="sldNum" sz="quarter" idx="12"/>
          </p:nvPr>
        </p:nvSpPr>
        <p:spPr>
          <a:noFill/>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ClrTx/>
              <a:buNone/>
            </a:pPr>
            <a:fld id="{D49EF2CD-FF27-42CB-9269-984ACD863FB6}" type="slidenum">
              <a:rPr lang="en-GB" altLang="en-US" sz="1400" i="0" kern="1200">
                <a:solidFill>
                  <a:srgbClr val="000000"/>
                </a:solidFill>
                <a:latin typeface="Arial" panose="020B0604020202020204" pitchFamily="34" charset="0"/>
                <a:ea typeface="+mn-ea"/>
                <a:cs typeface="+mn-cs"/>
              </a:rPr>
              <a:pPr fontAlgn="base">
                <a:spcBef>
                  <a:spcPct val="0"/>
                </a:spcBef>
                <a:spcAft>
                  <a:spcPct val="0"/>
                </a:spcAft>
                <a:buClrTx/>
                <a:buNone/>
              </a:pPr>
              <a:t>11</a:t>
            </a:fld>
            <a:endParaRPr lang="en-GB" altLang="en-US" sz="1400" i="0" kern="1200">
              <a:solidFill>
                <a:srgbClr val="000000"/>
              </a:solidFill>
              <a:latin typeface="Arial" panose="020B0604020202020204" pitchFamily="34" charset="0"/>
              <a:ea typeface="+mn-ea"/>
              <a:cs typeface="+mn-cs"/>
            </a:endParaRPr>
          </a:p>
        </p:txBody>
      </p:sp>
    </p:spTree>
    <p:extLst>
      <p:ext uri="{BB962C8B-B14F-4D97-AF65-F5344CB8AC3E}">
        <p14:creationId xmlns:p14="http://schemas.microsoft.com/office/powerpoint/2010/main" val="36296817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92468-CCDE-3924-AE9A-16207E4962F5}"/>
              </a:ext>
            </a:extLst>
          </p:cNvPr>
          <p:cNvSpPr>
            <a:spLocks noGrp="1"/>
          </p:cNvSpPr>
          <p:nvPr>
            <p:ph type="title"/>
          </p:nvPr>
        </p:nvSpPr>
        <p:spPr/>
        <p:txBody>
          <a:bodyPr/>
          <a:lstStyle/>
          <a:p>
            <a:r>
              <a:rPr lang="de-DE" i="1" dirty="0"/>
              <a:t>Projects (1/2)</a:t>
            </a:r>
            <a:endParaRPr lang="en-IE" i="1" dirty="0"/>
          </a:p>
        </p:txBody>
      </p:sp>
      <p:sp>
        <p:nvSpPr>
          <p:cNvPr id="3" name="Content Placeholder 2">
            <a:extLst>
              <a:ext uri="{FF2B5EF4-FFF2-40B4-BE49-F238E27FC236}">
                <a16:creationId xmlns:a16="http://schemas.microsoft.com/office/drawing/2014/main" id="{A95537DF-62EE-AEB5-9808-38528C77E422}"/>
              </a:ext>
            </a:extLst>
          </p:cNvPr>
          <p:cNvSpPr>
            <a:spLocks noGrp="1"/>
          </p:cNvSpPr>
          <p:nvPr>
            <p:ph idx="1"/>
          </p:nvPr>
        </p:nvSpPr>
        <p:spPr>
          <a:xfrm>
            <a:off x="609600" y="2252133"/>
            <a:ext cx="10972800" cy="3968751"/>
          </a:xfrm>
        </p:spPr>
        <p:txBody>
          <a:bodyPr/>
          <a:lstStyle/>
          <a:p>
            <a:pPr marL="457200" indent="-381000" algn="just" eaLnBrk="1" fontAlgn="auto" hangingPunct="1">
              <a:spcBef>
                <a:spcPts val="0"/>
              </a:spcBef>
              <a:spcAft>
                <a:spcPts val="0"/>
              </a:spcAft>
              <a:buClr>
                <a:srgbClr val="034EA2"/>
              </a:buClr>
              <a:buSzPts val="2400"/>
              <a:buFont typeface="Arial"/>
              <a:buChar char="•"/>
              <a:defRPr/>
            </a:pPr>
            <a:r>
              <a:rPr lang="en-US" i="0" dirty="0">
                <a:solidFill>
                  <a:srgbClr val="4D4D4D"/>
                </a:solidFill>
                <a:latin typeface="Arial"/>
                <a:cs typeface="Arial"/>
                <a:sym typeface="Arial"/>
              </a:rPr>
              <a:t>The term 'project’ is broadly interpreted. It refers to works and </a:t>
            </a:r>
            <a:r>
              <a:rPr lang="en-US" b="1" i="0" dirty="0">
                <a:solidFill>
                  <a:srgbClr val="4D4D4D"/>
                </a:solidFill>
                <a:latin typeface="Arial"/>
                <a:cs typeface="Arial"/>
                <a:sym typeface="Arial"/>
              </a:rPr>
              <a:t>physical interventions but is not limited to physical construction</a:t>
            </a:r>
            <a:r>
              <a:rPr lang="en-US" i="0" dirty="0">
                <a:solidFill>
                  <a:srgbClr val="4D4D4D"/>
                </a:solidFill>
                <a:latin typeface="Arial"/>
                <a:cs typeface="Arial"/>
                <a:sym typeface="Arial"/>
              </a:rPr>
              <a:t>. Anything which alters “the physical aspect of a site”, may be a project (</a:t>
            </a:r>
            <a:r>
              <a:rPr lang="es-ES" i="0" dirty="0">
                <a:solidFill>
                  <a:srgbClr val="4D4D4D"/>
                </a:solidFill>
                <a:latin typeface="Arial"/>
                <a:cs typeface="Arial"/>
                <a:sym typeface="Arial"/>
              </a:rPr>
              <a:t>C-142/07 Ecologistas en Acción-CODA).</a:t>
            </a:r>
          </a:p>
          <a:p>
            <a:pPr marL="76200" indent="0" algn="just" eaLnBrk="1" fontAlgn="auto" hangingPunct="1">
              <a:spcBef>
                <a:spcPts val="0"/>
              </a:spcBef>
              <a:spcAft>
                <a:spcPts val="0"/>
              </a:spcAft>
              <a:buClr>
                <a:srgbClr val="034EA2"/>
              </a:buClr>
              <a:buSzPts val="2400"/>
              <a:buNone/>
              <a:defRPr/>
            </a:pPr>
            <a:endParaRPr lang="es-ES" i="0" dirty="0">
              <a:solidFill>
                <a:srgbClr val="4D4D4D"/>
              </a:solidFill>
              <a:latin typeface="Arial"/>
              <a:cs typeface="Arial"/>
              <a:sym typeface="Arial"/>
            </a:endParaRPr>
          </a:p>
          <a:p>
            <a:pPr marL="457200" indent="-381000" algn="just" eaLnBrk="1" fontAlgn="auto" hangingPunct="1">
              <a:spcBef>
                <a:spcPts val="0"/>
              </a:spcBef>
              <a:spcAft>
                <a:spcPts val="0"/>
              </a:spcAft>
              <a:buClr>
                <a:srgbClr val="034EA2"/>
              </a:buClr>
              <a:buSzPts val="2400"/>
              <a:buFont typeface="Arial"/>
              <a:buChar char="•"/>
              <a:defRPr/>
            </a:pPr>
            <a:r>
              <a:rPr lang="es-ES" i="0" dirty="0">
                <a:solidFill>
                  <a:srgbClr val="4D4D4D"/>
                </a:solidFill>
                <a:latin typeface="Arial"/>
                <a:cs typeface="Arial"/>
                <a:sym typeface="Arial"/>
              </a:rPr>
              <a:t>D</a:t>
            </a:r>
            <a:r>
              <a:rPr lang="en-US" i="0" dirty="0" err="1">
                <a:solidFill>
                  <a:srgbClr val="4D4D4D"/>
                </a:solidFill>
                <a:latin typeface="Arial"/>
                <a:cs typeface="Arial"/>
                <a:sym typeface="Arial"/>
              </a:rPr>
              <a:t>emolition</a:t>
            </a:r>
            <a:r>
              <a:rPr lang="en-US" i="0" dirty="0">
                <a:solidFill>
                  <a:srgbClr val="4D4D4D"/>
                </a:solidFill>
                <a:latin typeface="Arial"/>
                <a:cs typeface="Arial"/>
                <a:sym typeface="Arial"/>
              </a:rPr>
              <a:t> works (</a:t>
            </a:r>
            <a:r>
              <a:rPr lang="fr-FR" i="0" dirty="0">
                <a:solidFill>
                  <a:srgbClr val="4D4D4D"/>
                </a:solidFill>
                <a:latin typeface="Arial"/>
                <a:cs typeface="Arial"/>
                <a:sym typeface="Arial"/>
              </a:rPr>
              <a:t>Commission v Ireland, C-50/09, para 97-101)</a:t>
            </a:r>
            <a:r>
              <a:rPr lang="en-US" i="0" dirty="0">
                <a:solidFill>
                  <a:srgbClr val="4D4D4D"/>
                </a:solidFill>
                <a:latin typeface="Arial"/>
                <a:cs typeface="Arial"/>
                <a:sym typeface="Arial"/>
              </a:rPr>
              <a:t>. </a:t>
            </a:r>
          </a:p>
          <a:p>
            <a:pPr marL="76200" indent="0" algn="just" eaLnBrk="1" fontAlgn="auto" hangingPunct="1">
              <a:spcBef>
                <a:spcPts val="0"/>
              </a:spcBef>
              <a:spcAft>
                <a:spcPts val="0"/>
              </a:spcAft>
              <a:buClr>
                <a:srgbClr val="034EA2"/>
              </a:buClr>
              <a:buSzPts val="2400"/>
              <a:buNone/>
              <a:defRPr/>
            </a:pPr>
            <a:endParaRPr lang="en-US" i="0" dirty="0">
              <a:solidFill>
                <a:srgbClr val="4D4D4D"/>
              </a:solidFill>
              <a:latin typeface="Arial"/>
              <a:cs typeface="Arial"/>
              <a:sym typeface="Arial"/>
            </a:endParaRPr>
          </a:p>
          <a:p>
            <a:pPr marL="457200" indent="-381000" algn="just" eaLnBrk="1" fontAlgn="auto" hangingPunct="1">
              <a:spcBef>
                <a:spcPts val="0"/>
              </a:spcBef>
              <a:spcAft>
                <a:spcPts val="0"/>
              </a:spcAft>
              <a:buClr>
                <a:srgbClr val="034EA2"/>
              </a:buClr>
              <a:buSzPts val="2400"/>
              <a:buFont typeface="Arial"/>
              <a:buChar char="•"/>
              <a:defRPr/>
            </a:pPr>
            <a:r>
              <a:rPr lang="en-US" i="0" dirty="0">
                <a:solidFill>
                  <a:srgbClr val="4D4D4D"/>
                </a:solidFill>
                <a:latin typeface="Arial"/>
                <a:cs typeface="Arial"/>
                <a:sym typeface="Arial"/>
              </a:rPr>
              <a:t>Works liable permanently to affect the composition of the soil, flora and fauna or the landscape (could even include significant intensification of agriculture, see C-72/95 </a:t>
            </a:r>
            <a:r>
              <a:rPr lang="en-US" i="0" dirty="0" err="1">
                <a:solidFill>
                  <a:srgbClr val="4D4D4D"/>
                </a:solidFill>
                <a:latin typeface="Arial"/>
                <a:cs typeface="Arial"/>
                <a:sym typeface="Arial"/>
              </a:rPr>
              <a:t>Kraaijeveld</a:t>
            </a:r>
            <a:r>
              <a:rPr lang="en-US" i="0" dirty="0">
                <a:solidFill>
                  <a:srgbClr val="4D4D4D"/>
                </a:solidFill>
                <a:latin typeface="Arial"/>
                <a:cs typeface="Arial"/>
                <a:sym typeface="Arial"/>
              </a:rPr>
              <a:t>, para 32)</a:t>
            </a:r>
          </a:p>
          <a:p>
            <a:pPr marL="457200" indent="-381000" eaLnBrk="1" fontAlgn="auto" hangingPunct="1">
              <a:spcBef>
                <a:spcPts val="0"/>
              </a:spcBef>
              <a:spcAft>
                <a:spcPts val="0"/>
              </a:spcAft>
              <a:buClr>
                <a:srgbClr val="034EA2"/>
              </a:buClr>
              <a:buSzPts val="2400"/>
              <a:buFont typeface="Arial"/>
              <a:buChar char="•"/>
              <a:defRPr/>
            </a:pPr>
            <a:endParaRPr lang="en-US" i="0" dirty="0">
              <a:solidFill>
                <a:srgbClr val="4D4D4D"/>
              </a:solidFill>
              <a:latin typeface="Arial"/>
              <a:cs typeface="Arial"/>
              <a:sym typeface="Arial"/>
            </a:endParaRPr>
          </a:p>
          <a:p>
            <a:pPr marL="457200" indent="-381000" eaLnBrk="1" fontAlgn="auto" hangingPunct="1">
              <a:spcBef>
                <a:spcPts val="0"/>
              </a:spcBef>
              <a:spcAft>
                <a:spcPts val="0"/>
              </a:spcAft>
              <a:buClr>
                <a:srgbClr val="034EA2"/>
              </a:buClr>
              <a:buSzPts val="2400"/>
              <a:buFont typeface="Arial"/>
              <a:buChar char="•"/>
              <a:defRPr/>
            </a:pPr>
            <a:endParaRPr lang="en-US" i="0" dirty="0">
              <a:solidFill>
                <a:srgbClr val="4D4D4D"/>
              </a:solidFill>
              <a:latin typeface="Arial"/>
              <a:cs typeface="Arial"/>
              <a:sym typeface="Arial"/>
            </a:endParaRPr>
          </a:p>
          <a:p>
            <a:pPr marL="0" indent="0">
              <a:buNone/>
            </a:pPr>
            <a:endParaRPr lang="en-IE" dirty="0"/>
          </a:p>
        </p:txBody>
      </p:sp>
      <p:sp>
        <p:nvSpPr>
          <p:cNvPr id="4" name="Slide Number Placeholder 3">
            <a:extLst>
              <a:ext uri="{FF2B5EF4-FFF2-40B4-BE49-F238E27FC236}">
                <a16:creationId xmlns:a16="http://schemas.microsoft.com/office/drawing/2014/main" id="{E6A9851A-D21E-2875-8097-C60FC238EDF6}"/>
              </a:ext>
            </a:extLst>
          </p:cNvPr>
          <p:cNvSpPr>
            <a:spLocks noGrp="1"/>
          </p:cNvSpPr>
          <p:nvPr>
            <p:ph type="sldNum" sz="quarter" idx="12"/>
          </p:nvPr>
        </p:nvSpPr>
        <p:spPr/>
        <p:txBody>
          <a:bodyPr/>
          <a:lstStyle/>
          <a:p>
            <a:pPr fontAlgn="base">
              <a:spcBef>
                <a:spcPct val="0"/>
              </a:spcBef>
              <a:spcAft>
                <a:spcPct val="0"/>
              </a:spcAft>
              <a:buClrTx/>
            </a:pPr>
            <a:fld id="{687E50C5-9594-4A65-9182-A5F3C8FB3B18}" type="slidenum">
              <a:rPr lang="en-GB" altLang="en-US" kern="1200">
                <a:solidFill>
                  <a:srgbClr val="000000"/>
                </a:solidFill>
                <a:ea typeface="+mn-ea"/>
                <a:cs typeface="+mn-cs"/>
              </a:rPr>
              <a:pPr fontAlgn="base">
                <a:spcBef>
                  <a:spcPct val="0"/>
                </a:spcBef>
                <a:spcAft>
                  <a:spcPct val="0"/>
                </a:spcAft>
                <a:buClrTx/>
              </a:pPr>
              <a:t>12</a:t>
            </a:fld>
            <a:endParaRPr lang="en-GB" altLang="en-US" kern="1200">
              <a:solidFill>
                <a:srgbClr val="000000"/>
              </a:solidFill>
              <a:ea typeface="+mn-ea"/>
              <a:cs typeface="+mn-cs"/>
            </a:endParaRPr>
          </a:p>
        </p:txBody>
      </p:sp>
    </p:spTree>
    <p:extLst>
      <p:ext uri="{BB962C8B-B14F-4D97-AF65-F5344CB8AC3E}">
        <p14:creationId xmlns:p14="http://schemas.microsoft.com/office/powerpoint/2010/main" val="3696328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92468-CCDE-3924-AE9A-16207E4962F5}"/>
              </a:ext>
            </a:extLst>
          </p:cNvPr>
          <p:cNvSpPr>
            <a:spLocks noGrp="1"/>
          </p:cNvSpPr>
          <p:nvPr>
            <p:ph type="title"/>
          </p:nvPr>
        </p:nvSpPr>
        <p:spPr/>
        <p:txBody>
          <a:bodyPr/>
          <a:lstStyle/>
          <a:p>
            <a:r>
              <a:rPr lang="de-DE" i="1" dirty="0"/>
              <a:t>Projects (2/2)</a:t>
            </a:r>
            <a:endParaRPr lang="en-IE" i="1" dirty="0"/>
          </a:p>
        </p:txBody>
      </p:sp>
      <p:sp>
        <p:nvSpPr>
          <p:cNvPr id="3" name="Content Placeholder 2">
            <a:extLst>
              <a:ext uri="{FF2B5EF4-FFF2-40B4-BE49-F238E27FC236}">
                <a16:creationId xmlns:a16="http://schemas.microsoft.com/office/drawing/2014/main" id="{A95537DF-62EE-AEB5-9808-38528C77E422}"/>
              </a:ext>
            </a:extLst>
          </p:cNvPr>
          <p:cNvSpPr>
            <a:spLocks noGrp="1"/>
          </p:cNvSpPr>
          <p:nvPr>
            <p:ph idx="1"/>
          </p:nvPr>
        </p:nvSpPr>
        <p:spPr>
          <a:xfrm>
            <a:off x="609600" y="2213362"/>
            <a:ext cx="10972800" cy="4031864"/>
          </a:xfrm>
        </p:spPr>
        <p:txBody>
          <a:bodyPr/>
          <a:lstStyle/>
          <a:p>
            <a:pPr marL="457200" indent="-381000" algn="just" eaLnBrk="1" fontAlgn="auto" hangingPunct="1">
              <a:spcBef>
                <a:spcPts val="0"/>
              </a:spcBef>
              <a:spcAft>
                <a:spcPts val="0"/>
              </a:spcAft>
              <a:buClr>
                <a:srgbClr val="034EA2"/>
              </a:buClr>
              <a:buSzPts val="2400"/>
              <a:buFont typeface="Arial"/>
              <a:buChar char="•"/>
              <a:defRPr/>
            </a:pPr>
            <a:r>
              <a:rPr lang="en-US" sz="2000" i="0" dirty="0">
                <a:solidFill>
                  <a:srgbClr val="4D4D4D"/>
                </a:solidFill>
                <a:latin typeface="Arial"/>
                <a:cs typeface="Arial"/>
                <a:sym typeface="Arial"/>
              </a:rPr>
              <a:t>The term does not cover the </a:t>
            </a:r>
            <a:r>
              <a:rPr lang="en-US" sz="2000" b="1" i="0" dirty="0">
                <a:solidFill>
                  <a:srgbClr val="4D4D4D"/>
                </a:solidFill>
                <a:latin typeface="Arial"/>
                <a:cs typeface="Arial"/>
                <a:sym typeface="Arial"/>
              </a:rPr>
              <a:t>renewal of an existing permit</a:t>
            </a:r>
            <a:r>
              <a:rPr lang="en-US" sz="2000" i="0" dirty="0">
                <a:solidFill>
                  <a:srgbClr val="4D4D4D"/>
                </a:solidFill>
                <a:latin typeface="Arial"/>
                <a:cs typeface="Arial"/>
                <a:sym typeface="Arial"/>
              </a:rPr>
              <a:t>, e.g. to operate an airport (C-275/09, Brussels </a:t>
            </a:r>
            <a:r>
              <a:rPr lang="en-US" sz="2000" i="0" dirty="0" err="1">
                <a:solidFill>
                  <a:srgbClr val="4D4D4D"/>
                </a:solidFill>
                <a:latin typeface="Arial"/>
                <a:cs typeface="Arial"/>
                <a:sym typeface="Arial"/>
              </a:rPr>
              <a:t>Hoofdstedelijk</a:t>
            </a:r>
            <a:r>
              <a:rPr lang="en-US" sz="2000" i="0" dirty="0">
                <a:solidFill>
                  <a:srgbClr val="4D4D4D"/>
                </a:solidFill>
                <a:latin typeface="Arial"/>
                <a:cs typeface="Arial"/>
                <a:sym typeface="Arial"/>
              </a:rPr>
              <a:t> </a:t>
            </a:r>
            <a:r>
              <a:rPr lang="en-US" sz="2000" i="0" dirty="0" err="1">
                <a:solidFill>
                  <a:srgbClr val="4D4D4D"/>
                </a:solidFill>
                <a:latin typeface="Arial"/>
                <a:cs typeface="Arial"/>
                <a:sym typeface="Arial"/>
              </a:rPr>
              <a:t>Gewest</a:t>
            </a:r>
            <a:r>
              <a:rPr lang="en-US" sz="2000" i="0" dirty="0">
                <a:solidFill>
                  <a:srgbClr val="4D4D4D"/>
                </a:solidFill>
                <a:latin typeface="Arial"/>
                <a:cs typeface="Arial"/>
                <a:sym typeface="Arial"/>
              </a:rPr>
              <a:t> and Others, para 27-30). </a:t>
            </a:r>
          </a:p>
          <a:p>
            <a:pPr marL="457200" indent="-381000" algn="just" eaLnBrk="1" fontAlgn="auto" hangingPunct="1">
              <a:spcBef>
                <a:spcPts val="0"/>
              </a:spcBef>
              <a:spcAft>
                <a:spcPts val="0"/>
              </a:spcAft>
              <a:buClr>
                <a:srgbClr val="034EA2"/>
              </a:buClr>
              <a:buSzPts val="2400"/>
              <a:buFont typeface="Arial"/>
              <a:buChar char="•"/>
              <a:defRPr/>
            </a:pPr>
            <a:r>
              <a:rPr lang="en-US" sz="2000" i="0" dirty="0">
                <a:solidFill>
                  <a:srgbClr val="4D4D4D"/>
                </a:solidFill>
                <a:latin typeface="Arial"/>
                <a:cs typeface="Arial"/>
                <a:sym typeface="Arial"/>
              </a:rPr>
              <a:t>However, if the renewal of the permit entails works altering the physical aspect of the sites in question, it is a project (C-411/17, “Doel nuclear power station”, para 64-72).</a:t>
            </a:r>
          </a:p>
          <a:p>
            <a:pPr marL="457200" indent="-381000" algn="just" eaLnBrk="1" fontAlgn="auto" hangingPunct="1">
              <a:spcBef>
                <a:spcPts val="0"/>
              </a:spcBef>
              <a:spcAft>
                <a:spcPts val="0"/>
              </a:spcAft>
              <a:buClr>
                <a:srgbClr val="034EA2"/>
              </a:buClr>
              <a:buSzPts val="2400"/>
              <a:buFont typeface="Arial"/>
              <a:buChar char="•"/>
              <a:defRPr/>
            </a:pPr>
            <a:r>
              <a:rPr lang="en-US" sz="2000" i="0" dirty="0">
                <a:solidFill>
                  <a:srgbClr val="4D4D4D"/>
                </a:solidFill>
                <a:latin typeface="Arial"/>
                <a:cs typeface="Arial"/>
                <a:sym typeface="Arial"/>
              </a:rPr>
              <a:t>The renewal of consent can be equivalent to an “extension of the project”, </a:t>
            </a:r>
            <a:r>
              <a:rPr lang="en-US" sz="2000" i="0" dirty="0" err="1">
                <a:solidFill>
                  <a:srgbClr val="4D4D4D"/>
                </a:solidFill>
                <a:latin typeface="Arial"/>
                <a:cs typeface="Arial"/>
                <a:sym typeface="Arial"/>
              </a:rPr>
              <a:t>e.g</a:t>
            </a:r>
            <a:r>
              <a:rPr lang="en-US" sz="2000" i="0" dirty="0">
                <a:solidFill>
                  <a:srgbClr val="4D4D4D"/>
                </a:solidFill>
                <a:latin typeface="Arial"/>
                <a:cs typeface="Arial"/>
                <a:sym typeface="Arial"/>
              </a:rPr>
              <a:t> prolonging the duration of the development consent for an open cast mine (Opinion of AG </a:t>
            </a:r>
            <a:r>
              <a:rPr lang="en-US" sz="2000" i="0" dirty="0" err="1">
                <a:solidFill>
                  <a:srgbClr val="4D4D4D"/>
                </a:solidFill>
                <a:latin typeface="Arial"/>
                <a:cs typeface="Arial"/>
                <a:sym typeface="Arial"/>
              </a:rPr>
              <a:t>Pikamäe</a:t>
            </a:r>
            <a:r>
              <a:rPr lang="en-US" sz="2000" i="0" dirty="0">
                <a:solidFill>
                  <a:srgbClr val="4D4D4D"/>
                </a:solidFill>
                <a:latin typeface="Arial"/>
                <a:cs typeface="Arial"/>
                <a:sym typeface="Arial"/>
              </a:rPr>
              <a:t>, C-121/21, CZ/PL "Mine de </a:t>
            </a:r>
            <a:r>
              <a:rPr lang="en-US" sz="2000" i="0" dirty="0" err="1">
                <a:solidFill>
                  <a:srgbClr val="4D4D4D"/>
                </a:solidFill>
                <a:latin typeface="Arial"/>
                <a:cs typeface="Arial"/>
                <a:sym typeface="Arial"/>
              </a:rPr>
              <a:t>Turów</a:t>
            </a:r>
            <a:r>
              <a:rPr lang="en-US" sz="2000" i="0" dirty="0">
                <a:solidFill>
                  <a:srgbClr val="4D4D4D"/>
                </a:solidFill>
                <a:latin typeface="Arial"/>
                <a:cs typeface="Arial"/>
                <a:sym typeface="Arial"/>
              </a:rPr>
              <a:t>”, para 65-68).</a:t>
            </a:r>
          </a:p>
          <a:p>
            <a:pPr marL="457200" indent="-381000" algn="just" eaLnBrk="1" fontAlgn="auto" hangingPunct="1">
              <a:spcBef>
                <a:spcPts val="0"/>
              </a:spcBef>
              <a:spcAft>
                <a:spcPts val="0"/>
              </a:spcAft>
              <a:buClr>
                <a:srgbClr val="034EA2"/>
              </a:buClr>
              <a:buSzPts val="2400"/>
              <a:buFont typeface="Arial"/>
              <a:buChar char="•"/>
              <a:defRPr/>
            </a:pPr>
            <a:r>
              <a:rPr lang="en-US" sz="2000" b="1" i="0" dirty="0">
                <a:solidFill>
                  <a:srgbClr val="4D4D4D"/>
                </a:solidFill>
                <a:latin typeface="Arial"/>
                <a:cs typeface="Arial"/>
                <a:sym typeface="Arial"/>
              </a:rPr>
              <a:t>Flight routes </a:t>
            </a:r>
            <a:r>
              <a:rPr lang="en-US" sz="2000" i="0" dirty="0">
                <a:solidFill>
                  <a:srgbClr val="4D4D4D"/>
                </a:solidFill>
                <a:latin typeface="Arial"/>
                <a:cs typeface="Arial"/>
                <a:sym typeface="Arial"/>
              </a:rPr>
              <a:t>as such are no (EIA) projects. However, an EIA for an airport has to assess the entire area potentially affected by air traffic (and not only those flight routes, likely to be determined in the future, </a:t>
            </a:r>
            <a:r>
              <a:rPr lang="en-US" sz="2000" i="0" dirty="0" err="1">
                <a:solidFill>
                  <a:srgbClr val="4D4D4D"/>
                </a:solidFill>
                <a:latin typeface="Arial"/>
                <a:cs typeface="Arial"/>
                <a:sym typeface="Arial"/>
              </a:rPr>
              <a:t>VwGh</a:t>
            </a:r>
            <a:r>
              <a:rPr lang="en-US" sz="2000" i="0" dirty="0">
                <a:solidFill>
                  <a:srgbClr val="4D4D4D"/>
                </a:solidFill>
                <a:latin typeface="Arial"/>
                <a:cs typeface="Arial"/>
                <a:sym typeface="Arial"/>
              </a:rPr>
              <a:t> 6 March 2019, Ro 2018/03/0031-38)</a:t>
            </a:r>
          </a:p>
          <a:p>
            <a:pPr marL="457200" indent="-381000" algn="just" eaLnBrk="1" fontAlgn="auto" hangingPunct="1">
              <a:spcBef>
                <a:spcPts val="0"/>
              </a:spcBef>
              <a:spcAft>
                <a:spcPts val="0"/>
              </a:spcAft>
              <a:buClr>
                <a:srgbClr val="034EA2"/>
              </a:buClr>
              <a:buSzPts val="2400"/>
              <a:buFont typeface="Arial"/>
              <a:buChar char="•"/>
              <a:defRPr/>
            </a:pPr>
            <a:r>
              <a:rPr lang="en-US" sz="2000" i="0" dirty="0">
                <a:solidFill>
                  <a:srgbClr val="4D4D4D"/>
                </a:solidFill>
                <a:latin typeface="Arial"/>
                <a:cs typeface="Arial"/>
                <a:sym typeface="Arial"/>
              </a:rPr>
              <a:t>The definition and case law on the term ‘project’ under the EIA Directive is relevant for interpreting this term under </a:t>
            </a:r>
            <a:r>
              <a:rPr lang="en-US" sz="2000" b="1" i="0" dirty="0">
                <a:solidFill>
                  <a:srgbClr val="4D4D4D"/>
                </a:solidFill>
                <a:latin typeface="Arial"/>
                <a:cs typeface="Arial"/>
                <a:sym typeface="Arial"/>
              </a:rPr>
              <a:t>Art. 6(3) of the Habitats Directive</a:t>
            </a:r>
            <a:r>
              <a:rPr lang="en-US" sz="2000" i="0" dirty="0">
                <a:solidFill>
                  <a:srgbClr val="4D4D4D"/>
                </a:solidFill>
                <a:latin typeface="Arial"/>
                <a:cs typeface="Arial"/>
                <a:sym typeface="Arial"/>
              </a:rPr>
              <a:t>, but not completely similar.  A ‘project’ under the HD is wider, see case law on sonar surveys, agriculture (use of fertilizer and pesticides) traffic, hunting, fishing, flight route..)</a:t>
            </a:r>
          </a:p>
          <a:p>
            <a:pPr marL="457200" indent="-381000" eaLnBrk="1" fontAlgn="auto" hangingPunct="1">
              <a:spcBef>
                <a:spcPts val="0"/>
              </a:spcBef>
              <a:spcAft>
                <a:spcPts val="0"/>
              </a:spcAft>
              <a:buClr>
                <a:srgbClr val="034EA2"/>
              </a:buClr>
              <a:buSzPts val="2400"/>
              <a:buFont typeface="Arial"/>
              <a:buChar char="•"/>
              <a:defRPr/>
            </a:pPr>
            <a:endParaRPr lang="en-US" sz="1800" i="0" dirty="0">
              <a:solidFill>
                <a:srgbClr val="4D4D4D"/>
              </a:solidFill>
              <a:latin typeface="Arial"/>
              <a:cs typeface="Arial"/>
              <a:sym typeface="Arial"/>
            </a:endParaRPr>
          </a:p>
          <a:p>
            <a:pPr marL="457200" indent="-381000" eaLnBrk="1" fontAlgn="auto" hangingPunct="1">
              <a:spcBef>
                <a:spcPts val="0"/>
              </a:spcBef>
              <a:spcAft>
                <a:spcPts val="0"/>
              </a:spcAft>
              <a:buClr>
                <a:srgbClr val="034EA2"/>
              </a:buClr>
              <a:buSzPts val="2400"/>
              <a:buFont typeface="Arial"/>
              <a:buChar char="•"/>
              <a:defRPr/>
            </a:pPr>
            <a:endParaRPr lang="en-US" i="0" dirty="0">
              <a:solidFill>
                <a:srgbClr val="4D4D4D"/>
              </a:solidFill>
              <a:latin typeface="Arial"/>
              <a:cs typeface="Arial"/>
              <a:sym typeface="Arial"/>
            </a:endParaRPr>
          </a:p>
          <a:p>
            <a:pPr marL="457200" indent="-381000" eaLnBrk="1" fontAlgn="auto" hangingPunct="1">
              <a:spcBef>
                <a:spcPts val="0"/>
              </a:spcBef>
              <a:spcAft>
                <a:spcPts val="0"/>
              </a:spcAft>
              <a:buClr>
                <a:srgbClr val="034EA2"/>
              </a:buClr>
              <a:buSzPts val="2400"/>
              <a:buFont typeface="Arial"/>
              <a:buChar char="•"/>
              <a:defRPr/>
            </a:pPr>
            <a:endParaRPr lang="en-US" i="0" dirty="0">
              <a:solidFill>
                <a:srgbClr val="4D4D4D"/>
              </a:solidFill>
              <a:latin typeface="Arial"/>
              <a:cs typeface="Arial"/>
              <a:sym typeface="Arial"/>
            </a:endParaRPr>
          </a:p>
          <a:p>
            <a:pPr marL="0" indent="0">
              <a:buNone/>
            </a:pPr>
            <a:endParaRPr lang="en-IE" dirty="0"/>
          </a:p>
        </p:txBody>
      </p:sp>
      <p:sp>
        <p:nvSpPr>
          <p:cNvPr id="4" name="Slide Number Placeholder 3">
            <a:extLst>
              <a:ext uri="{FF2B5EF4-FFF2-40B4-BE49-F238E27FC236}">
                <a16:creationId xmlns:a16="http://schemas.microsoft.com/office/drawing/2014/main" id="{E6A9851A-D21E-2875-8097-C60FC238EDF6}"/>
              </a:ext>
            </a:extLst>
          </p:cNvPr>
          <p:cNvSpPr>
            <a:spLocks noGrp="1"/>
          </p:cNvSpPr>
          <p:nvPr>
            <p:ph type="sldNum" sz="quarter" idx="12"/>
          </p:nvPr>
        </p:nvSpPr>
        <p:spPr/>
        <p:txBody>
          <a:bodyPr/>
          <a:lstStyle/>
          <a:p>
            <a:pPr fontAlgn="base">
              <a:spcBef>
                <a:spcPct val="0"/>
              </a:spcBef>
              <a:spcAft>
                <a:spcPct val="0"/>
              </a:spcAft>
              <a:buClrTx/>
            </a:pPr>
            <a:fld id="{687E50C5-9594-4A65-9182-A5F3C8FB3B18}" type="slidenum">
              <a:rPr lang="en-GB" altLang="en-US" kern="1200">
                <a:solidFill>
                  <a:srgbClr val="000000"/>
                </a:solidFill>
                <a:ea typeface="+mn-ea"/>
                <a:cs typeface="+mn-cs"/>
              </a:rPr>
              <a:pPr fontAlgn="base">
                <a:spcBef>
                  <a:spcPct val="0"/>
                </a:spcBef>
                <a:spcAft>
                  <a:spcPct val="0"/>
                </a:spcAft>
                <a:buClrTx/>
              </a:pPr>
              <a:t>13</a:t>
            </a:fld>
            <a:endParaRPr lang="en-GB" altLang="en-US" kern="1200">
              <a:solidFill>
                <a:srgbClr val="000000"/>
              </a:solidFill>
              <a:ea typeface="+mn-ea"/>
              <a:cs typeface="+mn-cs"/>
            </a:endParaRPr>
          </a:p>
        </p:txBody>
      </p:sp>
    </p:spTree>
    <p:extLst>
      <p:ext uri="{BB962C8B-B14F-4D97-AF65-F5344CB8AC3E}">
        <p14:creationId xmlns:p14="http://schemas.microsoft.com/office/powerpoint/2010/main" val="1777572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92468-CCDE-3924-AE9A-16207E4962F5}"/>
              </a:ext>
            </a:extLst>
          </p:cNvPr>
          <p:cNvSpPr>
            <a:spLocks noGrp="1"/>
          </p:cNvSpPr>
          <p:nvPr>
            <p:ph type="title"/>
          </p:nvPr>
        </p:nvSpPr>
        <p:spPr/>
        <p:txBody>
          <a:bodyPr/>
          <a:lstStyle/>
          <a:p>
            <a:r>
              <a:rPr lang="de-DE" dirty="0"/>
              <a:t>Projects </a:t>
            </a:r>
            <a:r>
              <a:rPr lang="de-DE" dirty="0" err="1"/>
              <a:t>subject</a:t>
            </a:r>
            <a:r>
              <a:rPr lang="de-DE" dirty="0"/>
              <a:t> to an EIA</a:t>
            </a:r>
            <a:endParaRPr lang="en-IE" i="1" dirty="0"/>
          </a:p>
        </p:txBody>
      </p:sp>
      <p:sp>
        <p:nvSpPr>
          <p:cNvPr id="3" name="Content Placeholder 2">
            <a:extLst>
              <a:ext uri="{FF2B5EF4-FFF2-40B4-BE49-F238E27FC236}">
                <a16:creationId xmlns:a16="http://schemas.microsoft.com/office/drawing/2014/main" id="{A95537DF-62EE-AEB5-9808-38528C77E422}"/>
              </a:ext>
            </a:extLst>
          </p:cNvPr>
          <p:cNvSpPr>
            <a:spLocks noGrp="1"/>
          </p:cNvSpPr>
          <p:nvPr>
            <p:ph idx="1"/>
          </p:nvPr>
        </p:nvSpPr>
        <p:spPr/>
        <p:txBody>
          <a:bodyPr/>
          <a:lstStyle/>
          <a:p>
            <a:pPr marL="457200" indent="-381000" algn="just" eaLnBrk="1" fontAlgn="auto" hangingPunct="1">
              <a:spcBef>
                <a:spcPts val="0"/>
              </a:spcBef>
              <a:spcAft>
                <a:spcPts val="0"/>
              </a:spcAft>
              <a:buClr>
                <a:srgbClr val="034EA2"/>
              </a:buClr>
              <a:buSzPts val="2400"/>
              <a:buFont typeface="Arial"/>
              <a:buChar char="•"/>
              <a:defRPr/>
            </a:pPr>
            <a:r>
              <a:rPr lang="en-US" i="0" dirty="0">
                <a:solidFill>
                  <a:srgbClr val="4D4D4D"/>
                </a:solidFill>
                <a:latin typeface="Arial"/>
                <a:cs typeface="Arial"/>
                <a:sym typeface="Arial"/>
              </a:rPr>
              <a:t>Article 2(1): Projects likely to have significant effects on the environment by virtue, inter alia, of their </a:t>
            </a:r>
            <a:r>
              <a:rPr lang="en-US" b="1" i="0" dirty="0">
                <a:solidFill>
                  <a:srgbClr val="4D4D4D"/>
                </a:solidFill>
                <a:latin typeface="Arial"/>
                <a:cs typeface="Arial"/>
                <a:sym typeface="Arial"/>
              </a:rPr>
              <a:t>nature, size or location </a:t>
            </a:r>
            <a:r>
              <a:rPr lang="en-US" i="0" dirty="0">
                <a:solidFill>
                  <a:srgbClr val="4D4D4D"/>
                </a:solidFill>
                <a:latin typeface="Arial"/>
                <a:cs typeface="Arial"/>
                <a:sym typeface="Arial"/>
              </a:rPr>
              <a:t>are made subject to a requirement for development consent and an assessment with regard to their effects on the environment.</a:t>
            </a:r>
          </a:p>
          <a:p>
            <a:pPr marL="457200" indent="-381000" algn="just" eaLnBrk="1" fontAlgn="auto" hangingPunct="1">
              <a:spcBef>
                <a:spcPts val="0"/>
              </a:spcBef>
              <a:spcAft>
                <a:spcPts val="0"/>
              </a:spcAft>
              <a:buClr>
                <a:srgbClr val="034EA2"/>
              </a:buClr>
              <a:buSzPts val="2400"/>
              <a:buFont typeface="Arial"/>
              <a:buChar char="•"/>
              <a:defRPr/>
            </a:pPr>
            <a:endParaRPr lang="en-US" i="0" dirty="0">
              <a:solidFill>
                <a:srgbClr val="4D4D4D"/>
              </a:solidFill>
              <a:latin typeface="Arial"/>
              <a:cs typeface="Arial"/>
              <a:sym typeface="Arial"/>
            </a:endParaRPr>
          </a:p>
          <a:p>
            <a:pPr marL="457200" indent="-381000" algn="just" eaLnBrk="1" fontAlgn="auto" hangingPunct="1">
              <a:spcBef>
                <a:spcPts val="0"/>
              </a:spcBef>
              <a:spcAft>
                <a:spcPts val="0"/>
              </a:spcAft>
              <a:buClr>
                <a:srgbClr val="034EA2"/>
              </a:buClr>
              <a:buSzPts val="2400"/>
              <a:buFont typeface="Arial"/>
              <a:buChar char="•"/>
              <a:defRPr/>
            </a:pPr>
            <a:r>
              <a:rPr lang="en-US" i="0" dirty="0">
                <a:solidFill>
                  <a:srgbClr val="4D4D4D"/>
                </a:solidFill>
                <a:latin typeface="Arial"/>
                <a:cs typeface="Arial"/>
                <a:sym typeface="Arial"/>
              </a:rPr>
              <a:t>Article 4(1): Projects listed in Annex I shall be made subject to an EIA. </a:t>
            </a:r>
          </a:p>
          <a:p>
            <a:pPr marL="457200" indent="-381000" algn="just" eaLnBrk="1" fontAlgn="auto" hangingPunct="1">
              <a:spcBef>
                <a:spcPts val="0"/>
              </a:spcBef>
              <a:spcAft>
                <a:spcPts val="0"/>
              </a:spcAft>
              <a:buClr>
                <a:srgbClr val="034EA2"/>
              </a:buClr>
              <a:buSzPts val="2400"/>
              <a:buFont typeface="Arial"/>
              <a:buChar char="•"/>
              <a:defRPr/>
            </a:pPr>
            <a:endParaRPr lang="en-US" i="0" dirty="0">
              <a:solidFill>
                <a:srgbClr val="4D4D4D"/>
              </a:solidFill>
              <a:latin typeface="Arial"/>
              <a:cs typeface="Arial"/>
              <a:sym typeface="Arial"/>
            </a:endParaRPr>
          </a:p>
          <a:p>
            <a:pPr marL="457200" indent="-381000" algn="just" eaLnBrk="1" fontAlgn="auto" hangingPunct="1">
              <a:spcBef>
                <a:spcPts val="0"/>
              </a:spcBef>
              <a:spcAft>
                <a:spcPts val="0"/>
              </a:spcAft>
              <a:buClr>
                <a:srgbClr val="034EA2"/>
              </a:buClr>
              <a:buSzPts val="2400"/>
              <a:buFont typeface="Arial"/>
              <a:buChar char="•"/>
              <a:defRPr/>
            </a:pPr>
            <a:r>
              <a:rPr lang="en-US" i="0" dirty="0">
                <a:solidFill>
                  <a:srgbClr val="4D4D4D"/>
                </a:solidFill>
                <a:latin typeface="Arial"/>
                <a:cs typeface="Arial"/>
                <a:sym typeface="Arial"/>
              </a:rPr>
              <a:t>Article 4(2): For projects listed in Annex II Member States shall determine whether these projects shall be made subject to an assessment. </a:t>
            </a:r>
            <a:endParaRPr lang="en-US" sz="1800" i="0" dirty="0">
              <a:solidFill>
                <a:srgbClr val="4D4D4D"/>
              </a:solidFill>
              <a:latin typeface="Arial"/>
              <a:cs typeface="Arial"/>
              <a:sym typeface="Arial"/>
            </a:endParaRPr>
          </a:p>
          <a:p>
            <a:pPr marL="457200" indent="-381000" eaLnBrk="1" fontAlgn="auto" hangingPunct="1">
              <a:spcBef>
                <a:spcPts val="0"/>
              </a:spcBef>
              <a:spcAft>
                <a:spcPts val="0"/>
              </a:spcAft>
              <a:buClr>
                <a:srgbClr val="034EA2"/>
              </a:buClr>
              <a:buSzPts val="2400"/>
              <a:buFont typeface="Arial"/>
              <a:buChar char="•"/>
              <a:defRPr/>
            </a:pPr>
            <a:endParaRPr lang="en-US" i="0" dirty="0">
              <a:solidFill>
                <a:srgbClr val="4D4D4D"/>
              </a:solidFill>
              <a:latin typeface="Arial"/>
              <a:cs typeface="Arial"/>
              <a:sym typeface="Arial"/>
            </a:endParaRPr>
          </a:p>
          <a:p>
            <a:pPr marL="457200" indent="-381000" eaLnBrk="1" fontAlgn="auto" hangingPunct="1">
              <a:spcBef>
                <a:spcPts val="0"/>
              </a:spcBef>
              <a:spcAft>
                <a:spcPts val="0"/>
              </a:spcAft>
              <a:buClr>
                <a:srgbClr val="034EA2"/>
              </a:buClr>
              <a:buSzPts val="2400"/>
              <a:buFont typeface="Arial"/>
              <a:buChar char="•"/>
              <a:defRPr/>
            </a:pPr>
            <a:endParaRPr lang="en-US" i="0" dirty="0">
              <a:solidFill>
                <a:srgbClr val="4D4D4D"/>
              </a:solidFill>
              <a:latin typeface="Arial"/>
              <a:cs typeface="Arial"/>
              <a:sym typeface="Arial"/>
            </a:endParaRPr>
          </a:p>
          <a:p>
            <a:pPr marL="0" indent="0">
              <a:buNone/>
            </a:pPr>
            <a:endParaRPr lang="en-IE" dirty="0"/>
          </a:p>
        </p:txBody>
      </p:sp>
      <p:sp>
        <p:nvSpPr>
          <p:cNvPr id="4" name="Slide Number Placeholder 3">
            <a:extLst>
              <a:ext uri="{FF2B5EF4-FFF2-40B4-BE49-F238E27FC236}">
                <a16:creationId xmlns:a16="http://schemas.microsoft.com/office/drawing/2014/main" id="{E6A9851A-D21E-2875-8097-C60FC238EDF6}"/>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687E50C5-9594-4A65-9182-A5F3C8FB3B18}" type="slidenum">
              <a:rPr kumimoji="0" lang="en-GB"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14</a:t>
            </a:fld>
            <a:endParaRPr kumimoji="0" lang="en-GB"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a:sym typeface="Arial"/>
            </a:endParaRPr>
          </a:p>
        </p:txBody>
      </p:sp>
    </p:spTree>
    <p:extLst>
      <p:ext uri="{BB962C8B-B14F-4D97-AF65-F5344CB8AC3E}">
        <p14:creationId xmlns:p14="http://schemas.microsoft.com/office/powerpoint/2010/main" val="3782546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F1B0-003E-B650-1DE6-83DB0D889329}"/>
              </a:ext>
            </a:extLst>
          </p:cNvPr>
          <p:cNvSpPr>
            <a:spLocks noGrp="1"/>
          </p:cNvSpPr>
          <p:nvPr>
            <p:ph type="title"/>
          </p:nvPr>
        </p:nvSpPr>
        <p:spPr/>
        <p:txBody>
          <a:bodyPr/>
          <a:lstStyle/>
          <a:p>
            <a:r>
              <a:rPr lang="en-US" dirty="0"/>
              <a:t>Projects listed in Annex I</a:t>
            </a:r>
            <a:endParaRPr lang="en-IE" dirty="0"/>
          </a:p>
        </p:txBody>
      </p:sp>
      <p:sp>
        <p:nvSpPr>
          <p:cNvPr id="3" name="Content Placeholder 2">
            <a:extLst>
              <a:ext uri="{FF2B5EF4-FFF2-40B4-BE49-F238E27FC236}">
                <a16:creationId xmlns:a16="http://schemas.microsoft.com/office/drawing/2014/main" id="{E24ACCBA-AAED-F1EA-E6A2-D9B33C2D2E6B}"/>
              </a:ext>
            </a:extLst>
          </p:cNvPr>
          <p:cNvSpPr>
            <a:spLocks noGrp="1"/>
          </p:cNvSpPr>
          <p:nvPr>
            <p:ph idx="1"/>
          </p:nvPr>
        </p:nvSpPr>
        <p:spPr>
          <a:xfrm>
            <a:off x="609600" y="2492376"/>
            <a:ext cx="10972800" cy="3752849"/>
          </a:xfrm>
        </p:spPr>
        <p:txBody>
          <a:bodyPr/>
          <a:lstStyle/>
          <a:p>
            <a:pPr marL="457200" lvl="0" indent="-381000" algn="just" eaLnBrk="1" fontAlgn="auto" hangingPunct="1">
              <a:spcBef>
                <a:spcPts val="0"/>
              </a:spcBef>
              <a:spcAft>
                <a:spcPts val="0"/>
              </a:spcAft>
              <a:buClr>
                <a:srgbClr val="034EA2"/>
              </a:buClr>
              <a:buSzPts val="2400"/>
              <a:buFont typeface="Arial"/>
              <a:buChar char="•"/>
              <a:defRPr/>
            </a:pPr>
            <a:r>
              <a:rPr kumimoji="0" lang="de-DE" sz="2400" b="0" i="0" u="none" strike="noStrike" kern="0" cap="none" spc="0" normalizeH="0" baseline="0" noProof="0" dirty="0">
                <a:ln>
                  <a:noFill/>
                </a:ln>
                <a:solidFill>
                  <a:srgbClr val="4D4D4D"/>
                </a:solidFill>
                <a:effectLst/>
                <a:uLnTx/>
                <a:uFillTx/>
                <a:latin typeface="Arial"/>
                <a:cs typeface="Arial"/>
                <a:sym typeface="Arial"/>
              </a:rPr>
              <a:t>Art. 4(1): </a:t>
            </a:r>
            <a:r>
              <a:rPr kumimoji="0" lang="en-US" sz="2400" b="0" i="0" u="none" strike="noStrike" kern="0" cap="none" spc="0" normalizeH="0" baseline="0" noProof="0" dirty="0">
                <a:ln>
                  <a:noFill/>
                </a:ln>
                <a:solidFill>
                  <a:srgbClr val="4D4D4D"/>
                </a:solidFill>
                <a:effectLst/>
                <a:uLnTx/>
                <a:uFillTx/>
                <a:latin typeface="Arial"/>
                <a:cs typeface="Arial"/>
                <a:sym typeface="Arial"/>
              </a:rPr>
              <a:t>These projects are subject to an EIA, as they are always considered to be likely to have significant effects on the environment</a:t>
            </a:r>
            <a:r>
              <a:rPr lang="en-US" i="0" dirty="0">
                <a:solidFill>
                  <a:srgbClr val="4D4D4D"/>
                </a:solidFill>
                <a:latin typeface="Arial"/>
                <a:cs typeface="Arial"/>
                <a:sym typeface="Arial"/>
              </a:rPr>
              <a:t>, e.g.: </a:t>
            </a:r>
            <a:endParaRPr kumimoji="0" lang="en-US" sz="2400" b="0" i="0" u="none" strike="noStrike" kern="0" cap="none" spc="0" normalizeH="0" baseline="0" noProof="0" dirty="0">
              <a:ln>
                <a:noFill/>
              </a:ln>
              <a:solidFill>
                <a:srgbClr val="4D4D4D"/>
              </a:solidFill>
              <a:effectLst/>
              <a:uLnTx/>
              <a:uFillTx/>
              <a:latin typeface="Arial"/>
              <a:cs typeface="Arial"/>
              <a:sym typeface="Arial"/>
            </a:endParaRP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lang="en-US" i="0" dirty="0">
                <a:solidFill>
                  <a:srgbClr val="4D4D4D"/>
                </a:solidFill>
                <a:latin typeface="Arial"/>
                <a:cs typeface="Arial"/>
                <a:sym typeface="Arial"/>
              </a:rPr>
              <a:t>N</a:t>
            </a:r>
            <a:r>
              <a:rPr kumimoji="0" lang="en-US" sz="2400" b="0" i="0" u="none" strike="noStrike" kern="0" cap="none" spc="0" normalizeH="0" baseline="0" noProof="0" dirty="0" err="1">
                <a:ln>
                  <a:noFill/>
                </a:ln>
                <a:solidFill>
                  <a:srgbClr val="4D4D4D"/>
                </a:solidFill>
                <a:effectLst/>
                <a:uLnTx/>
                <a:uFillTx/>
                <a:latin typeface="Arial"/>
                <a:cs typeface="Arial"/>
                <a:sym typeface="Arial"/>
              </a:rPr>
              <a:t>uclear</a:t>
            </a:r>
            <a:r>
              <a:rPr kumimoji="0" lang="en-US" sz="2400" b="0" i="0" u="none" strike="noStrike" kern="0" cap="none" spc="0" normalizeH="0" baseline="0" noProof="0" dirty="0">
                <a:ln>
                  <a:noFill/>
                </a:ln>
                <a:solidFill>
                  <a:srgbClr val="4D4D4D"/>
                </a:solidFill>
                <a:effectLst/>
                <a:uLnTx/>
                <a:uFillTx/>
                <a:latin typeface="Arial"/>
                <a:cs typeface="Arial"/>
                <a:sym typeface="Arial"/>
              </a:rPr>
              <a:t> power stations,</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en-US" sz="2400" b="0" i="0" u="none" strike="noStrike" kern="0" cap="none" spc="0" normalizeH="0" baseline="0" noProof="0" dirty="0">
                <a:ln>
                  <a:noFill/>
                </a:ln>
                <a:solidFill>
                  <a:srgbClr val="4D4D4D"/>
                </a:solidFill>
                <a:effectLst/>
                <a:uLnTx/>
                <a:uFillTx/>
                <a:latin typeface="Arial"/>
                <a:cs typeface="Arial"/>
                <a:sym typeface="Arial"/>
              </a:rPr>
              <a:t>Integrated steel works and chemical installations, </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lang="en-US" i="0" dirty="0">
                <a:solidFill>
                  <a:srgbClr val="4D4D4D"/>
                </a:solidFill>
                <a:latin typeface="Arial"/>
                <a:cs typeface="Arial"/>
                <a:sym typeface="Arial"/>
              </a:rPr>
              <a:t>A</a:t>
            </a:r>
            <a:r>
              <a:rPr kumimoji="0" lang="en-US" sz="2400" b="0" i="0" u="none" strike="noStrike" kern="0" cap="none" spc="0" normalizeH="0" baseline="0" noProof="0" dirty="0" err="1">
                <a:ln>
                  <a:noFill/>
                </a:ln>
                <a:solidFill>
                  <a:srgbClr val="4D4D4D"/>
                </a:solidFill>
                <a:effectLst/>
                <a:uLnTx/>
                <a:uFillTx/>
                <a:latin typeface="Arial"/>
                <a:cs typeface="Arial"/>
                <a:sym typeface="Arial"/>
              </a:rPr>
              <a:t>irports</a:t>
            </a:r>
            <a:r>
              <a:rPr kumimoji="0" lang="en-US" sz="2400" b="0" i="0" u="none" strike="noStrike" kern="0" cap="none" spc="0" normalizeH="0" baseline="0" noProof="0" dirty="0">
                <a:ln>
                  <a:noFill/>
                </a:ln>
                <a:solidFill>
                  <a:srgbClr val="4D4D4D"/>
                </a:solidFill>
                <a:effectLst/>
                <a:uLnTx/>
                <a:uFillTx/>
                <a:latin typeface="Arial"/>
                <a:cs typeface="Arial"/>
                <a:sym typeface="Arial"/>
              </a:rPr>
              <a:t> with a basic runaway length of 2 100 m or more, </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lang="en-US" i="0" dirty="0">
                <a:solidFill>
                  <a:srgbClr val="4D4D4D"/>
                </a:solidFill>
                <a:latin typeface="Arial"/>
                <a:cs typeface="Arial"/>
                <a:sym typeface="Arial"/>
              </a:rPr>
              <a:t>L</a:t>
            </a:r>
            <a:r>
              <a:rPr kumimoji="0" lang="en-US" sz="2400" b="0" i="0" u="none" strike="noStrike" kern="0" cap="none" spc="0" normalizeH="0" baseline="0" noProof="0" dirty="0" err="1">
                <a:ln>
                  <a:noFill/>
                </a:ln>
                <a:solidFill>
                  <a:srgbClr val="4D4D4D"/>
                </a:solidFill>
                <a:effectLst/>
                <a:uLnTx/>
                <a:uFillTx/>
                <a:latin typeface="Arial"/>
                <a:cs typeface="Arial"/>
                <a:sym typeface="Arial"/>
              </a:rPr>
              <a:t>ong</a:t>
            </a:r>
            <a:r>
              <a:rPr kumimoji="0" lang="en-US" sz="2400" b="0" i="0" u="none" strike="noStrike" kern="0" cap="none" spc="0" normalizeH="0" baseline="0" noProof="0" dirty="0">
                <a:ln>
                  <a:noFill/>
                </a:ln>
                <a:solidFill>
                  <a:srgbClr val="4D4D4D"/>
                </a:solidFill>
                <a:effectLst/>
                <a:uLnTx/>
                <a:uFillTx/>
                <a:latin typeface="Arial"/>
                <a:cs typeface="Arial"/>
                <a:sym typeface="Arial"/>
              </a:rPr>
              <a:t> distance railways,</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lang="en-US" i="0" dirty="0">
                <a:solidFill>
                  <a:srgbClr val="4D4D4D"/>
                </a:solidFill>
                <a:latin typeface="Arial"/>
                <a:cs typeface="Arial"/>
                <a:sym typeface="Arial"/>
              </a:rPr>
              <a:t>M</a:t>
            </a:r>
            <a:r>
              <a:rPr kumimoji="0" lang="en-US" sz="2400" b="0" i="0" u="none" strike="noStrike" kern="0" cap="none" spc="0" normalizeH="0" baseline="0" noProof="0" dirty="0" err="1">
                <a:ln>
                  <a:noFill/>
                </a:ln>
                <a:solidFill>
                  <a:srgbClr val="4D4D4D"/>
                </a:solidFill>
                <a:effectLst/>
                <a:uLnTx/>
                <a:uFillTx/>
                <a:latin typeface="Arial"/>
                <a:cs typeface="Arial"/>
                <a:sym typeface="Arial"/>
              </a:rPr>
              <a:t>otorways</a:t>
            </a:r>
            <a:r>
              <a:rPr kumimoji="0" lang="en-US" sz="2400" b="0" i="0" u="none" strike="noStrike" kern="0" cap="none" spc="0" normalizeH="0" baseline="0" noProof="0" dirty="0">
                <a:ln>
                  <a:noFill/>
                </a:ln>
                <a:solidFill>
                  <a:srgbClr val="4D4D4D"/>
                </a:solidFill>
                <a:effectLst/>
                <a:uLnTx/>
                <a:uFillTx/>
                <a:latin typeface="Arial"/>
                <a:cs typeface="Arial"/>
                <a:sym typeface="Arial"/>
              </a:rPr>
              <a:t>, express roads, roads of four lanes or more (of at least 10 km),</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lang="en-US" i="0" dirty="0">
                <a:solidFill>
                  <a:srgbClr val="4D4D4D"/>
                </a:solidFill>
                <a:latin typeface="Arial"/>
                <a:cs typeface="Arial"/>
                <a:sym typeface="Arial"/>
              </a:rPr>
              <a:t>W</a:t>
            </a:r>
            <a:r>
              <a:rPr kumimoji="0" lang="en-US" sz="2400" b="0" i="0" u="none" strike="noStrike" kern="0" cap="none" spc="0" normalizeH="0" baseline="0" noProof="0" dirty="0" err="1">
                <a:ln>
                  <a:noFill/>
                </a:ln>
                <a:solidFill>
                  <a:srgbClr val="4D4D4D"/>
                </a:solidFill>
                <a:effectLst/>
                <a:uLnTx/>
                <a:uFillTx/>
                <a:latin typeface="Arial"/>
                <a:cs typeface="Arial"/>
                <a:sym typeface="Arial"/>
              </a:rPr>
              <a:t>aste</a:t>
            </a:r>
            <a:r>
              <a:rPr kumimoji="0" lang="en-US" sz="2400" b="0" i="0" u="none" strike="noStrike" kern="0" cap="none" spc="0" normalizeH="0" baseline="0" noProof="0" dirty="0">
                <a:ln>
                  <a:noFill/>
                </a:ln>
                <a:solidFill>
                  <a:srgbClr val="4D4D4D"/>
                </a:solidFill>
                <a:effectLst/>
                <a:uLnTx/>
                <a:uFillTx/>
                <a:latin typeface="Arial"/>
                <a:cs typeface="Arial"/>
                <a:sym typeface="Arial"/>
              </a:rPr>
              <a:t> disposal installations for hazardous waste, etc.</a:t>
            </a:r>
          </a:p>
          <a:p>
            <a:pPr marL="76200" marR="0" lvl="0" indent="0" algn="just" defTabSz="914400" rtl="0" eaLnBrk="1" fontAlgn="auto" latinLnBrk="0" hangingPunct="1">
              <a:lnSpc>
                <a:spcPct val="100000"/>
              </a:lnSpc>
              <a:spcBef>
                <a:spcPts val="0"/>
              </a:spcBef>
              <a:spcAft>
                <a:spcPts val="0"/>
              </a:spcAft>
              <a:buClr>
                <a:srgbClr val="034EA2"/>
              </a:buClr>
              <a:buSzPts val="2400"/>
              <a:buNone/>
              <a:tabLst/>
              <a:defRPr/>
            </a:pPr>
            <a:endParaRPr kumimoji="0" lang="en-US" sz="2400" b="0" i="0" u="none" strike="noStrike" kern="0" cap="none" spc="0" normalizeH="0" baseline="0" noProof="0" dirty="0">
              <a:ln>
                <a:noFill/>
              </a:ln>
              <a:solidFill>
                <a:srgbClr val="4D4D4D"/>
              </a:solidFill>
              <a:effectLst/>
              <a:uLnTx/>
              <a:uFillTx/>
              <a:latin typeface="Arial"/>
              <a:cs typeface="Arial"/>
              <a:sym typeface="Arial"/>
            </a:endParaRP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en-US" sz="2400" b="0" i="0" u="none" strike="noStrike" kern="0" cap="none" spc="0" normalizeH="0" baseline="0" noProof="0" dirty="0">
                <a:ln>
                  <a:noFill/>
                </a:ln>
                <a:solidFill>
                  <a:srgbClr val="4D4D4D"/>
                </a:solidFill>
                <a:effectLst/>
                <a:uLnTx/>
                <a:uFillTx/>
                <a:latin typeface="Arial"/>
                <a:ea typeface="+mn-ea"/>
                <a:cs typeface="Arial"/>
                <a:sym typeface="Arial"/>
              </a:rPr>
              <a:t>Annex I is – largely – similar to </a:t>
            </a:r>
            <a:r>
              <a:rPr kumimoji="0" lang="en-US" sz="2400" i="0" u="none" strike="noStrike" kern="0" cap="none" spc="0" normalizeH="0" baseline="0" noProof="0" dirty="0">
                <a:ln>
                  <a:noFill/>
                </a:ln>
                <a:solidFill>
                  <a:srgbClr val="4D4D4D"/>
                </a:solidFill>
                <a:effectLst/>
                <a:uLnTx/>
                <a:uFillTx/>
                <a:latin typeface="Arial"/>
                <a:ea typeface="+mn-ea"/>
                <a:cs typeface="Arial"/>
                <a:sym typeface="Arial"/>
              </a:rPr>
              <a:t>annex I to the Aarhus Convention </a:t>
            </a:r>
          </a:p>
          <a:p>
            <a:endParaRPr lang="en-IE" dirty="0"/>
          </a:p>
        </p:txBody>
      </p:sp>
      <p:sp>
        <p:nvSpPr>
          <p:cNvPr id="4" name="Slide Number Placeholder 3">
            <a:extLst>
              <a:ext uri="{FF2B5EF4-FFF2-40B4-BE49-F238E27FC236}">
                <a16:creationId xmlns:a16="http://schemas.microsoft.com/office/drawing/2014/main" id="{9BF4DD24-C7AB-5F88-358F-B08525A620EA}"/>
              </a:ext>
            </a:extLst>
          </p:cNvPr>
          <p:cNvSpPr>
            <a:spLocks noGrp="1"/>
          </p:cNvSpPr>
          <p:nvPr>
            <p:ph type="sldNum" sz="quarter" idx="12"/>
          </p:nvPr>
        </p:nvSpPr>
        <p:spPr/>
        <p:txBody>
          <a:bodyPr/>
          <a:lstStyle/>
          <a:p>
            <a:fld id="{687E50C5-9594-4A65-9182-A5F3C8FB3B18}" type="slidenum">
              <a:rPr lang="en-GB" altLang="en-US" smtClean="0"/>
              <a:pPr/>
              <a:t>15</a:t>
            </a:fld>
            <a:endParaRPr lang="en-GB" altLang="en-US"/>
          </a:p>
        </p:txBody>
      </p:sp>
    </p:spTree>
    <p:extLst>
      <p:ext uri="{BB962C8B-B14F-4D97-AF65-F5344CB8AC3E}">
        <p14:creationId xmlns:p14="http://schemas.microsoft.com/office/powerpoint/2010/main" val="17969831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F1B0-003E-B650-1DE6-83DB0D889329}"/>
              </a:ext>
            </a:extLst>
          </p:cNvPr>
          <p:cNvSpPr>
            <a:spLocks noGrp="1"/>
          </p:cNvSpPr>
          <p:nvPr>
            <p:ph type="title"/>
          </p:nvPr>
        </p:nvSpPr>
        <p:spPr/>
        <p:txBody>
          <a:bodyPr/>
          <a:lstStyle/>
          <a:p>
            <a:r>
              <a:rPr lang="en-US" dirty="0"/>
              <a:t>Projects listed in Annex II - screening</a:t>
            </a:r>
            <a:endParaRPr lang="en-IE" dirty="0"/>
          </a:p>
        </p:txBody>
      </p:sp>
      <p:sp>
        <p:nvSpPr>
          <p:cNvPr id="3" name="Content Placeholder 2">
            <a:extLst>
              <a:ext uri="{FF2B5EF4-FFF2-40B4-BE49-F238E27FC236}">
                <a16:creationId xmlns:a16="http://schemas.microsoft.com/office/drawing/2014/main" id="{E24ACCBA-AAED-F1EA-E6A2-D9B33C2D2E6B}"/>
              </a:ext>
            </a:extLst>
          </p:cNvPr>
          <p:cNvSpPr>
            <a:spLocks noGrp="1"/>
          </p:cNvSpPr>
          <p:nvPr>
            <p:ph idx="1"/>
          </p:nvPr>
        </p:nvSpPr>
        <p:spPr/>
        <p:txBody>
          <a:bodyPr/>
          <a:lstStyle/>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de-DE" sz="2400" b="0" i="0" u="none" strike="noStrike" kern="0" cap="none" spc="0" normalizeH="0" baseline="0" noProof="0" dirty="0">
                <a:ln>
                  <a:noFill/>
                </a:ln>
                <a:solidFill>
                  <a:srgbClr val="4D4D4D"/>
                </a:solidFill>
                <a:effectLst/>
                <a:uLnTx/>
                <a:uFillTx/>
                <a:latin typeface="Arial"/>
                <a:cs typeface="Arial"/>
                <a:sym typeface="Arial"/>
              </a:rPr>
              <a:t>Art. 4(2): Member States </a:t>
            </a:r>
            <a:r>
              <a:rPr kumimoji="0" lang="de-DE" sz="2400" b="0" i="0" u="none" strike="noStrike" kern="0" cap="none" spc="0" normalizeH="0" baseline="0" noProof="0" dirty="0" err="1">
                <a:ln>
                  <a:noFill/>
                </a:ln>
                <a:solidFill>
                  <a:srgbClr val="4D4D4D"/>
                </a:solidFill>
                <a:effectLst/>
                <a:uLnTx/>
                <a:uFillTx/>
                <a:latin typeface="Arial"/>
                <a:cs typeface="Arial"/>
                <a:sym typeface="Arial"/>
              </a:rPr>
              <a:t>shall</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determine</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whether</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the</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project</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shall</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be</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made</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subject</a:t>
            </a:r>
            <a:r>
              <a:rPr kumimoji="0" lang="de-DE" sz="2400" b="0" i="0" u="none" strike="noStrike" kern="0" cap="none" spc="0" normalizeH="0" baseline="0" noProof="0" dirty="0">
                <a:ln>
                  <a:noFill/>
                </a:ln>
                <a:solidFill>
                  <a:srgbClr val="4D4D4D"/>
                </a:solidFill>
                <a:effectLst/>
                <a:uLnTx/>
                <a:uFillTx/>
                <a:latin typeface="Arial"/>
                <a:cs typeface="Arial"/>
                <a:sym typeface="Arial"/>
              </a:rPr>
              <a:t> to an </a:t>
            </a:r>
            <a:r>
              <a:rPr kumimoji="0" lang="de-DE" sz="2400" b="0" i="0" u="none" strike="noStrike" kern="0" cap="none" spc="0" normalizeH="0" baseline="0" noProof="0" dirty="0" err="1">
                <a:ln>
                  <a:noFill/>
                </a:ln>
                <a:solidFill>
                  <a:srgbClr val="4D4D4D"/>
                </a:solidFill>
                <a:effectLst/>
                <a:uLnTx/>
                <a:uFillTx/>
                <a:latin typeface="Arial"/>
                <a:cs typeface="Arial"/>
                <a:sym typeface="Arial"/>
              </a:rPr>
              <a:t>assessment</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They</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may</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make</a:t>
            </a:r>
            <a:r>
              <a:rPr kumimoji="0" lang="de-DE" sz="2400" b="0" i="0" u="none" strike="noStrike" kern="0" cap="none" spc="0" normalizeH="0" baseline="0" noProof="0" dirty="0">
                <a:ln>
                  <a:noFill/>
                </a:ln>
                <a:solidFill>
                  <a:srgbClr val="4D4D4D"/>
                </a:solidFill>
                <a:effectLst/>
                <a:uLnTx/>
                <a:uFillTx/>
                <a:latin typeface="Arial"/>
                <a:cs typeface="Arial"/>
                <a:sym typeface="Arial"/>
              </a:rPr>
              <a:t> this </a:t>
            </a:r>
            <a:r>
              <a:rPr kumimoji="0" lang="de-DE" sz="2400" b="0" i="0" u="none" strike="noStrike" kern="0" cap="none" spc="0" normalizeH="0" baseline="0" noProof="0" dirty="0" err="1">
                <a:ln>
                  <a:noFill/>
                </a:ln>
                <a:solidFill>
                  <a:srgbClr val="4D4D4D"/>
                </a:solidFill>
                <a:effectLst/>
                <a:uLnTx/>
                <a:uFillTx/>
                <a:latin typeface="Arial"/>
                <a:cs typeface="Arial"/>
                <a:sym typeface="Arial"/>
              </a:rPr>
              <a:t>determination</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through</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p>
          <a:p>
            <a:pPr marL="914400" marR="0" lvl="1" indent="-355600" algn="just" defTabSz="914400" rtl="0" eaLnBrk="1" fontAlgn="auto" latinLnBrk="0" hangingPunct="1">
              <a:lnSpc>
                <a:spcPct val="100000"/>
              </a:lnSpc>
              <a:spcBef>
                <a:spcPts val="1800"/>
              </a:spcBef>
              <a:spcAft>
                <a:spcPts val="0"/>
              </a:spcAft>
              <a:buClr>
                <a:srgbClr val="034EA2"/>
              </a:buClr>
              <a:buSzPts val="2000"/>
              <a:buFont typeface="Arial"/>
              <a:buChar char="•"/>
              <a:tabLst/>
              <a:defRPr/>
            </a:pPr>
            <a:r>
              <a:rPr kumimoji="0" lang="de-DE" sz="2400" b="0" i="0" u="none" strike="noStrike" kern="0" cap="none" spc="0" normalizeH="0" baseline="0" noProof="0" dirty="0">
                <a:ln>
                  <a:noFill/>
                </a:ln>
                <a:solidFill>
                  <a:srgbClr val="4D4D4D"/>
                </a:solidFill>
                <a:effectLst/>
                <a:uLnTx/>
                <a:uFillTx/>
                <a:latin typeface="Arial"/>
                <a:cs typeface="Arial"/>
                <a:sym typeface="Arial"/>
              </a:rPr>
              <a:t>a </a:t>
            </a:r>
            <a:r>
              <a:rPr kumimoji="0" lang="de-DE" sz="2400" b="0" i="0" u="none" strike="noStrike" kern="0" cap="none" spc="0" normalizeH="0" baseline="0" noProof="0" dirty="0" err="1">
                <a:ln>
                  <a:noFill/>
                </a:ln>
                <a:solidFill>
                  <a:srgbClr val="4D4D4D"/>
                </a:solidFill>
                <a:effectLst/>
                <a:uLnTx/>
                <a:uFillTx/>
                <a:latin typeface="Arial"/>
                <a:cs typeface="Arial"/>
                <a:sym typeface="Arial"/>
              </a:rPr>
              <a:t>case-by-case</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examination</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or</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p>
          <a:p>
            <a:pPr marL="914400" marR="0" lvl="1" indent="-355600" algn="just" defTabSz="914400" rtl="0" eaLnBrk="1" fontAlgn="auto" latinLnBrk="0" hangingPunct="1">
              <a:lnSpc>
                <a:spcPct val="100000"/>
              </a:lnSpc>
              <a:spcBef>
                <a:spcPts val="1800"/>
              </a:spcBef>
              <a:spcAft>
                <a:spcPts val="0"/>
              </a:spcAft>
              <a:buClr>
                <a:srgbClr val="034EA2"/>
              </a:buClr>
              <a:buSzPts val="2000"/>
              <a:buFont typeface="Arial"/>
              <a:buChar char="•"/>
              <a:tabLst/>
              <a:defRPr/>
            </a:pPr>
            <a:r>
              <a:rPr kumimoji="0" lang="de-DE" sz="2400" b="0" i="0" u="none" strike="noStrike" kern="0" cap="none" spc="0" normalizeH="0" baseline="0" noProof="0" dirty="0" err="1">
                <a:ln>
                  <a:noFill/>
                </a:ln>
                <a:solidFill>
                  <a:srgbClr val="4D4D4D"/>
                </a:solidFill>
                <a:effectLst/>
                <a:uLnTx/>
                <a:uFillTx/>
                <a:latin typeface="Arial"/>
                <a:cs typeface="Arial"/>
                <a:sym typeface="Arial"/>
              </a:rPr>
              <a:t>thresholds</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or</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criteria</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set</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by</a:t>
            </a:r>
            <a:r>
              <a:rPr kumimoji="0" lang="de-DE" sz="2400" b="0" i="0" u="none" strike="noStrike" kern="0" cap="none" spc="0" normalizeH="0" baseline="0" noProof="0" dirty="0">
                <a:ln>
                  <a:noFill/>
                </a:ln>
                <a:solidFill>
                  <a:srgbClr val="4D4D4D"/>
                </a:solidFill>
                <a:effectLst/>
                <a:uLnTx/>
                <a:uFillTx/>
                <a:latin typeface="Arial"/>
                <a:cs typeface="Arial"/>
                <a:sym typeface="Arial"/>
              </a:rPr>
              <a:t> Member States, </a:t>
            </a:r>
            <a:r>
              <a:rPr kumimoji="0" lang="de-DE" sz="2400" b="0" i="0" u="none" strike="noStrike" kern="0" cap="none" spc="0" normalizeH="0" baseline="0" noProof="0" dirty="0" err="1">
                <a:ln>
                  <a:noFill/>
                </a:ln>
                <a:solidFill>
                  <a:srgbClr val="4D4D4D"/>
                </a:solidFill>
                <a:effectLst/>
                <a:uLnTx/>
                <a:uFillTx/>
                <a:latin typeface="Arial"/>
                <a:cs typeface="Arial"/>
                <a:sym typeface="Arial"/>
              </a:rPr>
              <a:t>or</a:t>
            </a:r>
            <a:endParaRPr kumimoji="0" lang="de-DE" sz="2400" b="0" i="0" u="none" strike="noStrike" kern="0" cap="none" spc="0" normalizeH="0" baseline="0" noProof="0" dirty="0">
              <a:ln>
                <a:noFill/>
              </a:ln>
              <a:solidFill>
                <a:srgbClr val="4D4D4D"/>
              </a:solidFill>
              <a:effectLst/>
              <a:uLnTx/>
              <a:uFillTx/>
              <a:latin typeface="Arial"/>
              <a:cs typeface="Arial"/>
              <a:sym typeface="Arial"/>
            </a:endParaRPr>
          </a:p>
          <a:p>
            <a:pPr marL="914400" marR="0" lvl="1" indent="-355600" algn="just" defTabSz="914400" rtl="0" eaLnBrk="1" fontAlgn="auto" latinLnBrk="0" hangingPunct="1">
              <a:lnSpc>
                <a:spcPct val="100000"/>
              </a:lnSpc>
              <a:spcBef>
                <a:spcPts val="1800"/>
              </a:spcBef>
              <a:spcAft>
                <a:spcPts val="0"/>
              </a:spcAft>
              <a:buClr>
                <a:srgbClr val="034EA2"/>
              </a:buClr>
              <a:buSzPts val="2000"/>
              <a:buFont typeface="Arial"/>
              <a:buChar char="•"/>
              <a:tabLst/>
              <a:defRPr/>
            </a:pPr>
            <a:r>
              <a:rPr kumimoji="0" lang="de-DE" sz="2400" b="0" i="0" u="none" strike="noStrike" kern="0" cap="none" spc="0" normalizeH="0" baseline="0" noProof="0" dirty="0">
                <a:ln>
                  <a:noFill/>
                </a:ln>
                <a:solidFill>
                  <a:srgbClr val="4D4D4D"/>
                </a:solidFill>
                <a:effectLst/>
                <a:uLnTx/>
                <a:uFillTx/>
                <a:latin typeface="Arial"/>
                <a:cs typeface="Arial"/>
                <a:sym typeface="Arial"/>
              </a:rPr>
              <a:t>a </a:t>
            </a:r>
            <a:r>
              <a:rPr kumimoji="0" lang="de-DE" sz="2400" b="0" i="0" u="none" strike="noStrike" kern="0" cap="none" spc="0" normalizeH="0" baseline="0" noProof="0" dirty="0" err="1">
                <a:ln>
                  <a:noFill/>
                </a:ln>
                <a:solidFill>
                  <a:srgbClr val="4D4D4D"/>
                </a:solidFill>
                <a:effectLst/>
                <a:uLnTx/>
                <a:uFillTx/>
                <a:latin typeface="Arial"/>
                <a:cs typeface="Arial"/>
                <a:sym typeface="Arial"/>
              </a:rPr>
              <a:t>combination</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of</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these</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elements</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endParaRPr kumimoji="0" lang="de-DE" sz="2400" b="0" i="0" u="none" strike="noStrike" kern="0" cap="none" spc="0" normalizeH="0" baseline="0" noProof="0" dirty="0">
              <a:ln>
                <a:noFill/>
              </a:ln>
              <a:solidFill>
                <a:srgbClr val="4D4D4D"/>
              </a:solidFill>
              <a:effectLst/>
              <a:uLnTx/>
              <a:uFillTx/>
              <a:latin typeface="Arial"/>
              <a:cs typeface="Arial"/>
              <a:sym typeface="Arial"/>
            </a:endParaRP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de-DE" sz="2400" b="0" i="0" u="none" strike="noStrike" kern="0" cap="none" spc="0" normalizeH="0" baseline="0" noProof="0" dirty="0">
                <a:ln>
                  <a:noFill/>
                </a:ln>
                <a:solidFill>
                  <a:srgbClr val="4D4D4D"/>
                </a:solidFill>
                <a:effectLst/>
                <a:uLnTx/>
                <a:uFillTx/>
                <a:latin typeface="Arial"/>
                <a:cs typeface="Arial"/>
                <a:sym typeface="Arial"/>
              </a:rPr>
              <a:t>Art. 4(3): The relevant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selection</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criteria</a:t>
            </a:r>
            <a:r>
              <a:rPr kumimoji="0" lang="de-DE" sz="2400" b="0" i="0" u="none" strike="noStrike" kern="0" cap="none" spc="0" normalizeH="0" baseline="0" noProof="0" dirty="0">
                <a:ln>
                  <a:noFill/>
                </a:ln>
                <a:solidFill>
                  <a:srgbClr val="4D4D4D"/>
                </a:solidFill>
                <a:effectLst/>
                <a:uLnTx/>
                <a:uFillTx/>
                <a:latin typeface="Arial"/>
                <a:cs typeface="Arial"/>
                <a:sym typeface="Arial"/>
              </a:rPr>
              <a:t> in Annex III </a:t>
            </a:r>
            <a:r>
              <a:rPr kumimoji="0" lang="de-DE" sz="2400" b="0" i="0" u="none" strike="noStrike" kern="0" cap="none" spc="0" normalizeH="0" baseline="0" noProof="0" dirty="0" err="1">
                <a:ln>
                  <a:noFill/>
                </a:ln>
                <a:solidFill>
                  <a:srgbClr val="4D4D4D"/>
                </a:solidFill>
                <a:effectLst/>
                <a:uLnTx/>
                <a:uFillTx/>
                <a:latin typeface="Arial"/>
                <a:cs typeface="Arial"/>
                <a:sym typeface="Arial"/>
              </a:rPr>
              <a:t>shall</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be</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taken</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into</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account</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p>
          <a:p>
            <a:endParaRPr lang="en-IE" dirty="0"/>
          </a:p>
        </p:txBody>
      </p:sp>
      <p:sp>
        <p:nvSpPr>
          <p:cNvPr id="4" name="Slide Number Placeholder 3">
            <a:extLst>
              <a:ext uri="{FF2B5EF4-FFF2-40B4-BE49-F238E27FC236}">
                <a16:creationId xmlns:a16="http://schemas.microsoft.com/office/drawing/2014/main" id="{9BF4DD24-C7AB-5F88-358F-B08525A620E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687E50C5-9594-4A65-9182-A5F3C8FB3B18}" type="slidenum">
              <a:rPr kumimoji="0" lang="en-GB" altLang="en-US" sz="1400" b="0" i="0" u="none" strike="noStrike" kern="0" cap="none" spc="0" normalizeH="0" baseline="0" noProof="0" smtClean="0">
                <a:ln>
                  <a:noFill/>
                </a:ln>
                <a:solidFill>
                  <a:srgbClr val="000000"/>
                </a:solidFill>
                <a:effectLst/>
                <a:uLnTx/>
                <a:uFillTx/>
                <a:latin typeface="Arial" panose="020B0604020202020204" pitchFamily="34"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lang="en-GB" altLang="en-US" sz="1400" b="0" i="0" u="none" strike="noStrike" kern="0" cap="none" spc="0" normalizeH="0" baseline="0" noProof="0">
              <a:ln>
                <a:noFill/>
              </a:ln>
              <a:solidFill>
                <a:srgbClr val="000000"/>
              </a:solidFill>
              <a:effectLst/>
              <a:uLnTx/>
              <a:uFillTx/>
              <a:latin typeface="Arial" panose="020B0604020202020204" pitchFamily="34" charset="0"/>
              <a:cs typeface="Arial"/>
              <a:sym typeface="Arial"/>
            </a:endParaRPr>
          </a:p>
        </p:txBody>
      </p:sp>
    </p:spTree>
    <p:extLst>
      <p:ext uri="{BB962C8B-B14F-4D97-AF65-F5344CB8AC3E}">
        <p14:creationId xmlns:p14="http://schemas.microsoft.com/office/powerpoint/2010/main" val="18329237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8E379-F9A0-FFA3-5EB7-1289787C0503}"/>
              </a:ext>
            </a:extLst>
          </p:cNvPr>
          <p:cNvSpPr>
            <a:spLocks noGrp="1"/>
          </p:cNvSpPr>
          <p:nvPr>
            <p:ph type="title"/>
          </p:nvPr>
        </p:nvSpPr>
        <p:spPr/>
        <p:txBody>
          <a:bodyPr/>
          <a:lstStyle/>
          <a:p>
            <a:r>
              <a:rPr lang="de-DE" dirty="0"/>
              <a:t>Annex III – </a:t>
            </a:r>
            <a:r>
              <a:rPr lang="de-DE" dirty="0" err="1"/>
              <a:t>Selection</a:t>
            </a:r>
            <a:r>
              <a:rPr lang="de-DE" dirty="0"/>
              <a:t> </a:t>
            </a:r>
            <a:r>
              <a:rPr lang="de-DE" dirty="0" err="1"/>
              <a:t>Criteria</a:t>
            </a:r>
            <a:r>
              <a:rPr lang="de-DE" dirty="0"/>
              <a:t> </a:t>
            </a:r>
            <a:endParaRPr lang="en-IE" dirty="0"/>
          </a:p>
        </p:txBody>
      </p:sp>
      <p:sp>
        <p:nvSpPr>
          <p:cNvPr id="3" name="Content Placeholder 2">
            <a:extLst>
              <a:ext uri="{FF2B5EF4-FFF2-40B4-BE49-F238E27FC236}">
                <a16:creationId xmlns:a16="http://schemas.microsoft.com/office/drawing/2014/main" id="{6ACA10AC-D3D6-F155-2413-ACB76C53F7E9}"/>
              </a:ext>
            </a:extLst>
          </p:cNvPr>
          <p:cNvSpPr>
            <a:spLocks noGrp="1"/>
          </p:cNvSpPr>
          <p:nvPr>
            <p:ph idx="1"/>
          </p:nvPr>
        </p:nvSpPr>
        <p:spPr>
          <a:xfrm>
            <a:off x="609600" y="2492376"/>
            <a:ext cx="10972800" cy="4002428"/>
          </a:xfrm>
        </p:spPr>
        <p:txBody>
          <a:bodyPr/>
          <a:lstStyle/>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de-DE" sz="2400" i="0" u="none" strike="noStrike" kern="0" cap="none" spc="0" normalizeH="0" baseline="0" noProof="0" dirty="0">
                <a:ln>
                  <a:noFill/>
                </a:ln>
                <a:solidFill>
                  <a:srgbClr val="4D4D4D"/>
                </a:solidFill>
                <a:effectLst/>
                <a:uLnTx/>
                <a:uFillTx/>
                <a:latin typeface="Arial"/>
                <a:cs typeface="Arial"/>
                <a:sym typeface="Arial"/>
              </a:rPr>
              <a:t>Characteristics </a:t>
            </a:r>
            <a:r>
              <a:rPr kumimoji="0" lang="de-DE" sz="2400" i="0" u="none" strike="noStrike" kern="0" cap="none" spc="0" normalizeH="0" baseline="0" noProof="0" dirty="0" err="1">
                <a:ln>
                  <a:noFill/>
                </a:ln>
                <a:solidFill>
                  <a:srgbClr val="4D4D4D"/>
                </a:solidFill>
                <a:effectLst/>
                <a:uLnTx/>
                <a:uFillTx/>
                <a:latin typeface="Arial"/>
                <a:cs typeface="Arial"/>
                <a:sym typeface="Arial"/>
              </a:rPr>
              <a:t>of</a:t>
            </a:r>
            <a:r>
              <a:rPr kumimoji="0" lang="de-DE" sz="2400" i="0" u="none" strike="noStrike" kern="0" cap="none" spc="0" normalizeH="0" baseline="0" noProof="0" dirty="0">
                <a:ln>
                  <a:noFill/>
                </a:ln>
                <a:solidFill>
                  <a:srgbClr val="4D4D4D"/>
                </a:solidFill>
                <a:effectLst/>
                <a:uLnTx/>
                <a:uFillTx/>
                <a:latin typeface="Arial"/>
                <a:cs typeface="Arial"/>
                <a:sym typeface="Arial"/>
              </a:rPr>
              <a:t> </a:t>
            </a:r>
            <a:r>
              <a:rPr kumimoji="0" lang="de-DE" sz="2400" i="0" u="none" strike="noStrike" kern="0" cap="none" spc="0" normalizeH="0" baseline="0" noProof="0" dirty="0" err="1">
                <a:ln>
                  <a:noFill/>
                </a:ln>
                <a:solidFill>
                  <a:srgbClr val="4D4D4D"/>
                </a:solidFill>
                <a:effectLst/>
                <a:uLnTx/>
                <a:uFillTx/>
                <a:latin typeface="Arial"/>
                <a:cs typeface="Arial"/>
                <a:sym typeface="Arial"/>
              </a:rPr>
              <a:t>projects</a:t>
            </a:r>
            <a:endParaRPr kumimoji="0" lang="de-DE" sz="2400" i="0" u="none" strike="noStrike" kern="0" cap="none" spc="0" normalizeH="0" baseline="0" noProof="0" dirty="0">
              <a:ln>
                <a:noFill/>
              </a:ln>
              <a:solidFill>
                <a:srgbClr val="4D4D4D"/>
              </a:solidFill>
              <a:effectLst/>
              <a:uLnTx/>
              <a:uFillTx/>
              <a:latin typeface="Arial"/>
              <a:cs typeface="Arial"/>
              <a:sym typeface="Arial"/>
            </a:endParaRPr>
          </a:p>
          <a:p>
            <a:pPr marL="857250" lvl="1" indent="-381000" algn="just" eaLnBrk="1" fontAlgn="auto" hangingPunct="1">
              <a:spcBef>
                <a:spcPts val="0"/>
              </a:spcBef>
              <a:spcAft>
                <a:spcPts val="0"/>
              </a:spcAft>
              <a:buClr>
                <a:srgbClr val="034EA2"/>
              </a:buClr>
              <a:buSzPts val="2400"/>
              <a:buFont typeface="Arial"/>
              <a:buChar char="•"/>
              <a:defRPr/>
            </a:pPr>
            <a:r>
              <a:rPr kumimoji="0" lang="de-DE" b="0" i="0" u="none" strike="noStrike" kern="0" cap="none" spc="0" normalizeH="0" baseline="0" noProof="0" dirty="0" err="1">
                <a:ln>
                  <a:noFill/>
                </a:ln>
                <a:solidFill>
                  <a:srgbClr val="4D4D4D"/>
                </a:solidFill>
                <a:effectLst/>
                <a:uLnTx/>
                <a:uFillTx/>
                <a:latin typeface="Arial"/>
                <a:cs typeface="Arial"/>
                <a:sym typeface="Arial"/>
              </a:rPr>
              <a:t>size</a:t>
            </a:r>
            <a:r>
              <a:rPr kumimoji="0" lang="de-DE" b="0" i="0" u="none" strike="noStrike" kern="0" cap="none" spc="0" normalizeH="0" baseline="0" noProof="0" dirty="0">
                <a:ln>
                  <a:noFill/>
                </a:ln>
                <a:solidFill>
                  <a:srgbClr val="4D4D4D"/>
                </a:solidFill>
                <a:effectLst/>
                <a:uLnTx/>
                <a:uFillTx/>
                <a:latin typeface="Arial"/>
                <a:cs typeface="Arial"/>
                <a:sym typeface="Arial"/>
              </a:rPr>
              <a:t> and design, </a:t>
            </a:r>
            <a:r>
              <a:rPr kumimoji="0" lang="de-DE" i="0" u="none" strike="noStrike" kern="0" cap="none" spc="0" normalizeH="0" baseline="0" noProof="0" dirty="0" err="1">
                <a:ln>
                  <a:noFill/>
                </a:ln>
                <a:solidFill>
                  <a:srgbClr val="4D4D4D"/>
                </a:solidFill>
                <a:effectLst/>
                <a:uLnTx/>
                <a:uFillTx/>
                <a:latin typeface="Arial"/>
                <a:cs typeface="Arial"/>
                <a:sym typeface="Arial"/>
              </a:rPr>
              <a:t>cumulation</a:t>
            </a:r>
            <a:r>
              <a:rPr kumimoji="0" lang="de-DE" i="0" u="none" strike="noStrike" kern="0" cap="none" spc="0" normalizeH="0" baseline="0" noProof="0" dirty="0">
                <a:ln>
                  <a:noFill/>
                </a:ln>
                <a:solidFill>
                  <a:srgbClr val="4D4D4D"/>
                </a:solidFill>
                <a:effectLst/>
                <a:uLnTx/>
                <a:uFillTx/>
                <a:latin typeface="Arial"/>
                <a:cs typeface="Arial"/>
                <a:sym typeface="Arial"/>
              </a:rPr>
              <a:t> </a:t>
            </a:r>
            <a:r>
              <a:rPr kumimoji="0" lang="de-DE" i="0" u="none" strike="noStrike" kern="0" cap="none" spc="0" normalizeH="0" baseline="0" noProof="0" dirty="0" err="1">
                <a:ln>
                  <a:noFill/>
                </a:ln>
                <a:solidFill>
                  <a:srgbClr val="4D4D4D"/>
                </a:solidFill>
                <a:effectLst/>
                <a:uLnTx/>
                <a:uFillTx/>
                <a:latin typeface="Arial"/>
                <a:cs typeface="Arial"/>
                <a:sym typeface="Arial"/>
              </a:rPr>
              <a:t>with</a:t>
            </a:r>
            <a:r>
              <a:rPr kumimoji="0" lang="de-DE" i="0" u="none" strike="noStrike" kern="0" cap="none" spc="0" normalizeH="0" baseline="0" noProof="0" dirty="0">
                <a:ln>
                  <a:noFill/>
                </a:ln>
                <a:solidFill>
                  <a:srgbClr val="4D4D4D"/>
                </a:solidFill>
                <a:effectLst/>
                <a:uLnTx/>
                <a:uFillTx/>
                <a:latin typeface="Arial"/>
                <a:cs typeface="Arial"/>
                <a:sym typeface="Arial"/>
              </a:rPr>
              <a:t> </a:t>
            </a:r>
            <a:r>
              <a:rPr kumimoji="0" lang="de-DE" i="0" u="none" strike="noStrike" kern="0" cap="none" spc="0" normalizeH="0" baseline="0" noProof="0" dirty="0" err="1">
                <a:ln>
                  <a:noFill/>
                </a:ln>
                <a:solidFill>
                  <a:srgbClr val="4D4D4D"/>
                </a:solidFill>
                <a:effectLst/>
                <a:uLnTx/>
                <a:uFillTx/>
                <a:latin typeface="Arial"/>
                <a:cs typeface="Arial"/>
                <a:sym typeface="Arial"/>
              </a:rPr>
              <a:t>other</a:t>
            </a:r>
            <a:r>
              <a:rPr kumimoji="0" lang="de-DE" i="0" u="none" strike="noStrike" kern="0" cap="none" spc="0" normalizeH="0" baseline="0" noProof="0" dirty="0">
                <a:ln>
                  <a:noFill/>
                </a:ln>
                <a:solidFill>
                  <a:srgbClr val="4D4D4D"/>
                </a:solidFill>
                <a:effectLst/>
                <a:uLnTx/>
                <a:uFillTx/>
                <a:latin typeface="Arial"/>
                <a:cs typeface="Arial"/>
                <a:sym typeface="Arial"/>
              </a:rPr>
              <a:t> </a:t>
            </a:r>
            <a:r>
              <a:rPr kumimoji="0" lang="de-DE" i="0" u="none" strike="noStrike" kern="0" cap="none" spc="0" normalizeH="0" baseline="0" noProof="0" dirty="0" err="1">
                <a:ln>
                  <a:noFill/>
                </a:ln>
                <a:solidFill>
                  <a:srgbClr val="4D4D4D"/>
                </a:solidFill>
                <a:effectLst/>
                <a:uLnTx/>
                <a:uFillTx/>
                <a:latin typeface="Arial"/>
                <a:cs typeface="Arial"/>
                <a:sym typeface="Arial"/>
              </a:rPr>
              <a:t>existing</a:t>
            </a:r>
            <a:r>
              <a:rPr kumimoji="0" lang="de-DE" i="0" u="none" strike="noStrike" kern="0" cap="none" spc="0" normalizeH="0" baseline="0" noProof="0" dirty="0">
                <a:ln>
                  <a:noFill/>
                </a:ln>
                <a:solidFill>
                  <a:srgbClr val="4D4D4D"/>
                </a:solidFill>
                <a:effectLst/>
                <a:uLnTx/>
                <a:uFillTx/>
                <a:latin typeface="Arial"/>
                <a:cs typeface="Arial"/>
                <a:sym typeface="Arial"/>
              </a:rPr>
              <a:t>/</a:t>
            </a:r>
            <a:r>
              <a:rPr kumimoji="0" lang="de-DE" i="0" u="none" strike="noStrike" kern="0" cap="none" spc="0" normalizeH="0" baseline="0" noProof="0" dirty="0" err="1">
                <a:ln>
                  <a:noFill/>
                </a:ln>
                <a:solidFill>
                  <a:srgbClr val="4D4D4D"/>
                </a:solidFill>
                <a:effectLst/>
                <a:uLnTx/>
                <a:uFillTx/>
                <a:latin typeface="Arial"/>
                <a:cs typeface="Arial"/>
                <a:sym typeface="Arial"/>
              </a:rPr>
              <a:t>approved</a:t>
            </a:r>
            <a:r>
              <a:rPr kumimoji="0" lang="de-DE" i="0" u="none" strike="noStrike" kern="0" cap="none" spc="0" normalizeH="0" baseline="0" noProof="0" dirty="0">
                <a:ln>
                  <a:noFill/>
                </a:ln>
                <a:solidFill>
                  <a:srgbClr val="4D4D4D"/>
                </a:solidFill>
                <a:effectLst/>
                <a:uLnTx/>
                <a:uFillTx/>
                <a:latin typeface="Arial"/>
                <a:cs typeface="Arial"/>
                <a:sym typeface="Arial"/>
              </a:rPr>
              <a:t> </a:t>
            </a:r>
            <a:r>
              <a:rPr kumimoji="0" lang="de-DE" i="0" u="none" strike="noStrike" kern="0" cap="none" spc="0" normalizeH="0" baseline="0" noProof="0" dirty="0" err="1">
                <a:ln>
                  <a:noFill/>
                </a:ln>
                <a:solidFill>
                  <a:srgbClr val="4D4D4D"/>
                </a:solidFill>
                <a:effectLst/>
                <a:uLnTx/>
                <a:uFillTx/>
                <a:latin typeface="Arial"/>
                <a:cs typeface="Arial"/>
                <a:sym typeface="Arial"/>
              </a:rPr>
              <a:t>projects</a:t>
            </a:r>
            <a:r>
              <a:rPr kumimoji="0" lang="de-DE" b="0" i="0" u="none" strike="noStrike" kern="0" cap="none" spc="0" normalizeH="0" baseline="0" noProof="0" dirty="0">
                <a:ln>
                  <a:noFill/>
                </a:ln>
                <a:solidFill>
                  <a:srgbClr val="4D4D4D"/>
                </a:solidFill>
                <a:effectLst/>
                <a:uLnTx/>
                <a:uFillTx/>
                <a:latin typeface="Arial"/>
                <a:cs typeface="Arial"/>
                <a:sym typeface="Arial"/>
              </a:rPr>
              <a:t>, </a:t>
            </a:r>
            <a:r>
              <a:rPr kumimoji="0" lang="de-DE" b="0" i="0" u="none" strike="noStrike" kern="0" cap="none" spc="0" normalizeH="0" baseline="0" noProof="0" dirty="0" err="1">
                <a:ln>
                  <a:noFill/>
                </a:ln>
                <a:solidFill>
                  <a:srgbClr val="4D4D4D"/>
                </a:solidFill>
                <a:effectLst/>
                <a:uLnTx/>
                <a:uFillTx/>
                <a:latin typeface="Arial"/>
                <a:cs typeface="Arial"/>
                <a:sym typeface="Arial"/>
              </a:rPr>
              <a:t>use</a:t>
            </a:r>
            <a:r>
              <a:rPr kumimoji="0" lang="de-DE" b="0" i="0" u="none" strike="noStrike" kern="0" cap="none" spc="0" normalizeH="0" baseline="0" noProof="0" dirty="0">
                <a:ln>
                  <a:noFill/>
                </a:ln>
                <a:solidFill>
                  <a:srgbClr val="4D4D4D"/>
                </a:solidFill>
                <a:effectLst/>
                <a:uLnTx/>
                <a:uFillTx/>
                <a:latin typeface="Arial"/>
                <a:cs typeface="Arial"/>
                <a:sym typeface="Arial"/>
              </a:rPr>
              <a:t> </a:t>
            </a:r>
            <a:r>
              <a:rPr kumimoji="0" lang="de-DE" b="0" i="0" u="none" strike="noStrike" kern="0" cap="none" spc="0" normalizeH="0" baseline="0" noProof="0" dirty="0" err="1">
                <a:ln>
                  <a:noFill/>
                </a:ln>
                <a:solidFill>
                  <a:srgbClr val="4D4D4D"/>
                </a:solidFill>
                <a:effectLst/>
                <a:uLnTx/>
                <a:uFillTx/>
                <a:latin typeface="Arial"/>
                <a:cs typeface="Arial"/>
                <a:sym typeface="Arial"/>
              </a:rPr>
              <a:t>of</a:t>
            </a:r>
            <a:r>
              <a:rPr kumimoji="0" lang="de-DE" b="0" i="0" u="none" strike="noStrike" kern="0" cap="none" spc="0" normalizeH="0" baseline="0" noProof="0" dirty="0">
                <a:ln>
                  <a:noFill/>
                </a:ln>
                <a:solidFill>
                  <a:srgbClr val="4D4D4D"/>
                </a:solidFill>
                <a:effectLst/>
                <a:uLnTx/>
                <a:uFillTx/>
                <a:latin typeface="Arial"/>
                <a:cs typeface="Arial"/>
                <a:sym typeface="Arial"/>
              </a:rPr>
              <a:t> </a:t>
            </a:r>
            <a:r>
              <a:rPr kumimoji="0" lang="de-DE" b="0" i="0" u="none" strike="noStrike" kern="0" cap="none" spc="0" normalizeH="0" baseline="0" noProof="0" dirty="0" err="1">
                <a:ln>
                  <a:noFill/>
                </a:ln>
                <a:solidFill>
                  <a:srgbClr val="4D4D4D"/>
                </a:solidFill>
                <a:effectLst/>
                <a:uLnTx/>
                <a:uFillTx/>
                <a:latin typeface="Arial"/>
                <a:cs typeface="Arial"/>
                <a:sym typeface="Arial"/>
              </a:rPr>
              <a:t>resources</a:t>
            </a:r>
            <a:r>
              <a:rPr kumimoji="0" lang="de-DE" b="0" i="0" u="none" strike="noStrike" kern="0" cap="none" spc="0" normalizeH="0" baseline="0" noProof="0" dirty="0">
                <a:ln>
                  <a:noFill/>
                </a:ln>
                <a:solidFill>
                  <a:srgbClr val="4D4D4D"/>
                </a:solidFill>
                <a:effectLst/>
                <a:uLnTx/>
                <a:uFillTx/>
                <a:latin typeface="Arial"/>
                <a:cs typeface="Arial"/>
                <a:sym typeface="Arial"/>
              </a:rPr>
              <a:t>, </a:t>
            </a:r>
            <a:r>
              <a:rPr kumimoji="0" lang="de-DE" b="0" i="0" u="none" strike="noStrike" kern="0" cap="none" spc="0" normalizeH="0" baseline="0" noProof="0" dirty="0" err="1">
                <a:ln>
                  <a:noFill/>
                </a:ln>
                <a:solidFill>
                  <a:srgbClr val="4D4D4D"/>
                </a:solidFill>
                <a:effectLst/>
                <a:uLnTx/>
                <a:uFillTx/>
                <a:latin typeface="Arial"/>
                <a:cs typeface="Arial"/>
                <a:sym typeface="Arial"/>
              </a:rPr>
              <a:t>wast</a:t>
            </a:r>
            <a:r>
              <a:rPr lang="de-DE" b="0" i="0" dirty="0">
                <a:solidFill>
                  <a:srgbClr val="4D4D4D"/>
                </a:solidFill>
                <a:latin typeface="Arial"/>
                <a:cs typeface="Arial"/>
                <a:sym typeface="Arial"/>
              </a:rPr>
              <a:t>e, </a:t>
            </a:r>
            <a:r>
              <a:rPr lang="de-DE" b="0" i="0" dirty="0" err="1">
                <a:solidFill>
                  <a:srgbClr val="4D4D4D"/>
                </a:solidFill>
                <a:latin typeface="Arial"/>
                <a:cs typeface="Arial"/>
                <a:sym typeface="Arial"/>
              </a:rPr>
              <a:t>pollution</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risks</a:t>
            </a:r>
            <a:r>
              <a:rPr lang="de-DE" b="0" i="0" dirty="0">
                <a:solidFill>
                  <a:srgbClr val="4D4D4D"/>
                </a:solidFill>
                <a:latin typeface="Arial"/>
                <a:cs typeface="Arial"/>
                <a:sym typeface="Arial"/>
              </a:rPr>
              <a:t>;</a:t>
            </a:r>
          </a:p>
          <a:p>
            <a:pPr marL="476250" lvl="1" indent="0" algn="just" eaLnBrk="1" fontAlgn="auto" hangingPunct="1">
              <a:spcBef>
                <a:spcPts val="0"/>
              </a:spcBef>
              <a:spcAft>
                <a:spcPts val="0"/>
              </a:spcAft>
              <a:buClr>
                <a:srgbClr val="034EA2"/>
              </a:buClr>
              <a:buSzPts val="2400"/>
              <a:buNone/>
              <a:defRPr/>
            </a:pPr>
            <a:endParaRPr lang="de-DE" b="0" i="0" dirty="0">
              <a:solidFill>
                <a:srgbClr val="4D4D4D"/>
              </a:solidFill>
              <a:latin typeface="Arial"/>
              <a:cs typeface="Arial"/>
              <a:sym typeface="Arial"/>
            </a:endParaRP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lang="de-DE" i="0" dirty="0">
                <a:solidFill>
                  <a:srgbClr val="4D4D4D"/>
                </a:solidFill>
                <a:latin typeface="Arial"/>
                <a:cs typeface="Arial"/>
                <a:sym typeface="Arial"/>
              </a:rPr>
              <a:t>Location </a:t>
            </a:r>
            <a:r>
              <a:rPr lang="de-DE" i="0" dirty="0" err="1">
                <a:solidFill>
                  <a:srgbClr val="4D4D4D"/>
                </a:solidFill>
                <a:latin typeface="Arial"/>
                <a:cs typeface="Arial"/>
                <a:sym typeface="Arial"/>
              </a:rPr>
              <a:t>of</a:t>
            </a:r>
            <a:r>
              <a:rPr lang="de-DE" i="0" dirty="0">
                <a:solidFill>
                  <a:srgbClr val="4D4D4D"/>
                </a:solidFill>
                <a:latin typeface="Arial"/>
                <a:cs typeface="Arial"/>
                <a:sym typeface="Arial"/>
              </a:rPr>
              <a:t> </a:t>
            </a:r>
            <a:r>
              <a:rPr lang="de-DE" i="0" dirty="0" err="1">
                <a:solidFill>
                  <a:srgbClr val="4D4D4D"/>
                </a:solidFill>
                <a:latin typeface="Arial"/>
                <a:cs typeface="Arial"/>
                <a:sym typeface="Arial"/>
              </a:rPr>
              <a:t>projects</a:t>
            </a:r>
            <a:r>
              <a:rPr lang="de-DE" i="0" dirty="0">
                <a:solidFill>
                  <a:srgbClr val="4D4D4D"/>
                </a:solidFill>
                <a:latin typeface="Arial"/>
                <a:cs typeface="Arial"/>
                <a:sym typeface="Arial"/>
              </a:rPr>
              <a:t> </a:t>
            </a:r>
          </a:p>
          <a:p>
            <a:pPr marL="857250" lvl="1" indent="-381000" algn="just" eaLnBrk="1" fontAlgn="auto" hangingPunct="1">
              <a:spcBef>
                <a:spcPts val="0"/>
              </a:spcBef>
              <a:spcAft>
                <a:spcPts val="0"/>
              </a:spcAft>
              <a:buClr>
                <a:srgbClr val="034EA2"/>
              </a:buClr>
              <a:buSzPts val="2400"/>
              <a:buFont typeface="Arial"/>
              <a:buChar char="•"/>
              <a:defRPr/>
            </a:pPr>
            <a:r>
              <a:rPr lang="de-DE" b="0" i="0" dirty="0" err="1">
                <a:solidFill>
                  <a:srgbClr val="4D4D4D"/>
                </a:solidFill>
                <a:latin typeface="Arial"/>
                <a:cs typeface="Arial"/>
                <a:sym typeface="Arial"/>
              </a:rPr>
              <a:t>land</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use</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resources</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absorption</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capacity</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of</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the</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environment</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paying</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particular</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attention</a:t>
            </a:r>
            <a:r>
              <a:rPr lang="de-DE" b="0" i="0" dirty="0">
                <a:solidFill>
                  <a:srgbClr val="4D4D4D"/>
                </a:solidFill>
                <a:latin typeface="Arial"/>
                <a:cs typeface="Arial"/>
                <a:sym typeface="Arial"/>
              </a:rPr>
              <a:t> to </a:t>
            </a:r>
            <a:r>
              <a:rPr lang="de-DE" b="0" i="0" dirty="0" err="1">
                <a:solidFill>
                  <a:srgbClr val="4D4D4D"/>
                </a:solidFill>
                <a:latin typeface="Arial"/>
                <a:cs typeface="Arial"/>
                <a:sym typeface="Arial"/>
              </a:rPr>
              <a:t>wetlands</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riparian</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areas</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river</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mouths</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forest</a:t>
            </a:r>
            <a:r>
              <a:rPr lang="de-DE" b="0" i="0" dirty="0">
                <a:solidFill>
                  <a:srgbClr val="4D4D4D"/>
                </a:solidFill>
                <a:latin typeface="Arial"/>
                <a:cs typeface="Arial"/>
                <a:sym typeface="Arial"/>
              </a:rPr>
              <a:t> and </a:t>
            </a:r>
            <a:r>
              <a:rPr lang="de-DE" b="0" i="0" dirty="0" err="1">
                <a:solidFill>
                  <a:srgbClr val="4D4D4D"/>
                </a:solidFill>
                <a:latin typeface="Arial"/>
                <a:cs typeface="Arial"/>
                <a:sym typeface="Arial"/>
              </a:rPr>
              <a:t>mountain</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regions</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protected</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areas</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areas</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which</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failed</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ot</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meet</a:t>
            </a:r>
            <a:r>
              <a:rPr lang="de-DE" b="0" i="0" dirty="0">
                <a:solidFill>
                  <a:srgbClr val="4D4D4D"/>
                </a:solidFill>
                <a:latin typeface="Arial"/>
                <a:cs typeface="Arial"/>
                <a:sym typeface="Arial"/>
              </a:rPr>
              <a:t> environmental </a:t>
            </a:r>
            <a:r>
              <a:rPr lang="de-DE" b="0" i="0" dirty="0" err="1">
                <a:solidFill>
                  <a:srgbClr val="4D4D4D"/>
                </a:solidFill>
                <a:latin typeface="Arial"/>
                <a:cs typeface="Arial"/>
                <a:sym typeface="Arial"/>
              </a:rPr>
              <a:t>standards</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densely</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populated</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areas</a:t>
            </a:r>
            <a:r>
              <a:rPr lang="de-DE" b="0" i="0" dirty="0">
                <a:solidFill>
                  <a:srgbClr val="4D4D4D"/>
                </a:solidFill>
                <a:latin typeface="Arial"/>
                <a:cs typeface="Arial"/>
                <a:sym typeface="Arial"/>
              </a:rPr>
              <a:t> and landscapes </a:t>
            </a:r>
            <a:r>
              <a:rPr lang="de-DE" b="0" i="0" dirty="0" err="1">
                <a:solidFill>
                  <a:srgbClr val="4D4D4D"/>
                </a:solidFill>
                <a:latin typeface="Arial"/>
                <a:cs typeface="Arial"/>
                <a:sym typeface="Arial"/>
              </a:rPr>
              <a:t>of</a:t>
            </a:r>
            <a:r>
              <a:rPr lang="de-DE" b="0" i="0" dirty="0">
                <a:solidFill>
                  <a:srgbClr val="4D4D4D"/>
                </a:solidFill>
                <a:latin typeface="Arial"/>
                <a:cs typeface="Arial"/>
                <a:sym typeface="Arial"/>
              </a:rPr>
              <a:t> high </a:t>
            </a:r>
            <a:r>
              <a:rPr lang="de-DE" b="0" i="0" dirty="0" err="1">
                <a:solidFill>
                  <a:srgbClr val="4D4D4D"/>
                </a:solidFill>
                <a:latin typeface="Arial"/>
                <a:cs typeface="Arial"/>
                <a:sym typeface="Arial"/>
              </a:rPr>
              <a:t>historical</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cultural</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or</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archeological</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value</a:t>
            </a:r>
            <a:r>
              <a:rPr lang="de-DE" b="0" i="0" dirty="0">
                <a:solidFill>
                  <a:srgbClr val="4D4D4D"/>
                </a:solidFill>
                <a:latin typeface="Arial"/>
                <a:cs typeface="Arial"/>
                <a:sym typeface="Arial"/>
              </a:rPr>
              <a:t>.</a:t>
            </a:r>
          </a:p>
          <a:p>
            <a:pPr marL="476250" lvl="1" indent="0" algn="just" eaLnBrk="1" fontAlgn="auto" hangingPunct="1">
              <a:spcBef>
                <a:spcPts val="0"/>
              </a:spcBef>
              <a:spcAft>
                <a:spcPts val="0"/>
              </a:spcAft>
              <a:buClr>
                <a:srgbClr val="034EA2"/>
              </a:buClr>
              <a:buSzPts val="2400"/>
              <a:buNone/>
              <a:defRPr/>
            </a:pPr>
            <a:r>
              <a:rPr lang="de-DE" b="0" i="0" dirty="0">
                <a:solidFill>
                  <a:srgbClr val="4D4D4D"/>
                </a:solidFill>
                <a:latin typeface="Arial"/>
                <a:cs typeface="Arial"/>
                <a:sym typeface="Arial"/>
              </a:rPr>
              <a:t> </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lang="de-DE" i="0" dirty="0">
                <a:solidFill>
                  <a:srgbClr val="4D4D4D"/>
                </a:solidFill>
                <a:latin typeface="Arial"/>
                <a:cs typeface="Arial"/>
                <a:sym typeface="Arial"/>
              </a:rPr>
              <a:t>Type and </a:t>
            </a:r>
            <a:r>
              <a:rPr lang="de-DE" i="0" dirty="0" err="1">
                <a:solidFill>
                  <a:srgbClr val="4D4D4D"/>
                </a:solidFill>
                <a:latin typeface="Arial"/>
                <a:cs typeface="Arial"/>
                <a:sym typeface="Arial"/>
              </a:rPr>
              <a:t>characteristices</a:t>
            </a:r>
            <a:r>
              <a:rPr lang="de-DE" i="0" dirty="0">
                <a:solidFill>
                  <a:srgbClr val="4D4D4D"/>
                </a:solidFill>
                <a:latin typeface="Arial"/>
                <a:cs typeface="Arial"/>
                <a:sym typeface="Arial"/>
              </a:rPr>
              <a:t> </a:t>
            </a:r>
            <a:r>
              <a:rPr lang="de-DE" i="0" dirty="0" err="1">
                <a:solidFill>
                  <a:srgbClr val="4D4D4D"/>
                </a:solidFill>
                <a:latin typeface="Arial"/>
                <a:cs typeface="Arial"/>
                <a:sym typeface="Arial"/>
              </a:rPr>
              <a:t>fo</a:t>
            </a:r>
            <a:r>
              <a:rPr lang="de-DE" i="0" dirty="0">
                <a:solidFill>
                  <a:srgbClr val="4D4D4D"/>
                </a:solidFill>
                <a:latin typeface="Arial"/>
                <a:cs typeface="Arial"/>
                <a:sym typeface="Arial"/>
              </a:rPr>
              <a:t> </a:t>
            </a:r>
            <a:r>
              <a:rPr lang="de-DE" i="0" dirty="0" err="1">
                <a:solidFill>
                  <a:srgbClr val="4D4D4D"/>
                </a:solidFill>
                <a:latin typeface="Arial"/>
                <a:cs typeface="Arial"/>
                <a:sym typeface="Arial"/>
              </a:rPr>
              <a:t>the</a:t>
            </a:r>
            <a:r>
              <a:rPr lang="de-DE" i="0" dirty="0">
                <a:solidFill>
                  <a:srgbClr val="4D4D4D"/>
                </a:solidFill>
                <a:latin typeface="Arial"/>
                <a:cs typeface="Arial"/>
                <a:sym typeface="Arial"/>
              </a:rPr>
              <a:t> potential </a:t>
            </a:r>
            <a:r>
              <a:rPr lang="de-DE" i="0" dirty="0" err="1">
                <a:solidFill>
                  <a:srgbClr val="4D4D4D"/>
                </a:solidFill>
                <a:latin typeface="Arial"/>
                <a:cs typeface="Arial"/>
                <a:sym typeface="Arial"/>
              </a:rPr>
              <a:t>impact</a:t>
            </a:r>
            <a:r>
              <a:rPr lang="de-DE" i="0" dirty="0">
                <a:solidFill>
                  <a:srgbClr val="4D4D4D"/>
                </a:solidFill>
                <a:latin typeface="Arial"/>
                <a:cs typeface="Arial"/>
                <a:sym typeface="Arial"/>
              </a:rPr>
              <a:t>  </a:t>
            </a:r>
          </a:p>
          <a:p>
            <a:pPr marL="857250" lvl="1" indent="-381000" algn="just" eaLnBrk="1" fontAlgn="auto" hangingPunct="1">
              <a:spcBef>
                <a:spcPts val="0"/>
              </a:spcBef>
              <a:spcAft>
                <a:spcPts val="0"/>
              </a:spcAft>
              <a:buClr>
                <a:srgbClr val="034EA2"/>
              </a:buClr>
              <a:buSzPts val="2400"/>
              <a:buFont typeface="Arial"/>
              <a:buChar char="•"/>
              <a:defRPr/>
            </a:pPr>
            <a:r>
              <a:rPr lang="de-DE" b="0" i="0" dirty="0" err="1">
                <a:solidFill>
                  <a:srgbClr val="4D4D4D"/>
                </a:solidFill>
                <a:latin typeface="Arial"/>
                <a:cs typeface="Arial"/>
                <a:sym typeface="Arial"/>
              </a:rPr>
              <a:t>magnitude</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intensity</a:t>
            </a:r>
            <a:r>
              <a:rPr lang="de-DE" b="0" i="0" dirty="0">
                <a:solidFill>
                  <a:srgbClr val="4D4D4D"/>
                </a:solidFill>
                <a:latin typeface="Arial"/>
                <a:cs typeface="Arial"/>
                <a:sym typeface="Arial"/>
              </a:rPr>
              <a:t>, </a:t>
            </a:r>
            <a:r>
              <a:rPr lang="de-DE" b="0" i="0" dirty="0" err="1">
                <a:solidFill>
                  <a:srgbClr val="4D4D4D"/>
                </a:solidFill>
                <a:latin typeface="Arial"/>
                <a:cs typeface="Arial"/>
                <a:sym typeface="Arial"/>
              </a:rPr>
              <a:t>probability</a:t>
            </a:r>
            <a:r>
              <a:rPr lang="de-DE" b="0" i="0" dirty="0">
                <a:solidFill>
                  <a:srgbClr val="4D4D4D"/>
                </a:solidFill>
                <a:latin typeface="Arial"/>
                <a:cs typeface="Arial"/>
                <a:sym typeface="Arial"/>
              </a:rPr>
              <a:t>, etc.  </a:t>
            </a:r>
            <a:endParaRPr kumimoji="0" lang="en-IE" b="0" i="0" u="none" strike="noStrike" kern="0" cap="none" spc="0" normalizeH="0" baseline="0" noProof="0" dirty="0">
              <a:ln>
                <a:noFill/>
              </a:ln>
              <a:solidFill>
                <a:srgbClr val="4D4D4D"/>
              </a:solidFill>
              <a:effectLst/>
              <a:uLnTx/>
              <a:uFillTx/>
              <a:latin typeface="Arial"/>
              <a:cs typeface="Arial"/>
              <a:sym typeface="Arial"/>
            </a:endParaRPr>
          </a:p>
          <a:p>
            <a:endParaRPr lang="en-IE" dirty="0"/>
          </a:p>
        </p:txBody>
      </p:sp>
      <p:sp>
        <p:nvSpPr>
          <p:cNvPr id="4" name="Slide Number Placeholder 3">
            <a:extLst>
              <a:ext uri="{FF2B5EF4-FFF2-40B4-BE49-F238E27FC236}">
                <a16:creationId xmlns:a16="http://schemas.microsoft.com/office/drawing/2014/main" id="{CFA6DD31-4FEF-55FA-7B23-F7D518A51158}"/>
              </a:ext>
            </a:extLst>
          </p:cNvPr>
          <p:cNvSpPr>
            <a:spLocks noGrp="1"/>
          </p:cNvSpPr>
          <p:nvPr>
            <p:ph type="sldNum" sz="quarter" idx="12"/>
          </p:nvPr>
        </p:nvSpPr>
        <p:spPr/>
        <p:txBody>
          <a:bodyPr/>
          <a:lstStyle/>
          <a:p>
            <a:fld id="{687E50C5-9594-4A65-9182-A5F3C8FB3B18}" type="slidenum">
              <a:rPr lang="en-GB" altLang="en-US" smtClean="0"/>
              <a:pPr/>
              <a:t>17</a:t>
            </a:fld>
            <a:endParaRPr lang="en-GB" altLang="en-US"/>
          </a:p>
        </p:txBody>
      </p:sp>
    </p:spTree>
    <p:extLst>
      <p:ext uri="{BB962C8B-B14F-4D97-AF65-F5344CB8AC3E}">
        <p14:creationId xmlns:p14="http://schemas.microsoft.com/office/powerpoint/2010/main" val="26163359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3639B-EDF3-020A-3380-E60005FFB915}"/>
              </a:ext>
            </a:extLst>
          </p:cNvPr>
          <p:cNvSpPr>
            <a:spLocks noGrp="1"/>
          </p:cNvSpPr>
          <p:nvPr>
            <p:ph type="title"/>
          </p:nvPr>
        </p:nvSpPr>
        <p:spPr/>
        <p:txBody>
          <a:bodyPr/>
          <a:lstStyle/>
          <a:p>
            <a:r>
              <a:rPr lang="de-DE" dirty="0"/>
              <a:t>Screening </a:t>
            </a:r>
            <a:r>
              <a:rPr lang="de-DE" dirty="0" err="1"/>
              <a:t>of</a:t>
            </a:r>
            <a:r>
              <a:rPr lang="de-DE" dirty="0"/>
              <a:t> Projects in Annex II </a:t>
            </a:r>
            <a:endParaRPr lang="en-IE" dirty="0"/>
          </a:p>
        </p:txBody>
      </p:sp>
      <p:sp>
        <p:nvSpPr>
          <p:cNvPr id="3" name="Content Placeholder 2">
            <a:extLst>
              <a:ext uri="{FF2B5EF4-FFF2-40B4-BE49-F238E27FC236}">
                <a16:creationId xmlns:a16="http://schemas.microsoft.com/office/drawing/2014/main" id="{EE235948-ED06-FF51-B801-9468E910BA76}"/>
              </a:ext>
            </a:extLst>
          </p:cNvPr>
          <p:cNvSpPr>
            <a:spLocks noGrp="1"/>
          </p:cNvSpPr>
          <p:nvPr>
            <p:ph idx="1"/>
          </p:nvPr>
        </p:nvSpPr>
        <p:spPr/>
        <p:txBody>
          <a:bodyPr/>
          <a:lstStyle/>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de-DE" sz="2400" b="0" i="0" u="none" strike="noStrike" kern="0" cap="none" spc="0" normalizeH="0" baseline="0" noProof="0" dirty="0">
                <a:ln>
                  <a:noFill/>
                </a:ln>
                <a:solidFill>
                  <a:srgbClr val="4D4D4D"/>
                </a:solidFill>
                <a:effectLst/>
                <a:uLnTx/>
                <a:uFillTx/>
                <a:latin typeface="Arial"/>
                <a:cs typeface="Arial"/>
                <a:sym typeface="Arial"/>
              </a:rPr>
              <a:t>Member States </a:t>
            </a:r>
            <a:r>
              <a:rPr kumimoji="0" lang="de-DE" sz="2400" b="0" i="0" u="none" strike="noStrike" kern="0" cap="none" spc="0" normalizeH="0" baseline="0" noProof="0" dirty="0" err="1">
                <a:ln>
                  <a:noFill/>
                </a:ln>
                <a:solidFill>
                  <a:srgbClr val="4D4D4D"/>
                </a:solidFill>
                <a:effectLst/>
                <a:uLnTx/>
                <a:uFillTx/>
                <a:latin typeface="Arial"/>
                <a:cs typeface="Arial"/>
                <a:sym typeface="Arial"/>
              </a:rPr>
              <a:t>have</a:t>
            </a:r>
            <a:r>
              <a:rPr kumimoji="0" lang="de-DE" sz="2400" b="0" i="0" u="none" strike="noStrike" kern="0" cap="none" spc="0" normalizeH="0" baseline="0" noProof="0" dirty="0">
                <a:ln>
                  <a:noFill/>
                </a:ln>
                <a:solidFill>
                  <a:srgbClr val="4D4D4D"/>
                </a:solidFill>
                <a:effectLst/>
                <a:uLnTx/>
                <a:uFillTx/>
                <a:latin typeface="Arial"/>
                <a:cs typeface="Arial"/>
                <a:sym typeface="Arial"/>
              </a:rPr>
              <a:t> a </a:t>
            </a:r>
            <a:r>
              <a:rPr kumimoji="0" lang="de-DE" sz="2400" b="0" i="0" u="none" strike="noStrike" kern="0" cap="none" spc="0" normalizeH="0" baseline="0" noProof="0" dirty="0" err="1">
                <a:ln>
                  <a:noFill/>
                </a:ln>
                <a:solidFill>
                  <a:srgbClr val="4D4D4D"/>
                </a:solidFill>
                <a:effectLst/>
                <a:uLnTx/>
                <a:uFillTx/>
                <a:latin typeface="Arial"/>
                <a:cs typeface="Arial"/>
                <a:sym typeface="Arial"/>
              </a:rPr>
              <a:t>twofold</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measure</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of</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discretion</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p>
          <a:p>
            <a:pPr marL="819150" lvl="1" indent="-342900" algn="just" eaLnBrk="1" fontAlgn="auto" hangingPunct="1">
              <a:spcBef>
                <a:spcPts val="0"/>
              </a:spcBef>
              <a:spcAft>
                <a:spcPts val="0"/>
              </a:spcAft>
              <a:buClr>
                <a:srgbClr val="034EA2"/>
              </a:buClr>
              <a:buSzPts val="2400"/>
              <a:buFontTx/>
              <a:buChar char="-"/>
              <a:defRPr/>
            </a:pPr>
            <a:r>
              <a:rPr lang="de-DE" b="0" dirty="0">
                <a:solidFill>
                  <a:srgbClr val="4D4D4D"/>
                </a:solidFill>
                <a:latin typeface="Arial"/>
                <a:cs typeface="Arial"/>
                <a:sym typeface="Arial"/>
              </a:rPr>
              <a:t>In </a:t>
            </a:r>
            <a:r>
              <a:rPr lang="de-DE" b="0" dirty="0" err="1">
                <a:solidFill>
                  <a:srgbClr val="4D4D4D"/>
                </a:solidFill>
                <a:latin typeface="Arial"/>
                <a:cs typeface="Arial"/>
                <a:sym typeface="Arial"/>
              </a:rPr>
              <a:t>transposing</a:t>
            </a:r>
            <a:r>
              <a:rPr kumimoji="0" lang="de-DE" b="0" i="0" u="none" strike="noStrike" kern="0" cap="none" spc="0" normalizeH="0" baseline="0" noProof="0" dirty="0">
                <a:ln>
                  <a:noFill/>
                </a:ln>
                <a:solidFill>
                  <a:srgbClr val="4D4D4D"/>
                </a:solidFill>
                <a:effectLst/>
                <a:uLnTx/>
                <a:uFillTx/>
                <a:latin typeface="Arial"/>
                <a:cs typeface="Arial"/>
                <a:sym typeface="Arial"/>
              </a:rPr>
              <a:t> a </a:t>
            </a:r>
            <a:r>
              <a:rPr kumimoji="0" lang="de-DE" b="0" i="0" u="none" strike="noStrike" kern="0" cap="none" spc="0" normalizeH="0" baseline="0" noProof="0" dirty="0" err="1">
                <a:ln>
                  <a:noFill/>
                </a:ln>
                <a:solidFill>
                  <a:srgbClr val="4D4D4D"/>
                </a:solidFill>
                <a:effectLst/>
                <a:uLnTx/>
                <a:uFillTx/>
                <a:latin typeface="Arial"/>
                <a:cs typeface="Arial"/>
                <a:sym typeface="Arial"/>
              </a:rPr>
              <a:t>Directive</a:t>
            </a:r>
            <a:r>
              <a:rPr kumimoji="0" lang="de-DE" b="0" i="0" u="none" strike="noStrike" kern="0" cap="none" spc="0" normalizeH="0" baseline="0" noProof="0" dirty="0">
                <a:ln>
                  <a:noFill/>
                </a:ln>
                <a:solidFill>
                  <a:srgbClr val="4D4D4D"/>
                </a:solidFill>
                <a:effectLst/>
                <a:uLnTx/>
                <a:uFillTx/>
                <a:latin typeface="Arial"/>
                <a:cs typeface="Arial"/>
                <a:sym typeface="Arial"/>
              </a:rPr>
              <a:t>, in </a:t>
            </a:r>
            <a:r>
              <a:rPr kumimoji="0" lang="de-DE" b="0" i="0" u="none" strike="noStrike" kern="0" cap="none" spc="0" normalizeH="0" baseline="0" noProof="0" dirty="0" err="1">
                <a:ln>
                  <a:noFill/>
                </a:ln>
                <a:solidFill>
                  <a:srgbClr val="4D4D4D"/>
                </a:solidFill>
                <a:effectLst/>
                <a:uLnTx/>
                <a:uFillTx/>
                <a:latin typeface="Arial"/>
                <a:cs typeface="Arial"/>
                <a:sym typeface="Arial"/>
              </a:rPr>
              <a:t>particular</a:t>
            </a:r>
            <a:r>
              <a:rPr kumimoji="0" lang="de-DE" b="0" i="0" u="none" strike="noStrike" kern="0" cap="none" spc="0" normalizeH="0" baseline="0" noProof="0" dirty="0">
                <a:ln>
                  <a:noFill/>
                </a:ln>
                <a:solidFill>
                  <a:srgbClr val="4D4D4D"/>
                </a:solidFill>
                <a:effectLst/>
                <a:uLnTx/>
                <a:uFillTx/>
                <a:latin typeface="Arial"/>
                <a:cs typeface="Arial"/>
                <a:sym typeface="Arial"/>
              </a:rPr>
              <a:t> </a:t>
            </a:r>
            <a:r>
              <a:rPr kumimoji="0" lang="de-DE" b="0" i="0" u="none" strike="noStrike" kern="0" cap="none" spc="0" normalizeH="0" baseline="0" noProof="0" dirty="0" err="1">
                <a:ln>
                  <a:noFill/>
                </a:ln>
                <a:solidFill>
                  <a:srgbClr val="4D4D4D"/>
                </a:solidFill>
                <a:effectLst/>
                <a:uLnTx/>
                <a:uFillTx/>
                <a:latin typeface="Arial"/>
                <a:cs typeface="Arial"/>
                <a:sym typeface="Arial"/>
              </a:rPr>
              <a:t>if</a:t>
            </a:r>
            <a:r>
              <a:rPr kumimoji="0" lang="de-DE" b="0" i="0" u="none" strike="noStrike" kern="0" cap="none" spc="0" normalizeH="0" baseline="0" noProof="0" dirty="0">
                <a:ln>
                  <a:noFill/>
                </a:ln>
                <a:solidFill>
                  <a:srgbClr val="4D4D4D"/>
                </a:solidFill>
                <a:effectLst/>
                <a:uLnTx/>
                <a:uFillTx/>
                <a:latin typeface="Arial"/>
                <a:cs typeface="Arial"/>
                <a:sym typeface="Arial"/>
              </a:rPr>
              <a:t> </a:t>
            </a:r>
            <a:r>
              <a:rPr kumimoji="0" lang="de-DE" b="0" i="0" u="none" strike="noStrike" kern="0" cap="none" spc="0" normalizeH="0" baseline="0" noProof="0" dirty="0" err="1">
                <a:ln>
                  <a:noFill/>
                </a:ln>
                <a:solidFill>
                  <a:srgbClr val="4D4D4D"/>
                </a:solidFill>
                <a:effectLst/>
                <a:uLnTx/>
                <a:uFillTx/>
                <a:latin typeface="Arial"/>
                <a:cs typeface="Arial"/>
                <a:sym typeface="Arial"/>
              </a:rPr>
              <a:t>specific</a:t>
            </a:r>
            <a:r>
              <a:rPr kumimoji="0" lang="de-DE" b="0" i="0" u="none" strike="noStrike" kern="0" cap="none" spc="0" normalizeH="0" baseline="0" noProof="0" dirty="0">
                <a:ln>
                  <a:noFill/>
                </a:ln>
                <a:solidFill>
                  <a:srgbClr val="4D4D4D"/>
                </a:solidFill>
                <a:effectLst/>
                <a:uLnTx/>
                <a:uFillTx/>
                <a:latin typeface="Arial"/>
                <a:cs typeface="Arial"/>
                <a:sym typeface="Arial"/>
              </a:rPr>
              <a:t> </a:t>
            </a:r>
            <a:r>
              <a:rPr kumimoji="0" lang="de-DE" b="0" i="0" u="none" strike="noStrike" kern="0" cap="none" spc="0" normalizeH="0" baseline="0" noProof="0" dirty="0" err="1">
                <a:ln>
                  <a:noFill/>
                </a:ln>
                <a:solidFill>
                  <a:srgbClr val="4D4D4D"/>
                </a:solidFill>
                <a:effectLst/>
                <a:uLnTx/>
                <a:uFillTx/>
                <a:latin typeface="Arial"/>
                <a:cs typeface="Arial"/>
                <a:sym typeface="Arial"/>
              </a:rPr>
              <a:t>terms</a:t>
            </a:r>
            <a:r>
              <a:rPr kumimoji="0" lang="de-DE" b="0" i="0" u="none" strike="noStrike" kern="0" cap="none" spc="0" normalizeH="0" baseline="0" noProof="0" dirty="0">
                <a:ln>
                  <a:noFill/>
                </a:ln>
                <a:solidFill>
                  <a:srgbClr val="4D4D4D"/>
                </a:solidFill>
                <a:effectLst/>
                <a:uLnTx/>
                <a:uFillTx/>
                <a:latin typeface="Arial"/>
                <a:cs typeface="Arial"/>
                <a:sym typeface="Arial"/>
              </a:rPr>
              <a:t> (</a:t>
            </a:r>
            <a:r>
              <a:rPr kumimoji="0" lang="de-DE" b="0" i="0" u="none" strike="noStrike" kern="0" cap="none" spc="0" normalizeH="0" baseline="0" noProof="0" dirty="0" err="1">
                <a:ln>
                  <a:noFill/>
                </a:ln>
                <a:solidFill>
                  <a:srgbClr val="4D4D4D"/>
                </a:solidFill>
                <a:effectLst/>
                <a:uLnTx/>
                <a:uFillTx/>
                <a:latin typeface="Arial"/>
                <a:cs typeface="Arial"/>
                <a:sym typeface="Arial"/>
              </a:rPr>
              <a:t>projects</a:t>
            </a:r>
            <a:r>
              <a:rPr kumimoji="0" lang="de-DE" b="0" i="0" u="none" strike="noStrike" kern="0" cap="none" spc="0" normalizeH="0" baseline="0" noProof="0" dirty="0">
                <a:ln>
                  <a:noFill/>
                </a:ln>
                <a:solidFill>
                  <a:srgbClr val="4D4D4D"/>
                </a:solidFill>
                <a:effectLst/>
                <a:uLnTx/>
                <a:uFillTx/>
                <a:latin typeface="Arial"/>
                <a:cs typeface="Arial"/>
                <a:sym typeface="Arial"/>
              </a:rPr>
              <a:t>) </a:t>
            </a:r>
            <a:r>
              <a:rPr kumimoji="0" lang="de-DE" b="0" i="0" u="none" strike="noStrike" kern="0" cap="none" spc="0" normalizeH="0" baseline="0" noProof="0" dirty="0" err="1">
                <a:ln>
                  <a:noFill/>
                </a:ln>
                <a:solidFill>
                  <a:srgbClr val="4D4D4D"/>
                </a:solidFill>
                <a:effectLst/>
                <a:uLnTx/>
                <a:uFillTx/>
                <a:latin typeface="Arial"/>
                <a:cs typeface="Arial"/>
                <a:sym typeface="Arial"/>
              </a:rPr>
              <a:t>are</a:t>
            </a:r>
            <a:r>
              <a:rPr kumimoji="0" lang="de-DE" b="0" i="0" u="none" strike="noStrike" kern="0" cap="none" spc="0" normalizeH="0" baseline="0" noProof="0" dirty="0">
                <a:ln>
                  <a:noFill/>
                </a:ln>
                <a:solidFill>
                  <a:srgbClr val="4D4D4D"/>
                </a:solidFill>
                <a:effectLst/>
                <a:uLnTx/>
                <a:uFillTx/>
                <a:latin typeface="Arial"/>
                <a:cs typeface="Arial"/>
                <a:sym typeface="Arial"/>
              </a:rPr>
              <a:t> not defined. </a:t>
            </a:r>
          </a:p>
          <a:p>
            <a:pPr marL="819150" lvl="1" indent="-342900" algn="just" eaLnBrk="1" fontAlgn="auto" hangingPunct="1">
              <a:spcBef>
                <a:spcPts val="0"/>
              </a:spcBef>
              <a:spcAft>
                <a:spcPts val="0"/>
              </a:spcAft>
              <a:buClr>
                <a:srgbClr val="034EA2"/>
              </a:buClr>
              <a:buSzPts val="2400"/>
              <a:buFontTx/>
              <a:buChar char="-"/>
              <a:defRPr/>
            </a:pPr>
            <a:r>
              <a:rPr lang="de-DE" b="0" dirty="0">
                <a:solidFill>
                  <a:srgbClr val="4D4D4D"/>
                </a:solidFill>
                <a:latin typeface="Arial"/>
                <a:cs typeface="Arial"/>
                <a:sym typeface="Arial"/>
              </a:rPr>
              <a:t>In </a:t>
            </a:r>
            <a:r>
              <a:rPr lang="de-DE" b="0" dirty="0" err="1">
                <a:solidFill>
                  <a:srgbClr val="4D4D4D"/>
                </a:solidFill>
                <a:latin typeface="Arial"/>
                <a:cs typeface="Arial"/>
                <a:sym typeface="Arial"/>
              </a:rPr>
              <a:t>determining</a:t>
            </a:r>
            <a:r>
              <a:rPr lang="de-DE" b="0" dirty="0">
                <a:solidFill>
                  <a:srgbClr val="4D4D4D"/>
                </a:solidFill>
                <a:latin typeface="Arial"/>
                <a:cs typeface="Arial"/>
                <a:sym typeface="Arial"/>
              </a:rPr>
              <a:t> </a:t>
            </a:r>
            <a:r>
              <a:rPr lang="de-DE" b="0" dirty="0" err="1">
                <a:solidFill>
                  <a:srgbClr val="4D4D4D"/>
                </a:solidFill>
                <a:latin typeface="Arial"/>
                <a:cs typeface="Arial"/>
                <a:sym typeface="Arial"/>
              </a:rPr>
              <a:t>whether</a:t>
            </a:r>
            <a:r>
              <a:rPr lang="de-DE" b="0" dirty="0">
                <a:solidFill>
                  <a:srgbClr val="4D4D4D"/>
                </a:solidFill>
                <a:latin typeface="Arial"/>
                <a:cs typeface="Arial"/>
                <a:sym typeface="Arial"/>
              </a:rPr>
              <a:t> a </a:t>
            </a:r>
            <a:r>
              <a:rPr lang="de-DE" b="0" dirty="0" err="1">
                <a:solidFill>
                  <a:srgbClr val="4D4D4D"/>
                </a:solidFill>
                <a:latin typeface="Arial"/>
                <a:cs typeface="Arial"/>
                <a:sym typeface="Arial"/>
              </a:rPr>
              <a:t>project</a:t>
            </a:r>
            <a:r>
              <a:rPr lang="de-DE" b="0" dirty="0">
                <a:solidFill>
                  <a:srgbClr val="4D4D4D"/>
                </a:solidFill>
                <a:latin typeface="Arial"/>
                <a:cs typeface="Arial"/>
                <a:sym typeface="Arial"/>
              </a:rPr>
              <a:t> </a:t>
            </a:r>
            <a:r>
              <a:rPr lang="de-DE" b="0" dirty="0" err="1">
                <a:solidFill>
                  <a:srgbClr val="4D4D4D"/>
                </a:solidFill>
                <a:latin typeface="Arial"/>
                <a:cs typeface="Arial"/>
                <a:sym typeface="Arial"/>
              </a:rPr>
              <a:t>listed</a:t>
            </a:r>
            <a:r>
              <a:rPr lang="de-DE" b="0" dirty="0">
                <a:solidFill>
                  <a:srgbClr val="4D4D4D"/>
                </a:solidFill>
                <a:latin typeface="Arial"/>
                <a:cs typeface="Arial"/>
                <a:sym typeface="Arial"/>
              </a:rPr>
              <a:t> in Annex II </a:t>
            </a:r>
            <a:r>
              <a:rPr lang="de-DE" b="0" dirty="0" err="1">
                <a:solidFill>
                  <a:srgbClr val="4D4D4D"/>
                </a:solidFill>
                <a:latin typeface="Arial"/>
                <a:cs typeface="Arial"/>
                <a:sym typeface="Arial"/>
              </a:rPr>
              <a:t>has</a:t>
            </a:r>
            <a:r>
              <a:rPr lang="de-DE" b="0" dirty="0">
                <a:solidFill>
                  <a:srgbClr val="4D4D4D"/>
                </a:solidFill>
                <a:latin typeface="Arial"/>
                <a:cs typeface="Arial"/>
                <a:sym typeface="Arial"/>
              </a:rPr>
              <a:t> to </a:t>
            </a:r>
            <a:r>
              <a:rPr lang="de-DE" b="0" dirty="0" err="1">
                <a:solidFill>
                  <a:srgbClr val="4D4D4D"/>
                </a:solidFill>
                <a:latin typeface="Arial"/>
                <a:cs typeface="Arial"/>
                <a:sym typeface="Arial"/>
              </a:rPr>
              <a:t>be</a:t>
            </a:r>
            <a:r>
              <a:rPr lang="de-DE" b="0" dirty="0">
                <a:solidFill>
                  <a:srgbClr val="4D4D4D"/>
                </a:solidFill>
                <a:latin typeface="Arial"/>
                <a:cs typeface="Arial"/>
                <a:sym typeface="Arial"/>
              </a:rPr>
              <a:t> </a:t>
            </a:r>
            <a:r>
              <a:rPr lang="de-DE" b="0" dirty="0" err="1">
                <a:solidFill>
                  <a:srgbClr val="4D4D4D"/>
                </a:solidFill>
                <a:latin typeface="Arial"/>
                <a:cs typeface="Arial"/>
                <a:sym typeface="Arial"/>
              </a:rPr>
              <a:t>assessed</a:t>
            </a:r>
            <a:r>
              <a:rPr lang="de-DE" b="0" dirty="0">
                <a:solidFill>
                  <a:srgbClr val="4D4D4D"/>
                </a:solidFill>
                <a:latin typeface="Arial"/>
                <a:cs typeface="Arial"/>
                <a:sym typeface="Arial"/>
              </a:rPr>
              <a:t>. </a:t>
            </a:r>
          </a:p>
          <a:p>
            <a:pPr marL="476250" lvl="1" indent="0" algn="just" eaLnBrk="1" fontAlgn="auto" hangingPunct="1">
              <a:spcBef>
                <a:spcPts val="0"/>
              </a:spcBef>
              <a:spcAft>
                <a:spcPts val="0"/>
              </a:spcAft>
              <a:buClr>
                <a:srgbClr val="034EA2"/>
              </a:buClr>
              <a:buSzPts val="2400"/>
              <a:buNone/>
              <a:defRPr/>
            </a:pPr>
            <a:endParaRPr lang="de-DE" sz="1000" b="0" dirty="0">
              <a:solidFill>
                <a:srgbClr val="4D4D4D"/>
              </a:solidFill>
              <a:latin typeface="Arial"/>
              <a:cs typeface="Arial"/>
              <a:sym typeface="Arial"/>
            </a:endParaRP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de-DE" sz="2400" b="0" i="0" u="none" strike="noStrike" kern="0" cap="none" spc="0" normalizeH="0" baseline="0" noProof="0" dirty="0" err="1">
                <a:ln>
                  <a:noFill/>
                </a:ln>
                <a:solidFill>
                  <a:srgbClr val="4D4D4D"/>
                </a:solidFill>
                <a:effectLst/>
                <a:uLnTx/>
                <a:uFillTx/>
                <a:latin typeface="Arial"/>
                <a:ea typeface="+mn-ea"/>
                <a:cs typeface="Arial"/>
                <a:sym typeface="Arial"/>
              </a:rPr>
              <a:t>Some</a:t>
            </a:r>
            <a:r>
              <a:rPr kumimoji="0" lang="de-DE" sz="2400" b="0" i="0" u="none" strike="noStrike" kern="0" cap="none" spc="0" normalizeH="0" baseline="0" noProof="0" dirty="0">
                <a:ln>
                  <a:noFill/>
                </a:ln>
                <a:solidFill>
                  <a:srgbClr val="4D4D4D"/>
                </a:solidFill>
                <a:effectLst/>
                <a:uLnTx/>
                <a:uFillTx/>
                <a:latin typeface="Arial"/>
                <a:ea typeface="+mn-ea"/>
                <a:cs typeface="Arial"/>
                <a:sym typeface="Arial"/>
              </a:rPr>
              <a:t> Member </a:t>
            </a:r>
            <a:r>
              <a:rPr kumimoji="0" lang="de-DE" sz="2400" b="0" i="0" u="none" strike="noStrike" kern="0" cap="none" spc="0" normalizeH="0" baseline="0" noProof="0" dirty="0">
                <a:ln>
                  <a:noFill/>
                </a:ln>
                <a:solidFill>
                  <a:srgbClr val="4D4D4D"/>
                </a:solidFill>
                <a:effectLst/>
                <a:uLnTx/>
                <a:uFillTx/>
                <a:latin typeface="Arial"/>
                <a:cs typeface="Arial"/>
                <a:sym typeface="Arial"/>
              </a:rPr>
              <a:t>States </a:t>
            </a:r>
            <a:r>
              <a:rPr kumimoji="0" lang="de-DE" sz="2400" b="0" i="0" u="none" strike="noStrike" kern="0" cap="none" spc="0" normalizeH="0" baseline="0" noProof="0" dirty="0" err="1">
                <a:ln>
                  <a:noFill/>
                </a:ln>
                <a:solidFill>
                  <a:srgbClr val="4D4D4D"/>
                </a:solidFill>
                <a:effectLst/>
                <a:uLnTx/>
                <a:uFillTx/>
                <a:latin typeface="Arial"/>
                <a:cs typeface="Arial"/>
                <a:sym typeface="Arial"/>
              </a:rPr>
              <a:t>consider</a:t>
            </a:r>
            <a:r>
              <a:rPr kumimoji="0" lang="de-DE" sz="2400" b="0" i="0" u="none" strike="noStrike" kern="0" cap="none" spc="0" normalizeH="0" baseline="0" noProof="0" dirty="0">
                <a:ln>
                  <a:noFill/>
                </a:ln>
                <a:solidFill>
                  <a:srgbClr val="4D4D4D"/>
                </a:solidFill>
                <a:effectLst/>
                <a:uLnTx/>
                <a:uFillTx/>
                <a:latin typeface="Arial"/>
                <a:cs typeface="Arial"/>
                <a:sym typeface="Arial"/>
              </a:rPr>
              <a:t> this </a:t>
            </a:r>
            <a:r>
              <a:rPr kumimoji="0" lang="de-DE" sz="2400" b="0" i="0" u="none" strike="noStrike" kern="0" cap="none" spc="0" normalizeH="0" baseline="0" noProof="0" dirty="0" err="1">
                <a:ln>
                  <a:noFill/>
                </a:ln>
                <a:solidFill>
                  <a:srgbClr val="4D4D4D"/>
                </a:solidFill>
                <a:effectLst/>
                <a:uLnTx/>
                <a:uFillTx/>
                <a:latin typeface="Arial"/>
                <a:cs typeface="Arial"/>
                <a:sym typeface="Arial"/>
              </a:rPr>
              <a:t>discretion</a:t>
            </a:r>
            <a:r>
              <a:rPr kumimoji="0" lang="de-DE" sz="2400" b="0" i="0" u="none" strike="noStrike" kern="0" cap="none" spc="0" normalizeH="0" baseline="0" noProof="0" dirty="0">
                <a:ln>
                  <a:noFill/>
                </a:ln>
                <a:solidFill>
                  <a:srgbClr val="4D4D4D"/>
                </a:solidFill>
                <a:effectLst/>
                <a:uLnTx/>
                <a:uFillTx/>
                <a:latin typeface="Arial"/>
                <a:cs typeface="Arial"/>
                <a:sym typeface="Arial"/>
              </a:rPr>
              <a:t> to </a:t>
            </a:r>
            <a:r>
              <a:rPr kumimoji="0" lang="de-DE" sz="2400" b="0" i="0" u="none" strike="noStrike" kern="0" cap="none" spc="0" normalizeH="0" baseline="0" noProof="0" dirty="0" err="1">
                <a:ln>
                  <a:noFill/>
                </a:ln>
                <a:solidFill>
                  <a:srgbClr val="4D4D4D"/>
                </a:solidFill>
                <a:effectLst/>
                <a:uLnTx/>
                <a:uFillTx/>
                <a:latin typeface="Arial"/>
                <a:cs typeface="Arial"/>
                <a:sym typeface="Arial"/>
              </a:rPr>
              <a:t>be</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very</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wide</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1" i="0" u="none" strike="noStrike" kern="0" cap="none" spc="0" normalizeH="0" baseline="0" noProof="0" dirty="0" err="1">
                <a:ln>
                  <a:noFill/>
                </a:ln>
                <a:solidFill>
                  <a:srgbClr val="4D4D4D"/>
                </a:solidFill>
                <a:effectLst/>
                <a:uLnTx/>
                <a:uFillTx/>
                <a:latin typeface="Arial"/>
                <a:cs typeface="Arial"/>
                <a:sym typeface="Arial"/>
              </a:rPr>
              <a:t>Thresholds</a:t>
            </a:r>
            <a:r>
              <a:rPr kumimoji="0" lang="de-DE" sz="2400" b="1" i="0" u="none" strike="noStrike" kern="0" cap="none" spc="0" normalizeH="0" baseline="0" noProof="0" dirty="0">
                <a:ln>
                  <a:noFill/>
                </a:ln>
                <a:solidFill>
                  <a:srgbClr val="4D4D4D"/>
                </a:solidFill>
                <a:effectLst/>
                <a:uLnTx/>
                <a:uFillTx/>
                <a:latin typeface="Arial"/>
                <a:cs typeface="Arial"/>
                <a:sym typeface="Arial"/>
              </a:rPr>
              <a:t>/</a:t>
            </a:r>
            <a:r>
              <a:rPr kumimoji="0" lang="de-DE" sz="2400" b="1" i="0" u="none" strike="noStrike" kern="0" cap="none" spc="0" normalizeH="0" baseline="0" noProof="0" dirty="0" err="1">
                <a:ln>
                  <a:noFill/>
                </a:ln>
                <a:solidFill>
                  <a:srgbClr val="4D4D4D"/>
                </a:solidFill>
                <a:effectLst/>
                <a:uLnTx/>
                <a:uFillTx/>
                <a:latin typeface="Arial"/>
                <a:cs typeface="Arial"/>
                <a:sym typeface="Arial"/>
              </a:rPr>
              <a:t>criteria</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for</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the</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assessment</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of</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similar</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projects</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may</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1" i="0" u="none" strike="noStrike" kern="0" cap="none" spc="0" normalizeH="0" baseline="0" noProof="0" dirty="0" err="1">
                <a:ln>
                  <a:noFill/>
                </a:ln>
                <a:solidFill>
                  <a:srgbClr val="4D4D4D"/>
                </a:solidFill>
                <a:effectLst/>
                <a:uLnTx/>
                <a:uFillTx/>
                <a:latin typeface="Arial"/>
                <a:cs typeface="Arial"/>
                <a:sym typeface="Arial"/>
              </a:rPr>
              <a:t>differ</a:t>
            </a:r>
            <a:r>
              <a:rPr kumimoji="0" lang="de-DE" sz="2400" b="1" i="0" u="none" strike="noStrike" kern="0" cap="none" spc="0" normalizeH="0" baseline="0" noProof="0" dirty="0">
                <a:ln>
                  <a:noFill/>
                </a:ln>
                <a:solidFill>
                  <a:srgbClr val="4D4D4D"/>
                </a:solidFill>
                <a:effectLst/>
                <a:uLnTx/>
                <a:uFillTx/>
                <a:latin typeface="Arial"/>
                <a:cs typeface="Arial"/>
                <a:sym typeface="Arial"/>
              </a:rPr>
              <a:t> </a:t>
            </a:r>
            <a:r>
              <a:rPr kumimoji="0" lang="de-DE" sz="2400" b="1" i="0" u="none" strike="noStrike" kern="0" cap="none" spc="0" normalizeH="0" baseline="0" noProof="0" dirty="0" err="1">
                <a:ln>
                  <a:noFill/>
                </a:ln>
                <a:solidFill>
                  <a:srgbClr val="4D4D4D"/>
                </a:solidFill>
                <a:effectLst/>
                <a:uLnTx/>
                <a:uFillTx/>
                <a:latin typeface="Arial"/>
                <a:cs typeface="Arial"/>
                <a:sym typeface="Arial"/>
              </a:rPr>
              <a:t>considerably</a:t>
            </a:r>
            <a:r>
              <a:rPr kumimoji="0" lang="de-DE" sz="2400" b="1"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a:ln>
                  <a:noFill/>
                </a:ln>
                <a:solidFill>
                  <a:srgbClr val="4D4D4D"/>
                </a:solidFill>
                <a:effectLst/>
                <a:uLnTx/>
                <a:uFillTx/>
                <a:latin typeface="Arial"/>
                <a:cs typeface="Arial"/>
                <a:sym typeface="Arial"/>
              </a:rPr>
              <a:t>in different Member States.</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endParaRPr kumimoji="0" lang="de-DE" sz="1000" b="0" i="0" u="none" strike="noStrike" kern="0" cap="none" spc="0" normalizeH="0" baseline="0" noProof="0" dirty="0">
              <a:ln>
                <a:noFill/>
              </a:ln>
              <a:solidFill>
                <a:srgbClr val="4D4D4D"/>
              </a:solidFill>
              <a:effectLst/>
              <a:uLnTx/>
              <a:uFillTx/>
              <a:latin typeface="Arial"/>
              <a:cs typeface="Arial"/>
              <a:sym typeface="Arial"/>
            </a:endParaRP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de-DE" sz="2400" b="0" i="0" u="none" strike="noStrike" kern="0" cap="none" spc="0" normalizeH="0" baseline="0" noProof="0" dirty="0">
                <a:ln>
                  <a:noFill/>
                </a:ln>
                <a:solidFill>
                  <a:srgbClr val="4D4D4D"/>
                </a:solidFill>
                <a:effectLst/>
                <a:uLnTx/>
                <a:uFillTx/>
                <a:latin typeface="Arial"/>
                <a:cs typeface="Arial"/>
                <a:sym typeface="Arial"/>
              </a:rPr>
              <a:t>This </a:t>
            </a:r>
            <a:r>
              <a:rPr kumimoji="0" lang="de-DE" sz="2400" b="0" i="0" u="none" strike="noStrike" kern="0" cap="none" spc="0" normalizeH="0" baseline="0" noProof="0" dirty="0" err="1">
                <a:ln>
                  <a:noFill/>
                </a:ln>
                <a:solidFill>
                  <a:srgbClr val="4D4D4D"/>
                </a:solidFill>
                <a:effectLst/>
                <a:uLnTx/>
                <a:uFillTx/>
                <a:latin typeface="Arial"/>
                <a:cs typeface="Arial"/>
                <a:sym typeface="Arial"/>
              </a:rPr>
              <a:t>leads</a:t>
            </a:r>
            <a:r>
              <a:rPr kumimoji="0" lang="de-DE" sz="2400" b="0" i="0" u="none" strike="noStrike" kern="0" cap="none" spc="0" normalizeH="0" baseline="0" noProof="0" dirty="0">
                <a:ln>
                  <a:noFill/>
                </a:ln>
                <a:solidFill>
                  <a:srgbClr val="4D4D4D"/>
                </a:solidFill>
                <a:effectLst/>
                <a:uLnTx/>
                <a:uFillTx/>
                <a:latin typeface="Arial"/>
                <a:cs typeface="Arial"/>
                <a:sym typeface="Arial"/>
              </a:rPr>
              <a:t> to different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standards</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of</a:t>
            </a:r>
            <a:r>
              <a:rPr kumimoji="0" lang="de-DE" sz="2400" b="0" i="0" u="none" strike="noStrike" kern="0" cap="none" spc="0" normalizeH="0" baseline="0" noProof="0" dirty="0">
                <a:ln>
                  <a:noFill/>
                </a:ln>
                <a:solidFill>
                  <a:srgbClr val="4D4D4D"/>
                </a:solidFill>
                <a:effectLst/>
                <a:uLnTx/>
                <a:uFillTx/>
                <a:latin typeface="Arial"/>
                <a:cs typeface="Arial"/>
                <a:sym typeface="Arial"/>
              </a:rPr>
              <a:t> environmental </a:t>
            </a:r>
            <a:r>
              <a:rPr kumimoji="0" lang="de-DE" sz="2400" b="0" i="0" u="none" strike="noStrike" kern="0" cap="none" spc="0" normalizeH="0" baseline="0" noProof="0" dirty="0" err="1">
                <a:ln>
                  <a:noFill/>
                </a:ln>
                <a:solidFill>
                  <a:srgbClr val="4D4D4D"/>
                </a:solidFill>
                <a:effectLst/>
                <a:uLnTx/>
                <a:uFillTx/>
                <a:latin typeface="Arial"/>
                <a:cs typeface="Arial"/>
                <a:sym typeface="Arial"/>
              </a:rPr>
              <a:t>protection</a:t>
            </a:r>
            <a:r>
              <a:rPr kumimoji="0" lang="de-DE" sz="2400" b="0" i="0" u="none" strike="noStrike" kern="0" cap="none" spc="0" normalizeH="0" baseline="0" noProof="0" dirty="0">
                <a:ln>
                  <a:noFill/>
                </a:ln>
                <a:solidFill>
                  <a:srgbClr val="4D4D4D"/>
                </a:solidFill>
                <a:effectLst/>
                <a:uLnTx/>
                <a:uFillTx/>
                <a:latin typeface="Arial"/>
                <a:cs typeface="Arial"/>
                <a:sym typeface="Arial"/>
              </a:rPr>
              <a:t> and </a:t>
            </a:r>
            <a:r>
              <a:rPr kumimoji="0" lang="de-DE" sz="2400" b="0" i="0" u="none" strike="noStrike" kern="0" cap="none" spc="0" normalizeH="0" baseline="0" noProof="0" dirty="0" err="1">
                <a:ln>
                  <a:noFill/>
                </a:ln>
                <a:solidFill>
                  <a:srgbClr val="4D4D4D"/>
                </a:solidFill>
                <a:effectLst/>
                <a:uLnTx/>
                <a:uFillTx/>
                <a:latin typeface="Arial"/>
                <a:cs typeface="Arial"/>
                <a:sym typeface="Arial"/>
              </a:rPr>
              <a:t>interferes</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with</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the</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level</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economic</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playing</a:t>
            </a:r>
            <a:r>
              <a:rPr kumimoji="0" lang="de-DE" sz="2400" b="0" i="0" u="none" strike="noStrike" kern="0" cap="none" spc="0" normalizeH="0" baseline="0" noProof="0" dirty="0">
                <a:ln>
                  <a:noFill/>
                </a:ln>
                <a:solidFill>
                  <a:srgbClr val="4D4D4D"/>
                </a:solidFill>
                <a:effectLst/>
                <a:uLnTx/>
                <a:uFillTx/>
                <a:latin typeface="Arial"/>
                <a:cs typeface="Arial"/>
                <a:sym typeface="Arial"/>
              </a:rPr>
              <a:t> </a:t>
            </a:r>
            <a:r>
              <a:rPr kumimoji="0" lang="de-DE" sz="2400" b="0" i="0" u="none" strike="noStrike" kern="0" cap="none" spc="0" normalizeH="0" baseline="0" noProof="0" dirty="0" err="1">
                <a:ln>
                  <a:noFill/>
                </a:ln>
                <a:solidFill>
                  <a:srgbClr val="4D4D4D"/>
                </a:solidFill>
                <a:effectLst/>
                <a:uLnTx/>
                <a:uFillTx/>
                <a:latin typeface="Arial"/>
                <a:cs typeface="Arial"/>
                <a:sym typeface="Arial"/>
              </a:rPr>
              <a:t>field</a:t>
            </a:r>
            <a:r>
              <a:rPr kumimoji="0" lang="de-DE" sz="2400" b="0" i="0" u="none" strike="noStrike" kern="0" cap="none" spc="0" normalizeH="0" baseline="0" noProof="0" dirty="0">
                <a:ln>
                  <a:noFill/>
                </a:ln>
                <a:solidFill>
                  <a:srgbClr val="4D4D4D"/>
                </a:solidFill>
                <a:effectLst/>
                <a:uLnTx/>
                <a:uFillTx/>
                <a:latin typeface="Arial"/>
                <a:cs typeface="Arial"/>
                <a:sym typeface="Arial"/>
              </a:rPr>
              <a:t> in </a:t>
            </a:r>
            <a:r>
              <a:rPr kumimoji="0" lang="de-DE" sz="2400" b="0" i="0" u="none" strike="noStrike" kern="0" cap="none" spc="0" normalizeH="0" baseline="0" noProof="0" dirty="0" err="1">
                <a:ln>
                  <a:noFill/>
                </a:ln>
                <a:solidFill>
                  <a:srgbClr val="4D4D4D"/>
                </a:solidFill>
                <a:effectLst/>
                <a:uLnTx/>
                <a:uFillTx/>
                <a:latin typeface="Arial"/>
                <a:cs typeface="Arial"/>
                <a:sym typeface="Arial"/>
              </a:rPr>
              <a:t>the</a:t>
            </a:r>
            <a:r>
              <a:rPr kumimoji="0" lang="de-DE" sz="2400" b="0" i="0" u="none" strike="noStrike" kern="0" cap="none" spc="0" normalizeH="0" baseline="0" noProof="0" dirty="0">
                <a:ln>
                  <a:noFill/>
                </a:ln>
                <a:solidFill>
                  <a:srgbClr val="4D4D4D"/>
                </a:solidFill>
                <a:effectLst/>
                <a:uLnTx/>
                <a:uFillTx/>
                <a:latin typeface="Arial"/>
                <a:cs typeface="Arial"/>
                <a:sym typeface="Arial"/>
              </a:rPr>
              <a:t> EU.</a:t>
            </a:r>
          </a:p>
        </p:txBody>
      </p:sp>
      <p:sp>
        <p:nvSpPr>
          <p:cNvPr id="4" name="Slide Number Placeholder 3">
            <a:extLst>
              <a:ext uri="{FF2B5EF4-FFF2-40B4-BE49-F238E27FC236}">
                <a16:creationId xmlns:a16="http://schemas.microsoft.com/office/drawing/2014/main" id="{DE732220-53CB-BB72-712A-6E08F9D6DFC2}"/>
              </a:ext>
            </a:extLst>
          </p:cNvPr>
          <p:cNvSpPr>
            <a:spLocks noGrp="1"/>
          </p:cNvSpPr>
          <p:nvPr>
            <p:ph type="sldNum" sz="quarter" idx="12"/>
          </p:nvPr>
        </p:nvSpPr>
        <p:spPr/>
        <p:txBody>
          <a:bodyPr/>
          <a:lstStyle/>
          <a:p>
            <a:fld id="{687E50C5-9594-4A65-9182-A5F3C8FB3B18}" type="slidenum">
              <a:rPr lang="en-GB" altLang="en-US" smtClean="0"/>
              <a:pPr/>
              <a:t>18</a:t>
            </a:fld>
            <a:endParaRPr lang="en-GB" altLang="en-US"/>
          </a:p>
        </p:txBody>
      </p:sp>
    </p:spTree>
    <p:extLst>
      <p:ext uri="{BB962C8B-B14F-4D97-AF65-F5344CB8AC3E}">
        <p14:creationId xmlns:p14="http://schemas.microsoft.com/office/powerpoint/2010/main" val="8444787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58617-AF33-974A-6405-1B6631CC3804}"/>
              </a:ext>
            </a:extLst>
          </p:cNvPr>
          <p:cNvSpPr>
            <a:spLocks noGrp="1"/>
          </p:cNvSpPr>
          <p:nvPr>
            <p:ph type="title"/>
          </p:nvPr>
        </p:nvSpPr>
        <p:spPr/>
        <p:txBody>
          <a:bodyPr/>
          <a:lstStyle/>
          <a:p>
            <a:r>
              <a:rPr lang="de-DE" dirty="0"/>
              <a:t>Limits to MS </a:t>
            </a:r>
            <a:r>
              <a:rPr lang="de-DE" dirty="0" err="1"/>
              <a:t>discretion</a:t>
            </a:r>
            <a:r>
              <a:rPr lang="de-DE" dirty="0"/>
              <a:t> (1/3)</a:t>
            </a:r>
            <a:endParaRPr lang="en-IE" dirty="0"/>
          </a:p>
        </p:txBody>
      </p:sp>
      <p:sp>
        <p:nvSpPr>
          <p:cNvPr id="3" name="Content Placeholder 2">
            <a:extLst>
              <a:ext uri="{FF2B5EF4-FFF2-40B4-BE49-F238E27FC236}">
                <a16:creationId xmlns:a16="http://schemas.microsoft.com/office/drawing/2014/main" id="{5BBE4BD7-E6AA-9756-328A-187C10E75EB3}"/>
              </a:ext>
            </a:extLst>
          </p:cNvPr>
          <p:cNvSpPr>
            <a:spLocks noGrp="1"/>
          </p:cNvSpPr>
          <p:nvPr>
            <p:ph idx="1"/>
          </p:nvPr>
        </p:nvSpPr>
        <p:spPr>
          <a:xfrm>
            <a:off x="609600" y="2102265"/>
            <a:ext cx="10972800" cy="4255805"/>
          </a:xfrm>
        </p:spPr>
        <p:txBody>
          <a:bodyPr/>
          <a:lstStyle/>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en-US" sz="2100" b="0" i="0" u="none" strike="noStrike" kern="0" cap="none" spc="0" normalizeH="0" baseline="0" noProof="0" dirty="0">
                <a:ln>
                  <a:noFill/>
                </a:ln>
                <a:solidFill>
                  <a:srgbClr val="4D4D4D"/>
                </a:solidFill>
                <a:effectLst/>
                <a:uLnTx/>
                <a:uFillTx/>
                <a:latin typeface="Arial"/>
                <a:cs typeface="Arial"/>
                <a:sym typeface="Arial"/>
              </a:rPr>
              <a:t>The general obligation to ensure that provisions of EU law take full effect (</a:t>
            </a:r>
            <a:r>
              <a:rPr kumimoji="0" lang="en-US" sz="2100" b="1" i="0" u="none" strike="noStrike" kern="0" cap="none" spc="0" normalizeH="0" baseline="0" noProof="0" dirty="0" err="1">
                <a:ln>
                  <a:noFill/>
                </a:ln>
                <a:solidFill>
                  <a:srgbClr val="4D4D4D"/>
                </a:solidFill>
                <a:effectLst/>
                <a:uLnTx/>
                <a:uFillTx/>
                <a:latin typeface="Arial"/>
                <a:cs typeface="Arial"/>
                <a:sym typeface="Arial"/>
              </a:rPr>
              <a:t>effet</a:t>
            </a:r>
            <a:r>
              <a:rPr kumimoji="0" lang="en-US" sz="2100" b="1" i="0" u="none" strike="noStrike" kern="0" cap="none" spc="0" normalizeH="0" baseline="0" noProof="0" dirty="0">
                <a:ln>
                  <a:noFill/>
                </a:ln>
                <a:solidFill>
                  <a:srgbClr val="4D4D4D"/>
                </a:solidFill>
                <a:effectLst/>
                <a:uLnTx/>
                <a:uFillTx/>
                <a:latin typeface="Arial"/>
                <a:cs typeface="Arial"/>
                <a:sym typeface="Arial"/>
              </a:rPr>
              <a:t> utile</a:t>
            </a:r>
            <a:r>
              <a:rPr kumimoji="0" lang="en-US" sz="2100" b="0" i="0" u="none" strike="noStrike" kern="0" cap="none" spc="0" normalizeH="0" baseline="0" noProof="0" dirty="0">
                <a:ln>
                  <a:noFill/>
                </a:ln>
                <a:solidFill>
                  <a:srgbClr val="4D4D4D"/>
                </a:solidFill>
                <a:effectLst/>
                <a:uLnTx/>
                <a:uFillTx/>
                <a:latin typeface="Arial"/>
                <a:cs typeface="Arial"/>
                <a:sym typeface="Arial"/>
              </a:rPr>
              <a:t>)</a:t>
            </a:r>
          </a:p>
          <a:p>
            <a:pPr marL="76200" marR="0" lvl="0" indent="0" algn="just" defTabSz="914400" rtl="0" eaLnBrk="1" fontAlgn="auto" latinLnBrk="0" hangingPunct="1">
              <a:lnSpc>
                <a:spcPct val="100000"/>
              </a:lnSpc>
              <a:spcBef>
                <a:spcPts val="0"/>
              </a:spcBef>
              <a:spcAft>
                <a:spcPts val="0"/>
              </a:spcAft>
              <a:buClr>
                <a:srgbClr val="034EA2"/>
              </a:buClr>
              <a:buSzPts val="2400"/>
              <a:buNone/>
              <a:tabLst/>
              <a:defRPr/>
            </a:pPr>
            <a:endParaRPr kumimoji="0" lang="en-US" sz="2100" b="0" i="0" u="none" strike="noStrike" kern="0" cap="none" spc="0" normalizeH="0" baseline="0" noProof="0" dirty="0">
              <a:ln>
                <a:noFill/>
              </a:ln>
              <a:solidFill>
                <a:srgbClr val="4D4D4D"/>
              </a:solidFill>
              <a:effectLst/>
              <a:uLnTx/>
              <a:uFillTx/>
              <a:latin typeface="Arial"/>
              <a:cs typeface="Arial"/>
              <a:sym typeface="Arial"/>
            </a:endParaRP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de-DE" sz="2100" b="0" i="0" u="none" strike="noStrike" kern="0" cap="none" spc="0" normalizeH="0" baseline="0" noProof="0" dirty="0" err="1">
                <a:ln>
                  <a:noFill/>
                </a:ln>
                <a:solidFill>
                  <a:srgbClr val="4D4D4D"/>
                </a:solidFill>
                <a:effectLst/>
                <a:uLnTx/>
                <a:uFillTx/>
                <a:latin typeface="Arial"/>
                <a:cs typeface="Arial"/>
                <a:sym typeface="Arial"/>
              </a:rPr>
              <a:t>Article</a:t>
            </a:r>
            <a:r>
              <a:rPr kumimoji="0" lang="de-DE" sz="2100" b="0" i="0" u="none" strike="noStrike" kern="0" cap="none" spc="0" normalizeH="0" baseline="0" noProof="0" dirty="0">
                <a:ln>
                  <a:noFill/>
                </a:ln>
                <a:solidFill>
                  <a:srgbClr val="4D4D4D"/>
                </a:solidFill>
                <a:effectLst/>
                <a:uLnTx/>
                <a:uFillTx/>
                <a:latin typeface="Arial"/>
                <a:cs typeface="Arial"/>
                <a:sym typeface="Arial"/>
              </a:rPr>
              <a:t> 2(1): Projects </a:t>
            </a:r>
            <a:r>
              <a:rPr kumimoji="0" lang="de-DE" sz="2100" b="0" i="0" u="none" strike="noStrike" kern="0" cap="none" spc="0" normalizeH="0" baseline="0" noProof="0" dirty="0" err="1">
                <a:ln>
                  <a:noFill/>
                </a:ln>
                <a:solidFill>
                  <a:srgbClr val="4D4D4D"/>
                </a:solidFill>
                <a:effectLst/>
                <a:uLnTx/>
                <a:uFillTx/>
                <a:latin typeface="Arial"/>
                <a:cs typeface="Arial"/>
                <a:sym typeface="Arial"/>
              </a:rPr>
              <a:t>likely</a:t>
            </a:r>
            <a:r>
              <a:rPr kumimoji="0" lang="de-DE" sz="2100" b="0" i="0" u="none" strike="noStrike" kern="0" cap="none" spc="0" normalizeH="0" baseline="0" noProof="0" dirty="0">
                <a:ln>
                  <a:noFill/>
                </a:ln>
                <a:solidFill>
                  <a:srgbClr val="4D4D4D"/>
                </a:solidFill>
                <a:effectLst/>
                <a:uLnTx/>
                <a:uFillTx/>
                <a:latin typeface="Arial"/>
                <a:cs typeface="Arial"/>
                <a:sym typeface="Arial"/>
              </a:rPr>
              <a:t> to </a:t>
            </a:r>
            <a:r>
              <a:rPr kumimoji="0" lang="de-DE" sz="2100" b="0" i="0" u="none" strike="noStrike" kern="0" cap="none" spc="0" normalizeH="0" baseline="0" noProof="0" dirty="0" err="1">
                <a:ln>
                  <a:noFill/>
                </a:ln>
                <a:solidFill>
                  <a:srgbClr val="4D4D4D"/>
                </a:solidFill>
                <a:effectLst/>
                <a:uLnTx/>
                <a:uFillTx/>
                <a:latin typeface="Arial"/>
                <a:cs typeface="Arial"/>
                <a:sym typeface="Arial"/>
              </a:rPr>
              <a:t>have</a:t>
            </a:r>
            <a:r>
              <a:rPr kumimoji="0" lang="de-DE" sz="2100" b="0"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significant</a:t>
            </a:r>
            <a:r>
              <a:rPr kumimoji="0" lang="de-DE" sz="2100" b="0"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effect</a:t>
            </a:r>
            <a:r>
              <a:rPr kumimoji="0" lang="de-DE" sz="2100" b="0" i="0" u="none" strike="noStrike" kern="0" cap="none" spc="0" normalizeH="0" baseline="0" noProof="0" dirty="0">
                <a:ln>
                  <a:noFill/>
                </a:ln>
                <a:solidFill>
                  <a:srgbClr val="4D4D4D"/>
                </a:solidFill>
                <a:effectLst/>
                <a:uLnTx/>
                <a:uFillTx/>
                <a:latin typeface="Arial"/>
                <a:cs typeface="Arial"/>
                <a:sym typeface="Arial"/>
              </a:rPr>
              <a:t> on </a:t>
            </a:r>
            <a:r>
              <a:rPr kumimoji="0" lang="de-DE" sz="2100" b="0" i="0" u="none" strike="noStrike" kern="0" cap="none" spc="0" normalizeH="0" baseline="0" noProof="0" dirty="0" err="1">
                <a:ln>
                  <a:noFill/>
                </a:ln>
                <a:solidFill>
                  <a:srgbClr val="4D4D4D"/>
                </a:solidFill>
                <a:effectLst/>
                <a:uLnTx/>
                <a:uFillTx/>
                <a:latin typeface="Arial"/>
                <a:cs typeface="Arial"/>
                <a:sym typeface="Arial"/>
              </a:rPr>
              <a:t>the</a:t>
            </a:r>
            <a:r>
              <a:rPr kumimoji="0" lang="de-DE" sz="2100" b="0"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environment</a:t>
            </a:r>
            <a:r>
              <a:rPr kumimoji="0" lang="de-DE" sz="2100" b="0"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by</a:t>
            </a:r>
            <a:r>
              <a:rPr kumimoji="0" lang="de-DE" sz="2100" b="0"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virtue</a:t>
            </a:r>
            <a:r>
              <a:rPr kumimoji="0" lang="de-DE" sz="2100" b="0"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inter</a:t>
            </a:r>
            <a:r>
              <a:rPr kumimoji="0" lang="de-DE" sz="2100" b="0"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alia</a:t>
            </a:r>
            <a:r>
              <a:rPr kumimoji="0" lang="de-DE" sz="2100" b="0"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of</a:t>
            </a:r>
            <a:r>
              <a:rPr kumimoji="0" lang="de-DE" sz="2100" b="0"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their</a:t>
            </a:r>
            <a:r>
              <a:rPr kumimoji="0" lang="de-DE" sz="2100" b="0" i="0" u="none" strike="noStrike" kern="0" cap="none" spc="0" normalizeH="0" baseline="0" noProof="0" dirty="0">
                <a:ln>
                  <a:noFill/>
                </a:ln>
                <a:solidFill>
                  <a:srgbClr val="4D4D4D"/>
                </a:solidFill>
                <a:effectLst/>
                <a:uLnTx/>
                <a:uFillTx/>
                <a:latin typeface="Arial"/>
                <a:cs typeface="Arial"/>
                <a:sym typeface="Arial"/>
              </a:rPr>
              <a:t> </a:t>
            </a:r>
            <a:r>
              <a:rPr kumimoji="0" lang="de-DE" sz="2100" b="1" i="0" u="none" strike="noStrike" kern="0" cap="none" spc="0" normalizeH="0" baseline="0" noProof="0" dirty="0" err="1">
                <a:ln>
                  <a:noFill/>
                </a:ln>
                <a:solidFill>
                  <a:srgbClr val="4D4D4D"/>
                </a:solidFill>
                <a:effectLst/>
                <a:uLnTx/>
                <a:uFillTx/>
                <a:latin typeface="Arial"/>
                <a:cs typeface="Arial"/>
                <a:sym typeface="Arial"/>
              </a:rPr>
              <a:t>nature</a:t>
            </a:r>
            <a:r>
              <a:rPr kumimoji="0" lang="de-DE" sz="2100" b="1" i="0" u="none" strike="noStrike" kern="0" cap="none" spc="0" normalizeH="0" baseline="0" noProof="0" dirty="0">
                <a:ln>
                  <a:noFill/>
                </a:ln>
                <a:solidFill>
                  <a:srgbClr val="4D4D4D"/>
                </a:solidFill>
                <a:effectLst/>
                <a:uLnTx/>
                <a:uFillTx/>
                <a:latin typeface="Arial"/>
                <a:cs typeface="Arial"/>
                <a:sym typeface="Arial"/>
              </a:rPr>
              <a:t>, </a:t>
            </a:r>
            <a:r>
              <a:rPr kumimoji="0" lang="de-DE" sz="2100" b="1" i="0" u="none" strike="noStrike" kern="0" cap="none" spc="0" normalizeH="0" baseline="0" noProof="0" dirty="0" err="1">
                <a:ln>
                  <a:noFill/>
                </a:ln>
                <a:solidFill>
                  <a:srgbClr val="4D4D4D"/>
                </a:solidFill>
                <a:effectLst/>
                <a:uLnTx/>
                <a:uFillTx/>
                <a:latin typeface="Arial"/>
                <a:cs typeface="Arial"/>
                <a:sym typeface="Arial"/>
              </a:rPr>
              <a:t>size</a:t>
            </a:r>
            <a:r>
              <a:rPr kumimoji="0" lang="de-DE" sz="2100" b="1"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or</a:t>
            </a:r>
            <a:r>
              <a:rPr kumimoji="0" lang="de-DE" sz="2100" b="1" i="0" u="none" strike="noStrike" kern="0" cap="none" spc="0" normalizeH="0" baseline="0" noProof="0" dirty="0">
                <a:ln>
                  <a:noFill/>
                </a:ln>
                <a:solidFill>
                  <a:srgbClr val="4D4D4D"/>
                </a:solidFill>
                <a:effectLst/>
                <a:uLnTx/>
                <a:uFillTx/>
                <a:latin typeface="Arial"/>
                <a:cs typeface="Arial"/>
                <a:sym typeface="Arial"/>
              </a:rPr>
              <a:t> </a:t>
            </a:r>
            <a:r>
              <a:rPr kumimoji="0" lang="de-DE" sz="2100" b="1" i="0" u="none" strike="noStrike" kern="0" cap="none" spc="0" normalizeH="0" baseline="0" noProof="0" dirty="0" err="1">
                <a:ln>
                  <a:noFill/>
                </a:ln>
                <a:solidFill>
                  <a:srgbClr val="4D4D4D"/>
                </a:solidFill>
                <a:effectLst/>
                <a:uLnTx/>
                <a:uFillTx/>
                <a:latin typeface="Arial"/>
                <a:cs typeface="Arial"/>
                <a:sym typeface="Arial"/>
              </a:rPr>
              <a:t>location</a:t>
            </a:r>
            <a:r>
              <a:rPr kumimoji="0" lang="de-DE" sz="2100" b="1"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are</a:t>
            </a:r>
            <a:r>
              <a:rPr kumimoji="0" lang="de-DE" sz="2100" b="0"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made</a:t>
            </a:r>
            <a:r>
              <a:rPr kumimoji="0" lang="de-DE" sz="2100" b="0"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subject</a:t>
            </a:r>
            <a:r>
              <a:rPr kumimoji="0" lang="de-DE" sz="2100" b="0" i="0" u="none" strike="noStrike" kern="0" cap="none" spc="0" normalizeH="0" baseline="0" noProof="0" dirty="0">
                <a:ln>
                  <a:noFill/>
                </a:ln>
                <a:solidFill>
                  <a:srgbClr val="4D4D4D"/>
                </a:solidFill>
                <a:effectLst/>
                <a:uLnTx/>
                <a:uFillTx/>
                <a:latin typeface="Arial"/>
                <a:cs typeface="Arial"/>
                <a:sym typeface="Arial"/>
              </a:rPr>
              <a:t> to a </a:t>
            </a:r>
            <a:r>
              <a:rPr kumimoji="0" lang="de-DE" sz="2100" b="0" i="0" u="none" strike="noStrike" kern="0" cap="none" spc="0" normalizeH="0" baseline="0" noProof="0" dirty="0" err="1">
                <a:ln>
                  <a:noFill/>
                </a:ln>
                <a:solidFill>
                  <a:srgbClr val="4D4D4D"/>
                </a:solidFill>
                <a:effectLst/>
                <a:uLnTx/>
                <a:uFillTx/>
                <a:latin typeface="Arial"/>
                <a:cs typeface="Arial"/>
                <a:sym typeface="Arial"/>
              </a:rPr>
              <a:t>requirement</a:t>
            </a:r>
            <a:r>
              <a:rPr kumimoji="0" lang="de-DE" sz="2100" b="0"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for</a:t>
            </a:r>
            <a:r>
              <a:rPr kumimoji="0" lang="de-DE" sz="2100" b="0"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development</a:t>
            </a:r>
            <a:r>
              <a:rPr kumimoji="0" lang="de-DE" sz="2100" b="0"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consent</a:t>
            </a:r>
            <a:r>
              <a:rPr kumimoji="0" lang="de-DE" sz="2100" b="0" i="0" u="none" strike="noStrike" kern="0" cap="none" spc="0" normalizeH="0" baseline="0" noProof="0" dirty="0">
                <a:ln>
                  <a:noFill/>
                </a:ln>
                <a:solidFill>
                  <a:srgbClr val="4D4D4D"/>
                </a:solidFill>
                <a:effectLst/>
                <a:uLnTx/>
                <a:uFillTx/>
                <a:latin typeface="Arial"/>
                <a:cs typeface="Arial"/>
                <a:sym typeface="Arial"/>
              </a:rPr>
              <a:t> and an </a:t>
            </a:r>
            <a:r>
              <a:rPr kumimoji="0" lang="de-DE" sz="2100" b="0" i="0" u="none" strike="noStrike" kern="0" cap="none" spc="0" normalizeH="0" baseline="0" noProof="0" dirty="0" err="1">
                <a:ln>
                  <a:noFill/>
                </a:ln>
                <a:solidFill>
                  <a:srgbClr val="4D4D4D"/>
                </a:solidFill>
                <a:effectLst/>
                <a:uLnTx/>
                <a:uFillTx/>
                <a:latin typeface="Arial"/>
                <a:cs typeface="Arial"/>
                <a:sym typeface="Arial"/>
              </a:rPr>
              <a:t>assessment</a:t>
            </a:r>
            <a:r>
              <a:rPr kumimoji="0" lang="de-DE" sz="2100" b="0"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with</a:t>
            </a:r>
            <a:r>
              <a:rPr kumimoji="0" lang="de-DE" sz="2100" b="0"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regard</a:t>
            </a:r>
            <a:r>
              <a:rPr kumimoji="0" lang="de-DE" sz="2100" b="0" i="0" u="none" strike="noStrike" kern="0" cap="none" spc="0" normalizeH="0" baseline="0" noProof="0" dirty="0">
                <a:ln>
                  <a:noFill/>
                </a:ln>
                <a:solidFill>
                  <a:srgbClr val="4D4D4D"/>
                </a:solidFill>
                <a:effectLst/>
                <a:uLnTx/>
                <a:uFillTx/>
                <a:latin typeface="Arial"/>
                <a:cs typeface="Arial"/>
                <a:sym typeface="Arial"/>
              </a:rPr>
              <a:t> to </a:t>
            </a:r>
            <a:r>
              <a:rPr kumimoji="0" lang="de-DE" sz="2100" b="0" i="0" u="none" strike="noStrike" kern="0" cap="none" spc="0" normalizeH="0" baseline="0" noProof="0" dirty="0" err="1">
                <a:ln>
                  <a:noFill/>
                </a:ln>
                <a:solidFill>
                  <a:srgbClr val="4D4D4D"/>
                </a:solidFill>
                <a:effectLst/>
                <a:uLnTx/>
                <a:uFillTx/>
                <a:latin typeface="Arial"/>
                <a:cs typeface="Arial"/>
                <a:sym typeface="Arial"/>
              </a:rPr>
              <a:t>their</a:t>
            </a:r>
            <a:r>
              <a:rPr kumimoji="0" lang="de-DE" sz="2100" b="0"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effects</a:t>
            </a:r>
            <a:r>
              <a:rPr kumimoji="0" lang="de-DE" sz="2100" b="0" i="0" u="none" strike="noStrike" kern="0" cap="none" spc="0" normalizeH="0" baseline="0" noProof="0" dirty="0">
                <a:ln>
                  <a:noFill/>
                </a:ln>
                <a:solidFill>
                  <a:srgbClr val="4D4D4D"/>
                </a:solidFill>
                <a:effectLst/>
                <a:uLnTx/>
                <a:uFillTx/>
                <a:latin typeface="Arial"/>
                <a:cs typeface="Arial"/>
                <a:sym typeface="Arial"/>
              </a:rPr>
              <a:t> on </a:t>
            </a:r>
            <a:r>
              <a:rPr kumimoji="0" lang="de-DE" sz="2100" b="0" i="0" u="none" strike="noStrike" kern="0" cap="none" spc="0" normalizeH="0" baseline="0" noProof="0" dirty="0" err="1">
                <a:ln>
                  <a:noFill/>
                </a:ln>
                <a:solidFill>
                  <a:srgbClr val="4D4D4D"/>
                </a:solidFill>
                <a:effectLst/>
                <a:uLnTx/>
                <a:uFillTx/>
                <a:latin typeface="Arial"/>
                <a:cs typeface="Arial"/>
                <a:sym typeface="Arial"/>
              </a:rPr>
              <a:t>the</a:t>
            </a:r>
            <a:r>
              <a:rPr kumimoji="0" lang="de-DE" sz="2100" b="0" i="0" u="none" strike="noStrike" kern="0" cap="none" spc="0" normalizeH="0" baseline="0" noProof="0" dirty="0">
                <a:ln>
                  <a:noFill/>
                </a:ln>
                <a:solidFill>
                  <a:srgbClr val="4D4D4D"/>
                </a:solidFill>
                <a:effectLst/>
                <a:uLnTx/>
                <a:uFillTx/>
                <a:latin typeface="Arial"/>
                <a:cs typeface="Arial"/>
                <a:sym typeface="Arial"/>
              </a:rPr>
              <a:t> </a:t>
            </a:r>
            <a:r>
              <a:rPr kumimoji="0" lang="de-DE" sz="2100" b="0" i="0" u="none" strike="noStrike" kern="0" cap="none" spc="0" normalizeH="0" baseline="0" noProof="0" dirty="0" err="1">
                <a:ln>
                  <a:noFill/>
                </a:ln>
                <a:solidFill>
                  <a:srgbClr val="4D4D4D"/>
                </a:solidFill>
                <a:effectLst/>
                <a:uLnTx/>
                <a:uFillTx/>
                <a:latin typeface="Arial"/>
                <a:cs typeface="Arial"/>
                <a:sym typeface="Arial"/>
              </a:rPr>
              <a:t>environment</a:t>
            </a:r>
            <a:r>
              <a:rPr kumimoji="0" lang="de-DE" sz="2100" b="0" i="0" u="none" strike="noStrike" kern="0" cap="none" spc="0" normalizeH="0" baseline="0" noProof="0" dirty="0">
                <a:ln>
                  <a:noFill/>
                </a:ln>
                <a:solidFill>
                  <a:srgbClr val="4D4D4D"/>
                </a:solidFill>
                <a:effectLst/>
                <a:uLnTx/>
                <a:uFillTx/>
                <a:latin typeface="Arial"/>
                <a:cs typeface="Arial"/>
                <a:sym typeface="Arial"/>
              </a:rPr>
              <a:t>.</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endParaRPr kumimoji="0" lang="de-DE" sz="2100" b="0" i="0" u="none" strike="noStrike" kern="0" cap="none" spc="0" normalizeH="0" baseline="0" noProof="0" dirty="0">
              <a:ln>
                <a:noFill/>
              </a:ln>
              <a:solidFill>
                <a:srgbClr val="4D4D4D"/>
              </a:solidFill>
              <a:effectLst/>
              <a:uLnTx/>
              <a:uFillTx/>
              <a:latin typeface="Arial"/>
              <a:cs typeface="Arial"/>
              <a:sym typeface="Arial"/>
            </a:endParaRPr>
          </a:p>
          <a:p>
            <a:pPr marL="76200" marR="0" lvl="0" indent="0" algn="just" defTabSz="914400" rtl="0" eaLnBrk="1" fontAlgn="auto" latinLnBrk="0" hangingPunct="1">
              <a:lnSpc>
                <a:spcPct val="100000"/>
              </a:lnSpc>
              <a:spcBef>
                <a:spcPts val="0"/>
              </a:spcBef>
              <a:spcAft>
                <a:spcPts val="0"/>
              </a:spcAft>
              <a:buClr>
                <a:srgbClr val="034EA2"/>
              </a:buClr>
              <a:buSzPts val="2400"/>
              <a:buFont typeface="Arial"/>
              <a:buNone/>
              <a:tabLst/>
              <a:defRPr/>
            </a:pPr>
            <a:r>
              <a:rPr kumimoji="0" lang="en-US" sz="2100" b="1" i="0" u="none" strike="noStrike" kern="0" cap="none" spc="0" normalizeH="0" baseline="0" noProof="0" dirty="0">
                <a:ln>
                  <a:noFill/>
                </a:ln>
                <a:solidFill>
                  <a:srgbClr val="4D4D4D"/>
                </a:solidFill>
                <a:effectLst/>
                <a:uLnTx/>
                <a:uFillTx/>
                <a:latin typeface="Arial"/>
                <a:cs typeface="Arial"/>
                <a:sym typeface="Arial"/>
              </a:rPr>
              <a:t>C-332/04, Com/Spain</a:t>
            </a:r>
            <a:r>
              <a:rPr kumimoji="0" lang="en-US" sz="2100" b="0" i="0" u="none" strike="noStrike" kern="0" cap="none" spc="0" normalizeH="0" baseline="0" noProof="0" dirty="0">
                <a:ln>
                  <a:noFill/>
                </a:ln>
                <a:solidFill>
                  <a:srgbClr val="4D4D4D"/>
                </a:solidFill>
                <a:effectLst/>
                <a:uLnTx/>
                <a:uFillTx/>
                <a:latin typeface="Arial"/>
                <a:cs typeface="Arial"/>
                <a:sym typeface="Arial"/>
              </a:rPr>
              <a:t>, para 77-79: The Court found that by restricting the EIA of urban development projects to projects outside urban areas Spain restricted itself to apply the criterion of location, which is only one of the three criteria referred to in Article 2(1) of the Directive. In addition, insofar as Spanish law provided for an EIA only in respect of urban development projects outside urban areas, it failed to completely apply the criterion of location. The relevant rules were therefore incompatible with the Directive. </a:t>
            </a:r>
          </a:p>
          <a:p>
            <a:endParaRPr lang="en-IE" dirty="0"/>
          </a:p>
        </p:txBody>
      </p:sp>
      <p:sp>
        <p:nvSpPr>
          <p:cNvPr id="4" name="Slide Number Placeholder 3">
            <a:extLst>
              <a:ext uri="{FF2B5EF4-FFF2-40B4-BE49-F238E27FC236}">
                <a16:creationId xmlns:a16="http://schemas.microsoft.com/office/drawing/2014/main" id="{D8E17276-3485-22CE-260E-19C4CC835437}"/>
              </a:ext>
            </a:extLst>
          </p:cNvPr>
          <p:cNvSpPr>
            <a:spLocks noGrp="1"/>
          </p:cNvSpPr>
          <p:nvPr>
            <p:ph type="sldNum" sz="quarter" idx="12"/>
          </p:nvPr>
        </p:nvSpPr>
        <p:spPr/>
        <p:txBody>
          <a:bodyPr/>
          <a:lstStyle/>
          <a:p>
            <a:fld id="{687E50C5-9594-4A65-9182-A5F3C8FB3B18}" type="slidenum">
              <a:rPr lang="en-GB" altLang="en-US" smtClean="0"/>
              <a:pPr/>
              <a:t>19</a:t>
            </a:fld>
            <a:endParaRPr lang="en-GB" altLang="en-US" dirty="0"/>
          </a:p>
        </p:txBody>
      </p:sp>
    </p:spTree>
    <p:extLst>
      <p:ext uri="{BB962C8B-B14F-4D97-AF65-F5344CB8AC3E}">
        <p14:creationId xmlns:p14="http://schemas.microsoft.com/office/powerpoint/2010/main" val="2608693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2EB740F-3845-8E0E-78F4-5DDE4E04E587}"/>
              </a:ext>
            </a:extLst>
          </p:cNvPr>
          <p:cNvSpPr>
            <a:spLocks noGrp="1"/>
          </p:cNvSpPr>
          <p:nvPr>
            <p:ph type="title"/>
          </p:nvPr>
        </p:nvSpPr>
        <p:spPr>
          <a:xfrm>
            <a:off x="1919288" y="1341439"/>
            <a:ext cx="8229600" cy="719137"/>
          </a:xfrm>
        </p:spPr>
        <p:txBody>
          <a:bodyPr/>
          <a:lstStyle/>
          <a:p>
            <a:pPr algn="ctr"/>
            <a:r>
              <a:rPr lang="en-GB" altLang="en-US"/>
              <a:t>Outline of the presentation</a:t>
            </a:r>
          </a:p>
        </p:txBody>
      </p:sp>
      <p:sp>
        <p:nvSpPr>
          <p:cNvPr id="21507" name="Content Placeholder 2">
            <a:extLst>
              <a:ext uri="{FF2B5EF4-FFF2-40B4-BE49-F238E27FC236}">
                <a16:creationId xmlns:a16="http://schemas.microsoft.com/office/drawing/2014/main" id="{25F64E79-5F21-8EF4-F0C4-3035F6DE19C1}"/>
              </a:ext>
            </a:extLst>
          </p:cNvPr>
          <p:cNvSpPr>
            <a:spLocks noGrp="1"/>
          </p:cNvSpPr>
          <p:nvPr>
            <p:ph idx="1"/>
          </p:nvPr>
        </p:nvSpPr>
        <p:spPr>
          <a:xfrm>
            <a:off x="2135189" y="2349501"/>
            <a:ext cx="8085137" cy="2879725"/>
          </a:xfrm>
        </p:spPr>
        <p:txBody>
          <a:bodyPr/>
          <a:lstStyle/>
          <a:p>
            <a:pPr marL="457200" indent="-457200">
              <a:lnSpc>
                <a:spcPct val="150000"/>
              </a:lnSpc>
              <a:buFont typeface="Verdana" panose="020B0604030504040204" pitchFamily="34" charset="0"/>
              <a:buAutoNum type="arabicPeriod"/>
            </a:pPr>
            <a:r>
              <a:rPr lang="en-GB" altLang="en-US" sz="3200" b="1" i="0">
                <a:solidFill>
                  <a:srgbClr val="FF0000"/>
                </a:solidFill>
              </a:rPr>
              <a:t>1. Setting the framework</a:t>
            </a:r>
          </a:p>
          <a:p>
            <a:pPr marL="457200" indent="-457200">
              <a:lnSpc>
                <a:spcPct val="150000"/>
              </a:lnSpc>
              <a:buFont typeface="Verdana" panose="020B0604030504040204" pitchFamily="34" charset="0"/>
              <a:buAutoNum type="arabicPeriod"/>
            </a:pPr>
            <a:r>
              <a:rPr lang="en-GB" altLang="en-US" sz="3200" b="1" i="0"/>
              <a:t>2.	 EIA Directive</a:t>
            </a:r>
          </a:p>
          <a:p>
            <a:pPr marL="457200" indent="-457200">
              <a:lnSpc>
                <a:spcPct val="150000"/>
              </a:lnSpc>
              <a:buFont typeface="Verdana" panose="020B0604030504040204" pitchFamily="34" charset="0"/>
              <a:buAutoNum type="arabicPeriod"/>
            </a:pPr>
            <a:r>
              <a:rPr lang="en-GB" altLang="en-US" sz="3200" b="1" i="0"/>
              <a:t>3. SEA Directive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58617-AF33-974A-6405-1B6631CC3804}"/>
              </a:ext>
            </a:extLst>
          </p:cNvPr>
          <p:cNvSpPr>
            <a:spLocks noGrp="1"/>
          </p:cNvSpPr>
          <p:nvPr>
            <p:ph type="title"/>
          </p:nvPr>
        </p:nvSpPr>
        <p:spPr/>
        <p:txBody>
          <a:bodyPr/>
          <a:lstStyle/>
          <a:p>
            <a:r>
              <a:rPr lang="de-DE" dirty="0"/>
              <a:t>Limits to MS </a:t>
            </a:r>
            <a:r>
              <a:rPr lang="de-DE" dirty="0" err="1"/>
              <a:t>discretion</a:t>
            </a:r>
            <a:r>
              <a:rPr lang="de-DE" dirty="0"/>
              <a:t> (2/3)</a:t>
            </a:r>
            <a:endParaRPr lang="en-IE" dirty="0"/>
          </a:p>
        </p:txBody>
      </p:sp>
      <p:sp>
        <p:nvSpPr>
          <p:cNvPr id="3" name="Content Placeholder 2">
            <a:extLst>
              <a:ext uri="{FF2B5EF4-FFF2-40B4-BE49-F238E27FC236}">
                <a16:creationId xmlns:a16="http://schemas.microsoft.com/office/drawing/2014/main" id="{5BBE4BD7-E6AA-9756-328A-187C10E75EB3}"/>
              </a:ext>
            </a:extLst>
          </p:cNvPr>
          <p:cNvSpPr>
            <a:spLocks noGrp="1"/>
          </p:cNvSpPr>
          <p:nvPr>
            <p:ph idx="1"/>
          </p:nvPr>
        </p:nvSpPr>
        <p:spPr>
          <a:xfrm>
            <a:off x="609600" y="2384277"/>
            <a:ext cx="10972800" cy="4084889"/>
          </a:xfrm>
        </p:spPr>
        <p:txBody>
          <a:bodyPr/>
          <a:lstStyle/>
          <a:p>
            <a:pPr marL="457200" lvl="0" indent="-381000" algn="just" eaLnBrk="1" fontAlgn="auto" hangingPunct="1">
              <a:spcBef>
                <a:spcPts val="0"/>
              </a:spcBef>
              <a:spcAft>
                <a:spcPts val="0"/>
              </a:spcAft>
              <a:buClr>
                <a:srgbClr val="034EA2"/>
              </a:buClr>
              <a:buSzPts val="2400"/>
              <a:buFont typeface="Arial"/>
              <a:buChar char="•"/>
              <a:defRPr/>
            </a:pPr>
            <a:r>
              <a:rPr kumimoji="0" lang="en-US" sz="2100" b="1" i="0" u="none" strike="noStrike" kern="0" cap="none" spc="0" normalizeH="0" baseline="0" noProof="0" dirty="0">
                <a:ln>
                  <a:noFill/>
                </a:ln>
                <a:solidFill>
                  <a:srgbClr val="4D4D4D"/>
                </a:solidFill>
                <a:effectLst/>
                <a:uLnTx/>
                <a:uFillTx/>
                <a:latin typeface="Arial"/>
                <a:cs typeface="Arial"/>
                <a:sym typeface="Arial"/>
              </a:rPr>
              <a:t>Thresholds/criteria should facilitate the screening exercise, not exempt classes of projects</a:t>
            </a:r>
            <a:r>
              <a:rPr kumimoji="0" lang="en-US" sz="2100" b="0" i="0" u="none" strike="noStrike" kern="0" cap="none" spc="0" normalizeH="0" baseline="0" noProof="0" dirty="0">
                <a:ln>
                  <a:noFill/>
                </a:ln>
                <a:solidFill>
                  <a:srgbClr val="4D4D4D"/>
                </a:solidFill>
                <a:effectLst/>
                <a:uLnTx/>
                <a:uFillTx/>
                <a:latin typeface="Arial"/>
                <a:cs typeface="Arial"/>
                <a:sym typeface="Arial"/>
              </a:rPr>
              <a:t>, unless, when viewed as a whole, these projects are unlikely to have significant environmental effects – e.g. C-244/12, Salzburger </a:t>
            </a:r>
            <a:r>
              <a:rPr kumimoji="0" lang="en-US" sz="2100" b="0" i="0" u="none" strike="noStrike" kern="0" cap="none" spc="0" normalizeH="0" baseline="0" noProof="0" dirty="0" err="1">
                <a:ln>
                  <a:noFill/>
                </a:ln>
                <a:solidFill>
                  <a:srgbClr val="4D4D4D"/>
                </a:solidFill>
                <a:effectLst/>
                <a:uLnTx/>
                <a:uFillTx/>
                <a:latin typeface="Arial"/>
                <a:cs typeface="Arial"/>
                <a:sym typeface="Arial"/>
              </a:rPr>
              <a:t>Flughafen</a:t>
            </a:r>
            <a:r>
              <a:rPr kumimoji="0" lang="en-US" sz="2100" b="0" i="0" u="none" strike="noStrike" kern="0" cap="none" spc="0" normalizeH="0" baseline="0" noProof="0" dirty="0">
                <a:ln>
                  <a:noFill/>
                </a:ln>
                <a:solidFill>
                  <a:srgbClr val="4D4D4D"/>
                </a:solidFill>
                <a:effectLst/>
                <a:uLnTx/>
                <a:uFillTx/>
                <a:latin typeface="Arial"/>
                <a:cs typeface="Arial"/>
                <a:sym typeface="Arial"/>
              </a:rPr>
              <a:t>, para 43 – </a:t>
            </a:r>
            <a:r>
              <a:rPr lang="en-US" sz="2100" i="0" dirty="0">
                <a:solidFill>
                  <a:srgbClr val="4D4D4D"/>
                </a:solidFill>
                <a:latin typeface="Arial"/>
                <a:cs typeface="Arial"/>
                <a:sym typeface="Arial"/>
              </a:rPr>
              <a:t>A threshold for </a:t>
            </a:r>
            <a:r>
              <a:rPr kumimoji="0" lang="en-US" sz="2100" b="0" i="0" u="none" strike="noStrike" kern="0" cap="none" spc="0" normalizeH="0" baseline="0" noProof="0" dirty="0">
                <a:ln>
                  <a:noFill/>
                </a:ln>
                <a:solidFill>
                  <a:srgbClr val="4D4D4D"/>
                </a:solidFill>
                <a:effectLst/>
                <a:uLnTx/>
                <a:uFillTx/>
                <a:latin typeface="Arial"/>
                <a:cs typeface="Arial"/>
                <a:sym typeface="Arial"/>
              </a:rPr>
              <a:t>airport extension projects which amounts to an increase of 20000 aircraft movements per year was considered so high that changes to the infrastructure of small or </a:t>
            </a:r>
            <a:r>
              <a:rPr kumimoji="0" lang="en-US" sz="2100" b="1" i="0" u="none" strike="noStrike" kern="0" cap="none" spc="0" normalizeH="0" baseline="0" noProof="0" dirty="0">
                <a:ln>
                  <a:noFill/>
                </a:ln>
                <a:solidFill>
                  <a:srgbClr val="4D4D4D"/>
                </a:solidFill>
                <a:effectLst/>
                <a:uLnTx/>
                <a:uFillTx/>
                <a:latin typeface="Arial"/>
                <a:cs typeface="Arial"/>
                <a:sym typeface="Arial"/>
              </a:rPr>
              <a:t>medium-sized airports, </a:t>
            </a:r>
            <a:r>
              <a:rPr kumimoji="0" lang="en-US" sz="2100" b="0" i="0" u="none" strike="noStrike" kern="0" cap="none" spc="0" normalizeH="0" baseline="0" noProof="0" dirty="0">
                <a:ln>
                  <a:noFill/>
                </a:ln>
                <a:solidFill>
                  <a:srgbClr val="4D4D4D"/>
                </a:solidFill>
                <a:effectLst/>
                <a:uLnTx/>
                <a:uFillTx/>
                <a:latin typeface="Arial"/>
                <a:cs typeface="Arial"/>
                <a:sym typeface="Arial"/>
              </a:rPr>
              <a:t>in practice, never gave rise to an EIA. (</a:t>
            </a:r>
            <a:r>
              <a:rPr lang="en-US" sz="2100" i="0" dirty="0">
                <a:solidFill>
                  <a:srgbClr val="4D4D4D"/>
                </a:solidFill>
                <a:latin typeface="Arial"/>
                <a:cs typeface="Arial"/>
                <a:sym typeface="Arial"/>
              </a:rPr>
              <a:t>In </a:t>
            </a:r>
            <a:r>
              <a:rPr kumimoji="0" lang="en-US" sz="2100" b="0" i="0" u="none" strike="noStrike" kern="0" cap="none" spc="0" normalizeH="0" baseline="0" noProof="0" dirty="0">
                <a:ln>
                  <a:noFill/>
                </a:ln>
                <a:solidFill>
                  <a:srgbClr val="4D4D4D"/>
                </a:solidFill>
                <a:effectLst/>
                <a:uLnTx/>
                <a:uFillTx/>
                <a:latin typeface="Arial"/>
                <a:cs typeface="Arial"/>
                <a:sym typeface="Arial"/>
              </a:rPr>
              <a:t>2012, </a:t>
            </a:r>
            <a:r>
              <a:rPr kumimoji="0" lang="en-US" sz="2100" b="0" i="0" u="none" strike="noStrike" kern="0" cap="none" spc="0" normalizeH="0" baseline="0" noProof="0" dirty="0" err="1">
                <a:ln>
                  <a:noFill/>
                </a:ln>
                <a:solidFill>
                  <a:srgbClr val="4D4D4D"/>
                </a:solidFill>
                <a:effectLst/>
                <a:uLnTx/>
                <a:uFillTx/>
                <a:latin typeface="Arial"/>
                <a:cs typeface="Arial"/>
                <a:sym typeface="Arial"/>
              </a:rPr>
              <a:t>th</a:t>
            </a:r>
            <a:r>
              <a:rPr lang="en-US" sz="2100" i="0" dirty="0">
                <a:solidFill>
                  <a:srgbClr val="4D4D4D"/>
                </a:solidFill>
                <a:latin typeface="Arial"/>
                <a:cs typeface="Arial"/>
                <a:sym typeface="Arial"/>
              </a:rPr>
              <a:t>e airports of </a:t>
            </a:r>
            <a:r>
              <a:rPr kumimoji="0" lang="en-US" sz="2100" b="0" i="0" u="none" strike="noStrike" kern="0" cap="none" spc="0" normalizeH="0" baseline="0" noProof="0" dirty="0">
                <a:ln>
                  <a:noFill/>
                </a:ln>
                <a:solidFill>
                  <a:srgbClr val="4D4D4D"/>
                </a:solidFill>
                <a:effectLst/>
                <a:uLnTx/>
                <a:uFillTx/>
                <a:latin typeface="Arial"/>
                <a:cs typeface="Arial"/>
                <a:sym typeface="Arial"/>
              </a:rPr>
              <a:t>Salzburg,</a:t>
            </a:r>
            <a:r>
              <a:rPr lang="en-US" sz="2100" i="0" dirty="0">
                <a:solidFill>
                  <a:srgbClr val="4D4D4D"/>
                </a:solidFill>
                <a:latin typeface="Arial"/>
                <a:cs typeface="Arial"/>
                <a:sym typeface="Arial"/>
              </a:rPr>
              <a:t> Graz and Linz </a:t>
            </a:r>
            <a:r>
              <a:rPr kumimoji="0" lang="en-US" sz="2100" b="0" i="0" u="none" strike="noStrike" kern="0" cap="none" spc="0" normalizeH="0" baseline="0" noProof="0" dirty="0">
                <a:ln>
                  <a:noFill/>
                </a:ln>
                <a:solidFill>
                  <a:srgbClr val="4D4D4D"/>
                </a:solidFill>
                <a:effectLst/>
                <a:uLnTx/>
                <a:uFillTx/>
                <a:latin typeface="Arial"/>
                <a:cs typeface="Arial"/>
                <a:sym typeface="Arial"/>
              </a:rPr>
              <a:t>had a total of 17000, 15000 and </a:t>
            </a:r>
            <a:r>
              <a:rPr lang="en-US" sz="2100" i="0" dirty="0">
                <a:solidFill>
                  <a:srgbClr val="4D4D4D"/>
                </a:solidFill>
                <a:latin typeface="Arial"/>
                <a:cs typeface="Arial"/>
                <a:sym typeface="Arial"/>
              </a:rPr>
              <a:t>11000 aircraft movements per year)</a:t>
            </a:r>
            <a:r>
              <a:rPr kumimoji="0" lang="en-US" sz="2100" b="0" i="0" u="none" strike="noStrike" kern="0" cap="none" spc="0" normalizeH="0" baseline="0" noProof="0" dirty="0">
                <a:ln>
                  <a:noFill/>
                </a:ln>
                <a:solidFill>
                  <a:srgbClr val="4D4D4D"/>
                </a:solidFill>
                <a:effectLst/>
                <a:uLnTx/>
                <a:uFillTx/>
                <a:latin typeface="Arial"/>
                <a:cs typeface="Arial"/>
                <a:sym typeface="Arial"/>
              </a:rPr>
              <a:t>. </a:t>
            </a:r>
          </a:p>
          <a:p>
            <a:pPr marL="457200" lvl="0" indent="-381000" algn="just" eaLnBrk="1" fontAlgn="auto" hangingPunct="1">
              <a:spcBef>
                <a:spcPts val="0"/>
              </a:spcBef>
              <a:spcAft>
                <a:spcPts val="0"/>
              </a:spcAft>
              <a:buClr>
                <a:srgbClr val="034EA2"/>
              </a:buClr>
              <a:buSzPts val="2400"/>
              <a:buFont typeface="Arial"/>
              <a:buChar char="•"/>
              <a:defRPr/>
            </a:pPr>
            <a:endParaRPr kumimoji="0" lang="en-US" sz="2100" b="0" i="0" u="none" strike="noStrike" kern="0" cap="none" spc="0" normalizeH="0" baseline="0" noProof="0" dirty="0">
              <a:ln>
                <a:noFill/>
              </a:ln>
              <a:solidFill>
                <a:srgbClr val="4D4D4D"/>
              </a:solidFill>
              <a:effectLst/>
              <a:uLnTx/>
              <a:uFillTx/>
              <a:latin typeface="Arial"/>
              <a:cs typeface="Arial"/>
              <a:sym typeface="Arial"/>
            </a:endParaRP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en-US" sz="2100" b="0" i="0" u="none" strike="noStrike" kern="0" cap="none" spc="0" normalizeH="0" baseline="0" noProof="0" dirty="0">
                <a:ln>
                  <a:noFill/>
                </a:ln>
                <a:solidFill>
                  <a:srgbClr val="4D4D4D"/>
                </a:solidFill>
                <a:effectLst/>
                <a:uLnTx/>
                <a:uFillTx/>
                <a:latin typeface="Arial"/>
                <a:cs typeface="Arial"/>
                <a:sym typeface="Arial"/>
              </a:rPr>
              <a:t>Member States are obliged to take account of </a:t>
            </a:r>
            <a:r>
              <a:rPr kumimoji="0" lang="en-US" sz="2100" b="1" i="0" u="none" strike="noStrike" kern="0" cap="none" spc="0" normalizeH="0" baseline="0" noProof="0" dirty="0">
                <a:ln>
                  <a:noFill/>
                </a:ln>
                <a:solidFill>
                  <a:srgbClr val="4D4D4D"/>
                </a:solidFill>
                <a:effectLst/>
                <a:uLnTx/>
                <a:uFillTx/>
                <a:latin typeface="Arial"/>
                <a:cs typeface="Arial"/>
                <a:sym typeface="Arial"/>
              </a:rPr>
              <a:t>all the relevant selection criteria </a:t>
            </a:r>
            <a:r>
              <a:rPr kumimoji="0" lang="en-US" sz="2100" b="0" i="0" u="none" strike="noStrike" kern="0" cap="none" spc="0" normalizeH="0" baseline="0" noProof="0" dirty="0">
                <a:ln>
                  <a:noFill/>
                </a:ln>
                <a:solidFill>
                  <a:srgbClr val="4D4D4D"/>
                </a:solidFill>
                <a:effectLst/>
                <a:uLnTx/>
                <a:uFillTx/>
                <a:latin typeface="Arial"/>
                <a:cs typeface="Arial"/>
                <a:sym typeface="Arial"/>
              </a:rPr>
              <a:t>listed in Annex III when establishing criteria or thresholds for Annex II projects (C-531/13 </a:t>
            </a:r>
            <a:r>
              <a:rPr kumimoji="0" lang="en-US" sz="2100" b="0" i="0" u="none" strike="noStrike" kern="0" cap="none" spc="0" normalizeH="0" baseline="0" noProof="0" dirty="0" err="1">
                <a:ln>
                  <a:noFill/>
                </a:ln>
                <a:solidFill>
                  <a:srgbClr val="4D4D4D"/>
                </a:solidFill>
                <a:effectLst/>
                <a:uLnTx/>
                <a:uFillTx/>
                <a:latin typeface="Arial"/>
                <a:cs typeface="Arial"/>
                <a:sym typeface="Arial"/>
              </a:rPr>
              <a:t>Marktgemeinde</a:t>
            </a:r>
            <a:r>
              <a:rPr kumimoji="0" lang="en-US" sz="2100" b="0" i="0" u="none" strike="noStrike" kern="0" cap="none" spc="0" normalizeH="0" baseline="0" noProof="0" dirty="0">
                <a:ln>
                  <a:noFill/>
                </a:ln>
                <a:solidFill>
                  <a:srgbClr val="4D4D4D"/>
                </a:solidFill>
                <a:effectLst/>
                <a:uLnTx/>
                <a:uFillTx/>
                <a:latin typeface="Arial"/>
                <a:cs typeface="Arial"/>
                <a:sym typeface="Arial"/>
              </a:rPr>
              <a:t> </a:t>
            </a:r>
            <a:r>
              <a:rPr kumimoji="0" lang="en-US" sz="2100" b="0" i="0" u="none" strike="noStrike" kern="0" cap="none" spc="0" normalizeH="0" baseline="0" noProof="0" dirty="0" err="1">
                <a:ln>
                  <a:noFill/>
                </a:ln>
                <a:solidFill>
                  <a:srgbClr val="4D4D4D"/>
                </a:solidFill>
                <a:effectLst/>
                <a:uLnTx/>
                <a:uFillTx/>
                <a:latin typeface="Arial"/>
                <a:cs typeface="Arial"/>
                <a:sym typeface="Arial"/>
              </a:rPr>
              <a:t>Straßwalchen</a:t>
            </a:r>
            <a:r>
              <a:rPr kumimoji="0" lang="en-US" sz="2100" b="0" i="0" u="none" strike="noStrike" kern="0" cap="none" spc="0" normalizeH="0" baseline="0" noProof="0" dirty="0">
                <a:ln>
                  <a:noFill/>
                </a:ln>
                <a:solidFill>
                  <a:srgbClr val="4D4D4D"/>
                </a:solidFill>
                <a:effectLst/>
                <a:uLnTx/>
                <a:uFillTx/>
                <a:latin typeface="Arial"/>
                <a:cs typeface="Arial"/>
                <a:sym typeface="Arial"/>
              </a:rPr>
              <a:t>, para 42-47). </a:t>
            </a:r>
          </a:p>
          <a:p>
            <a:endParaRPr lang="en-IE" dirty="0"/>
          </a:p>
        </p:txBody>
      </p:sp>
      <p:sp>
        <p:nvSpPr>
          <p:cNvPr id="4" name="Slide Number Placeholder 3">
            <a:extLst>
              <a:ext uri="{FF2B5EF4-FFF2-40B4-BE49-F238E27FC236}">
                <a16:creationId xmlns:a16="http://schemas.microsoft.com/office/drawing/2014/main" id="{D8E17276-3485-22CE-260E-19C4CC835437}"/>
              </a:ext>
            </a:extLst>
          </p:cNvPr>
          <p:cNvSpPr>
            <a:spLocks noGrp="1"/>
          </p:cNvSpPr>
          <p:nvPr>
            <p:ph type="sldNum" sz="quarter" idx="12"/>
          </p:nvPr>
        </p:nvSpPr>
        <p:spPr/>
        <p:txBody>
          <a:bodyPr/>
          <a:lstStyle/>
          <a:p>
            <a:fld id="{687E50C5-9594-4A65-9182-A5F3C8FB3B18}" type="slidenum">
              <a:rPr lang="en-GB" altLang="en-US" smtClean="0"/>
              <a:pPr/>
              <a:t>20</a:t>
            </a:fld>
            <a:endParaRPr lang="en-GB" altLang="en-US" dirty="0"/>
          </a:p>
        </p:txBody>
      </p:sp>
    </p:spTree>
    <p:extLst>
      <p:ext uri="{BB962C8B-B14F-4D97-AF65-F5344CB8AC3E}">
        <p14:creationId xmlns:p14="http://schemas.microsoft.com/office/powerpoint/2010/main" val="34888926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58617-AF33-974A-6405-1B6631CC3804}"/>
              </a:ext>
            </a:extLst>
          </p:cNvPr>
          <p:cNvSpPr>
            <a:spLocks noGrp="1"/>
          </p:cNvSpPr>
          <p:nvPr>
            <p:ph type="title"/>
          </p:nvPr>
        </p:nvSpPr>
        <p:spPr/>
        <p:txBody>
          <a:bodyPr/>
          <a:lstStyle/>
          <a:p>
            <a:r>
              <a:rPr lang="de-DE" dirty="0"/>
              <a:t>Limits to MS </a:t>
            </a:r>
            <a:r>
              <a:rPr lang="de-DE" dirty="0" err="1"/>
              <a:t>discretion</a:t>
            </a:r>
            <a:r>
              <a:rPr lang="de-DE" dirty="0"/>
              <a:t> (3/3) – </a:t>
            </a:r>
            <a:r>
              <a:rPr lang="de-DE" dirty="0" err="1"/>
              <a:t>cumulative</a:t>
            </a:r>
            <a:r>
              <a:rPr lang="de-DE" dirty="0"/>
              <a:t> </a:t>
            </a:r>
            <a:r>
              <a:rPr lang="de-DE" dirty="0" err="1"/>
              <a:t>effects</a:t>
            </a:r>
            <a:endParaRPr lang="en-IE" dirty="0"/>
          </a:p>
        </p:txBody>
      </p:sp>
      <p:sp>
        <p:nvSpPr>
          <p:cNvPr id="3" name="Content Placeholder 2">
            <a:extLst>
              <a:ext uri="{FF2B5EF4-FFF2-40B4-BE49-F238E27FC236}">
                <a16:creationId xmlns:a16="http://schemas.microsoft.com/office/drawing/2014/main" id="{5BBE4BD7-E6AA-9756-328A-187C10E75EB3}"/>
              </a:ext>
            </a:extLst>
          </p:cNvPr>
          <p:cNvSpPr>
            <a:spLocks noGrp="1"/>
          </p:cNvSpPr>
          <p:nvPr>
            <p:ph idx="1"/>
          </p:nvPr>
        </p:nvSpPr>
        <p:spPr>
          <a:xfrm>
            <a:off x="609600" y="2196269"/>
            <a:ext cx="10972800" cy="4048956"/>
          </a:xfrm>
        </p:spPr>
        <p:txBody>
          <a:bodyPr/>
          <a:lstStyle/>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en-US" sz="2000" b="0" i="0" u="none" strike="noStrike" kern="0" cap="none" spc="0" normalizeH="0" baseline="0" noProof="0" dirty="0">
                <a:ln>
                  <a:noFill/>
                </a:ln>
                <a:solidFill>
                  <a:srgbClr val="4D4D4D"/>
                </a:solidFill>
                <a:effectLst/>
                <a:uLnTx/>
                <a:uFillTx/>
                <a:latin typeface="Arial"/>
                <a:cs typeface="Arial"/>
                <a:sym typeface="Arial"/>
              </a:rPr>
              <a:t>It is necessary to consider projects jointly in particular where they are connected, follow on from one another, or their environmental effects overlap (C-147/07, </a:t>
            </a:r>
            <a:r>
              <a:rPr kumimoji="0" lang="en-US" sz="2000" b="0" i="0" u="none" strike="noStrike" kern="0" cap="none" spc="0" normalizeH="0" baseline="0" noProof="0" dirty="0" err="1">
                <a:ln>
                  <a:noFill/>
                </a:ln>
                <a:solidFill>
                  <a:srgbClr val="4D4D4D"/>
                </a:solidFill>
                <a:effectLst/>
                <a:uLnTx/>
                <a:uFillTx/>
                <a:latin typeface="Arial"/>
                <a:cs typeface="Arial"/>
                <a:sym typeface="Arial"/>
              </a:rPr>
              <a:t>Ecologistas</a:t>
            </a:r>
            <a:r>
              <a:rPr kumimoji="0" lang="en-US" sz="2000" b="0" i="0" u="none" strike="noStrike" kern="0" cap="none" spc="0" normalizeH="0" baseline="0" noProof="0" dirty="0">
                <a:ln>
                  <a:noFill/>
                </a:ln>
                <a:solidFill>
                  <a:srgbClr val="4D4D4D"/>
                </a:solidFill>
                <a:effectLst/>
                <a:uLnTx/>
                <a:uFillTx/>
                <a:latin typeface="Arial"/>
                <a:cs typeface="Arial"/>
                <a:sym typeface="Arial"/>
              </a:rPr>
              <a:t> </a:t>
            </a:r>
            <a:r>
              <a:rPr kumimoji="0" lang="en-US" sz="2000" b="0" i="0" u="none" strike="noStrike" kern="0" cap="none" spc="0" normalizeH="0" baseline="0" noProof="0" dirty="0" err="1">
                <a:ln>
                  <a:noFill/>
                </a:ln>
                <a:solidFill>
                  <a:srgbClr val="4D4D4D"/>
                </a:solidFill>
                <a:effectLst/>
                <a:uLnTx/>
                <a:uFillTx/>
                <a:latin typeface="Arial"/>
                <a:cs typeface="Arial"/>
                <a:sym typeface="Arial"/>
              </a:rPr>
              <a:t>en</a:t>
            </a:r>
            <a:r>
              <a:rPr kumimoji="0" lang="en-US" sz="2000" b="0" i="0" u="none" strike="noStrike" kern="0" cap="none" spc="0" normalizeH="0" baseline="0" noProof="0" dirty="0">
                <a:ln>
                  <a:noFill/>
                </a:ln>
                <a:solidFill>
                  <a:srgbClr val="4D4D4D"/>
                </a:solidFill>
                <a:effectLst/>
                <a:uLnTx/>
                <a:uFillTx/>
                <a:latin typeface="Arial"/>
                <a:cs typeface="Arial"/>
                <a:sym typeface="Arial"/>
              </a:rPr>
              <a:t> </a:t>
            </a:r>
            <a:r>
              <a:rPr kumimoji="0" lang="en-US" sz="2000" b="0" i="0" u="none" strike="noStrike" kern="0" cap="none" spc="0" normalizeH="0" baseline="0" noProof="0" dirty="0" err="1">
                <a:ln>
                  <a:noFill/>
                </a:ln>
                <a:solidFill>
                  <a:srgbClr val="4D4D4D"/>
                </a:solidFill>
                <a:effectLst/>
                <a:uLnTx/>
                <a:uFillTx/>
                <a:latin typeface="Arial"/>
                <a:cs typeface="Arial"/>
                <a:sym typeface="Arial"/>
              </a:rPr>
              <a:t>Acción</a:t>
            </a:r>
            <a:r>
              <a:rPr kumimoji="0" lang="en-US" sz="2000" b="0" i="0" u="none" strike="noStrike" kern="0" cap="none" spc="0" normalizeH="0" baseline="0" noProof="0" dirty="0">
                <a:ln>
                  <a:noFill/>
                </a:ln>
                <a:solidFill>
                  <a:srgbClr val="4D4D4D"/>
                </a:solidFill>
                <a:effectLst/>
                <a:uLnTx/>
                <a:uFillTx/>
                <a:latin typeface="Arial"/>
                <a:cs typeface="Arial"/>
                <a:sym typeface="Arial"/>
              </a:rPr>
              <a:t>-CODA; C-205/08, Alpe Adria).</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lang="en-US" sz="2000" i="0" dirty="0">
                <a:solidFill>
                  <a:srgbClr val="4D4D4D"/>
                </a:solidFill>
                <a:latin typeface="Arial"/>
                <a:cs typeface="Arial"/>
                <a:sym typeface="Arial"/>
              </a:rPr>
              <a:t>Cumulative effects may arise from dissimilar projects. The obligation to examine cumulative effects </a:t>
            </a:r>
            <a:r>
              <a:rPr lang="en-US" sz="2000" b="1" i="0" dirty="0">
                <a:solidFill>
                  <a:srgbClr val="4D4D4D"/>
                </a:solidFill>
                <a:latin typeface="Arial"/>
                <a:cs typeface="Arial"/>
                <a:sym typeface="Arial"/>
              </a:rPr>
              <a:t>may not be restricted to projects of the same kind</a:t>
            </a:r>
            <a:r>
              <a:rPr lang="en-US" sz="2000" i="0" dirty="0">
                <a:solidFill>
                  <a:srgbClr val="4D4D4D"/>
                </a:solidFill>
                <a:latin typeface="Arial"/>
                <a:cs typeface="Arial"/>
                <a:sym typeface="Arial"/>
              </a:rPr>
              <a:t>. </a:t>
            </a:r>
            <a:r>
              <a:rPr lang="en-US" sz="2000" i="0" dirty="0" err="1">
                <a:solidFill>
                  <a:srgbClr val="4D4D4D"/>
                </a:solidFill>
                <a:latin typeface="Arial"/>
                <a:cs typeface="Arial"/>
                <a:sym typeface="Arial"/>
              </a:rPr>
              <a:t>Marktgemeinde</a:t>
            </a:r>
            <a:r>
              <a:rPr lang="en-US" sz="2000" i="0" dirty="0">
                <a:solidFill>
                  <a:srgbClr val="4D4D4D"/>
                </a:solidFill>
                <a:latin typeface="Arial"/>
                <a:cs typeface="Arial"/>
                <a:sym typeface="Arial"/>
              </a:rPr>
              <a:t> Stra</a:t>
            </a:r>
            <a:r>
              <a:rPr lang="el-GR" sz="2000" i="0" dirty="0">
                <a:solidFill>
                  <a:srgbClr val="4D4D4D"/>
                </a:solidFill>
                <a:latin typeface="Arial"/>
                <a:cs typeface="Arial"/>
                <a:sym typeface="Arial"/>
              </a:rPr>
              <a:t>β</a:t>
            </a:r>
            <a:r>
              <a:rPr lang="en-US" sz="2000" i="0" dirty="0" err="1">
                <a:solidFill>
                  <a:srgbClr val="4D4D4D"/>
                </a:solidFill>
                <a:latin typeface="Arial"/>
                <a:cs typeface="Arial"/>
                <a:sym typeface="Arial"/>
              </a:rPr>
              <a:t>walchen</a:t>
            </a:r>
            <a:r>
              <a:rPr lang="en-US" sz="2000" i="0" dirty="0">
                <a:solidFill>
                  <a:srgbClr val="4D4D4D"/>
                </a:solidFill>
                <a:latin typeface="Arial"/>
                <a:cs typeface="Arial"/>
                <a:sym typeface="Arial"/>
              </a:rPr>
              <a:t> and Others, C-531/13, para 43-45, see also Commission v Bulgaria (</a:t>
            </a:r>
            <a:r>
              <a:rPr lang="en-US" sz="2000" i="0" dirty="0" err="1">
                <a:solidFill>
                  <a:srgbClr val="4D4D4D"/>
                </a:solidFill>
                <a:latin typeface="Arial"/>
                <a:cs typeface="Arial"/>
                <a:sym typeface="Arial"/>
              </a:rPr>
              <a:t>Kaliakra</a:t>
            </a:r>
            <a:r>
              <a:rPr lang="en-US" sz="2000" i="0" dirty="0">
                <a:solidFill>
                  <a:srgbClr val="4D4D4D"/>
                </a:solidFill>
                <a:latin typeface="Arial"/>
                <a:cs typeface="Arial"/>
                <a:sym typeface="Arial"/>
              </a:rPr>
              <a:t> SPA), C-141/14, para 95-96)</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lang="en-US" sz="2000" i="0" dirty="0">
                <a:solidFill>
                  <a:srgbClr val="4D4D4D"/>
                </a:solidFill>
                <a:latin typeface="Arial"/>
                <a:cs typeface="Arial"/>
                <a:sym typeface="Arial"/>
              </a:rPr>
              <a:t>Even small-scale projects can have significant effects, see C‑392/96, Commission v Ireland,  para 66 (peat extraction).  </a:t>
            </a:r>
          </a:p>
          <a:p>
            <a:pPr marL="457200" lvl="0" indent="-381000" algn="just" eaLnBrk="1" fontAlgn="auto" hangingPunct="1">
              <a:spcBef>
                <a:spcPts val="0"/>
              </a:spcBef>
              <a:spcAft>
                <a:spcPts val="0"/>
              </a:spcAft>
              <a:buClr>
                <a:srgbClr val="034EA2"/>
              </a:buClr>
              <a:buSzPts val="2400"/>
              <a:buFont typeface="Arial"/>
              <a:buChar char="•"/>
              <a:defRPr/>
            </a:pPr>
            <a:r>
              <a:rPr lang="en-US" sz="2000" i="0" dirty="0">
                <a:solidFill>
                  <a:srgbClr val="4D4D4D"/>
                </a:solidFill>
                <a:latin typeface="Arial"/>
                <a:cs typeface="Arial"/>
                <a:sym typeface="Arial"/>
              </a:rPr>
              <a:t>I</a:t>
            </a:r>
            <a:r>
              <a:rPr kumimoji="0" lang="en-US" sz="2000" b="0" i="0" u="none" strike="noStrike" kern="0" cap="none" spc="0" normalizeH="0" baseline="0" noProof="0" dirty="0">
                <a:ln>
                  <a:noFill/>
                </a:ln>
                <a:solidFill>
                  <a:srgbClr val="4D4D4D"/>
                </a:solidFill>
                <a:effectLst/>
                <a:uLnTx/>
                <a:uFillTx/>
                <a:latin typeface="Arial"/>
                <a:cs typeface="Arial"/>
                <a:sym typeface="Arial"/>
              </a:rPr>
              <a:t>t may be necessary to take account of the cumulative effect of projects in order to avoid circumvention of the objective pursued by EU legislation by </a:t>
            </a:r>
            <a:r>
              <a:rPr kumimoji="0" lang="en-US" sz="2000" b="1" i="0" u="none" strike="noStrike" kern="0" cap="none" spc="0" normalizeH="0" baseline="0" noProof="0" dirty="0">
                <a:ln>
                  <a:noFill/>
                </a:ln>
                <a:solidFill>
                  <a:srgbClr val="4D4D4D"/>
                </a:solidFill>
                <a:effectLst/>
                <a:uLnTx/>
                <a:uFillTx/>
                <a:latin typeface="Arial"/>
                <a:cs typeface="Arial"/>
                <a:sym typeface="Arial"/>
              </a:rPr>
              <a:t>splitting up projects </a:t>
            </a:r>
            <a:r>
              <a:rPr kumimoji="0" lang="en-US" sz="2000" b="0" i="0" u="none" strike="noStrike" kern="0" cap="none" spc="0" normalizeH="0" baseline="0" noProof="0" dirty="0">
                <a:ln>
                  <a:noFill/>
                </a:ln>
                <a:solidFill>
                  <a:srgbClr val="4D4D4D"/>
                </a:solidFill>
                <a:effectLst/>
                <a:uLnTx/>
                <a:uFillTx/>
                <a:latin typeface="Arial"/>
                <a:cs typeface="Arial"/>
                <a:sym typeface="Arial"/>
              </a:rPr>
              <a:t>which, when taken together, are likely to have significant effects on the environment, see C‑</a:t>
            </a:r>
            <a:r>
              <a:rPr lang="en-US" sz="2000" i="0" dirty="0">
                <a:solidFill>
                  <a:srgbClr val="4D4D4D"/>
                </a:solidFill>
                <a:latin typeface="Arial"/>
                <a:cs typeface="Arial"/>
                <a:sym typeface="Arial"/>
              </a:rPr>
              <a:t>2/07, Abraham </a:t>
            </a:r>
            <a:r>
              <a:rPr kumimoji="0" lang="en-US" sz="2000" b="0" i="0" u="none" strike="noStrike" kern="0" cap="none" spc="0" normalizeH="0" baseline="0" noProof="0" dirty="0">
                <a:ln>
                  <a:noFill/>
                </a:ln>
                <a:solidFill>
                  <a:srgbClr val="4D4D4D"/>
                </a:solidFill>
                <a:effectLst/>
                <a:uLnTx/>
                <a:uFillTx/>
                <a:latin typeface="Arial"/>
                <a:cs typeface="Arial"/>
                <a:sym typeface="Arial"/>
              </a:rPr>
              <a:t>para 27; </a:t>
            </a:r>
            <a:r>
              <a:rPr lang="de-DE" sz="2000" i="0" dirty="0">
                <a:solidFill>
                  <a:srgbClr val="4D4D4D"/>
                </a:solidFill>
                <a:latin typeface="Arial"/>
                <a:cs typeface="Arial"/>
                <a:sym typeface="Arial"/>
              </a:rPr>
              <a:t>C‑244/12, Salzburger Flughafen</a:t>
            </a:r>
            <a:r>
              <a:rPr kumimoji="0" lang="de-DE" sz="2000" b="0" i="0" u="none" strike="noStrike" kern="0" cap="none" spc="0" normalizeH="0" baseline="0" noProof="0" dirty="0">
                <a:ln>
                  <a:noFill/>
                </a:ln>
                <a:solidFill>
                  <a:srgbClr val="4D4D4D"/>
                </a:solidFill>
                <a:effectLst/>
                <a:uLnTx/>
                <a:uFillTx/>
                <a:latin typeface="Arial"/>
                <a:cs typeface="Arial"/>
                <a:sym typeface="Arial"/>
              </a:rPr>
              <a:t>, </a:t>
            </a:r>
            <a:r>
              <a:rPr kumimoji="0" lang="de-DE" sz="2000" b="0" i="0" u="none" strike="noStrike" kern="0" cap="none" spc="0" normalizeH="0" baseline="0" noProof="0" dirty="0" err="1">
                <a:ln>
                  <a:noFill/>
                </a:ln>
                <a:solidFill>
                  <a:srgbClr val="4D4D4D"/>
                </a:solidFill>
                <a:effectLst/>
                <a:uLnTx/>
                <a:uFillTx/>
                <a:latin typeface="Arial"/>
                <a:cs typeface="Arial"/>
                <a:sym typeface="Arial"/>
              </a:rPr>
              <a:t>para</a:t>
            </a:r>
            <a:r>
              <a:rPr kumimoji="0" lang="de-DE" sz="2000" b="0" i="0" u="none" strike="noStrike" kern="0" cap="none" spc="0" normalizeH="0" baseline="0" noProof="0" dirty="0">
                <a:ln>
                  <a:noFill/>
                </a:ln>
                <a:solidFill>
                  <a:srgbClr val="4D4D4D"/>
                </a:solidFill>
                <a:effectLst/>
                <a:uLnTx/>
                <a:uFillTx/>
                <a:latin typeface="Arial"/>
                <a:cs typeface="Arial"/>
                <a:sym typeface="Arial"/>
              </a:rPr>
              <a:t> 37.</a:t>
            </a:r>
            <a:endParaRPr kumimoji="0" lang="en-US" sz="2000" b="0" i="0" u="none" strike="noStrike" kern="0" cap="none" spc="0" normalizeH="0" baseline="0" noProof="0" dirty="0">
              <a:ln>
                <a:noFill/>
              </a:ln>
              <a:solidFill>
                <a:srgbClr val="4D4D4D"/>
              </a:solidFill>
              <a:effectLst/>
              <a:uLnTx/>
              <a:uFillTx/>
              <a:latin typeface="Arial"/>
              <a:cs typeface="Arial"/>
              <a:sym typeface="Arial"/>
            </a:endParaRPr>
          </a:p>
        </p:txBody>
      </p:sp>
      <p:sp>
        <p:nvSpPr>
          <p:cNvPr id="4" name="Slide Number Placeholder 3">
            <a:extLst>
              <a:ext uri="{FF2B5EF4-FFF2-40B4-BE49-F238E27FC236}">
                <a16:creationId xmlns:a16="http://schemas.microsoft.com/office/drawing/2014/main" id="{D8E17276-3485-22CE-260E-19C4CC835437}"/>
              </a:ext>
            </a:extLst>
          </p:cNvPr>
          <p:cNvSpPr>
            <a:spLocks noGrp="1"/>
          </p:cNvSpPr>
          <p:nvPr>
            <p:ph type="sldNum" sz="quarter" idx="12"/>
          </p:nvPr>
        </p:nvSpPr>
        <p:spPr/>
        <p:txBody>
          <a:bodyPr/>
          <a:lstStyle/>
          <a:p>
            <a:fld id="{687E50C5-9594-4A65-9182-A5F3C8FB3B18}" type="slidenum">
              <a:rPr lang="en-GB" altLang="en-US" smtClean="0"/>
              <a:pPr/>
              <a:t>21</a:t>
            </a:fld>
            <a:endParaRPr lang="en-GB" altLang="en-US" dirty="0"/>
          </a:p>
        </p:txBody>
      </p:sp>
    </p:spTree>
    <p:extLst>
      <p:ext uri="{BB962C8B-B14F-4D97-AF65-F5344CB8AC3E}">
        <p14:creationId xmlns:p14="http://schemas.microsoft.com/office/powerpoint/2010/main" val="30420702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8537F8B3-AC30-2956-ED27-03B7309BB49B}"/>
              </a:ext>
            </a:extLst>
          </p:cNvPr>
          <p:cNvSpPr>
            <a:spLocks noGrp="1"/>
          </p:cNvSpPr>
          <p:nvPr>
            <p:ph type="title"/>
          </p:nvPr>
        </p:nvSpPr>
        <p:spPr>
          <a:xfrm>
            <a:off x="1919288" y="1339851"/>
            <a:ext cx="8229600" cy="576263"/>
          </a:xfrm>
        </p:spPr>
        <p:txBody>
          <a:bodyPr/>
          <a:lstStyle/>
          <a:p>
            <a:pPr algn="ctr" eaLnBrk="1" hangingPunct="1"/>
            <a:r>
              <a:rPr lang="en-GB" altLang="en-US" sz="2800" dirty="0"/>
              <a:t>Multi-stage development consent procedures</a:t>
            </a:r>
            <a:endParaRPr lang="de-AT" altLang="en-US" sz="2800" dirty="0"/>
          </a:p>
        </p:txBody>
      </p:sp>
      <p:sp>
        <p:nvSpPr>
          <p:cNvPr id="41987" name="Content Placeholder 2">
            <a:extLst>
              <a:ext uri="{FF2B5EF4-FFF2-40B4-BE49-F238E27FC236}">
                <a16:creationId xmlns:a16="http://schemas.microsoft.com/office/drawing/2014/main" id="{70FB66D6-6F57-1DE6-1B51-6C93372F7817}"/>
              </a:ext>
            </a:extLst>
          </p:cNvPr>
          <p:cNvSpPr>
            <a:spLocks noGrp="1"/>
          </p:cNvSpPr>
          <p:nvPr>
            <p:ph idx="1"/>
          </p:nvPr>
        </p:nvSpPr>
        <p:spPr>
          <a:xfrm>
            <a:off x="538383" y="2333002"/>
            <a:ext cx="10485691" cy="3768594"/>
          </a:xfrm>
        </p:spPr>
        <p:txBody>
          <a:bodyPr/>
          <a:lstStyle/>
          <a:p>
            <a:pPr marL="273050" lvl="1" indent="-273050" algn="just" eaLnBrk="1" hangingPunct="1">
              <a:lnSpc>
                <a:spcPct val="90000"/>
              </a:lnSpc>
              <a:spcAft>
                <a:spcPct val="20000"/>
              </a:spcAft>
              <a:buClr>
                <a:srgbClr val="9F7136"/>
              </a:buClr>
              <a:buFont typeface="Wingdings" panose="05000000000000000000" pitchFamily="2" charset="2"/>
              <a:buChar char="§"/>
              <a:tabLst>
                <a:tab pos="177800" algn="l"/>
                <a:tab pos="273050" algn="l"/>
              </a:tabLst>
            </a:pPr>
            <a:r>
              <a:rPr lang="en-US" altLang="en-US" sz="2400" b="0" dirty="0">
                <a:solidFill>
                  <a:schemeClr val="tx1"/>
                </a:solidFill>
              </a:rPr>
              <a:t>Art. 2(2): The EIA may be integrated into the existing national procedures for development consent to projects</a:t>
            </a:r>
          </a:p>
          <a:p>
            <a:pPr marL="273050" lvl="1" indent="-273050" algn="just" eaLnBrk="1" hangingPunct="1">
              <a:lnSpc>
                <a:spcPct val="90000"/>
              </a:lnSpc>
              <a:spcAft>
                <a:spcPct val="20000"/>
              </a:spcAft>
              <a:buClr>
                <a:srgbClr val="9F7136"/>
              </a:buClr>
              <a:buFont typeface="Wingdings" panose="05000000000000000000" pitchFamily="2" charset="2"/>
              <a:buChar char="§"/>
              <a:tabLst>
                <a:tab pos="177800" algn="l"/>
                <a:tab pos="273050" algn="l"/>
              </a:tabLst>
            </a:pPr>
            <a:r>
              <a:rPr lang="en-US" altLang="en-US" sz="2400" b="0" dirty="0">
                <a:solidFill>
                  <a:schemeClr val="tx1"/>
                </a:solidFill>
              </a:rPr>
              <a:t>Various decisions may be regarded part as forming part of one complex decision-making process carried out in several stages </a:t>
            </a:r>
          </a:p>
          <a:p>
            <a:pPr marL="273050" lvl="1" indent="-273050" algn="just" eaLnBrk="1" hangingPunct="1">
              <a:lnSpc>
                <a:spcPct val="90000"/>
              </a:lnSpc>
              <a:spcAft>
                <a:spcPct val="20000"/>
              </a:spcAft>
              <a:buClr>
                <a:srgbClr val="9F7136"/>
              </a:buClr>
              <a:buFont typeface="Wingdings" panose="05000000000000000000" pitchFamily="2" charset="2"/>
              <a:buChar char="§"/>
              <a:tabLst>
                <a:tab pos="177800" algn="l"/>
                <a:tab pos="273050" algn="l"/>
              </a:tabLst>
            </a:pPr>
            <a:r>
              <a:rPr lang="en-US" altLang="en-US" sz="2400" b="0" dirty="0">
                <a:solidFill>
                  <a:schemeClr val="tx1"/>
                </a:solidFill>
              </a:rPr>
              <a:t>(Partial) preliminary decisions must not prejudge the overall assessment. EIA authority must retain competence to assess the environmental impact more strictly than preliminary decisions. </a:t>
            </a:r>
          </a:p>
          <a:p>
            <a:pPr eaLnBrk="1" hangingPunct="1">
              <a:tabLst>
                <a:tab pos="177800" algn="l"/>
                <a:tab pos="273050" algn="l"/>
              </a:tabLst>
            </a:pPr>
            <a:r>
              <a:rPr lang="en-GB" altLang="en-US" sz="1800" dirty="0">
                <a:solidFill>
                  <a:schemeClr val="tx1"/>
                </a:solidFill>
              </a:rPr>
              <a:t>See: C-275/09, Brussels </a:t>
            </a:r>
            <a:r>
              <a:rPr lang="en-GB" altLang="en-US" sz="1800" dirty="0" err="1">
                <a:solidFill>
                  <a:schemeClr val="tx1"/>
                </a:solidFill>
              </a:rPr>
              <a:t>Hoofdstedelijk</a:t>
            </a:r>
            <a:r>
              <a:rPr lang="en-GB" altLang="en-US" sz="1800" dirty="0">
                <a:solidFill>
                  <a:schemeClr val="tx1"/>
                </a:solidFill>
              </a:rPr>
              <a:t> </a:t>
            </a:r>
            <a:r>
              <a:rPr lang="en-GB" altLang="en-US" sz="1800" dirty="0" err="1">
                <a:solidFill>
                  <a:schemeClr val="tx1"/>
                </a:solidFill>
              </a:rPr>
              <a:t>Gewest</a:t>
            </a:r>
            <a:r>
              <a:rPr lang="en-GB" altLang="en-US" sz="1800" dirty="0">
                <a:solidFill>
                  <a:schemeClr val="tx1"/>
                </a:solidFill>
              </a:rPr>
              <a:t>, para. 32; C-463/20, Namur-Est </a:t>
            </a:r>
            <a:r>
              <a:rPr lang="en-GB" altLang="en-US" sz="1800" dirty="0" err="1">
                <a:solidFill>
                  <a:schemeClr val="tx1"/>
                </a:solidFill>
              </a:rPr>
              <a:t>Environnement</a:t>
            </a:r>
            <a:r>
              <a:rPr lang="en-GB" altLang="en-US" sz="1800" dirty="0">
                <a:solidFill>
                  <a:schemeClr val="tx1"/>
                </a:solidFill>
              </a:rPr>
              <a:t>, para. 52-66.</a:t>
            </a:r>
          </a:p>
        </p:txBody>
      </p:sp>
      <p:sp>
        <p:nvSpPr>
          <p:cNvPr id="41988" name="Slide Number Placeholder 3">
            <a:extLst>
              <a:ext uri="{FF2B5EF4-FFF2-40B4-BE49-F238E27FC236}">
                <a16:creationId xmlns:a16="http://schemas.microsoft.com/office/drawing/2014/main" id="{C08DFF1E-7BD2-F142-407A-512CDCC2872A}"/>
              </a:ext>
            </a:extLst>
          </p:cNvPr>
          <p:cNvSpPr>
            <a:spLocks noGrp="1"/>
          </p:cNvSpPr>
          <p:nvPr>
            <p:ph type="sldNum" sz="quarter" idx="12"/>
          </p:nvPr>
        </p:nvSpPr>
        <p:spPr>
          <a:noFill/>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ClrTx/>
              <a:buNone/>
            </a:pPr>
            <a:fld id="{D49EF2CD-FF27-42CB-9269-984ACD863FB6}" type="slidenum">
              <a:rPr lang="en-GB" altLang="en-US" sz="1400" i="0" kern="1200">
                <a:solidFill>
                  <a:srgbClr val="000000"/>
                </a:solidFill>
                <a:latin typeface="Arial" panose="020B0604020202020204" pitchFamily="34" charset="0"/>
                <a:ea typeface="+mn-ea"/>
                <a:cs typeface="+mn-cs"/>
              </a:rPr>
              <a:pPr fontAlgn="base">
                <a:spcBef>
                  <a:spcPct val="0"/>
                </a:spcBef>
                <a:spcAft>
                  <a:spcPct val="0"/>
                </a:spcAft>
                <a:buClrTx/>
                <a:buNone/>
              </a:pPr>
              <a:t>22</a:t>
            </a:fld>
            <a:endParaRPr lang="en-GB" altLang="en-US" sz="1400" i="0" kern="1200">
              <a:solidFill>
                <a:srgbClr val="000000"/>
              </a:solidFill>
              <a:latin typeface="Arial" panose="020B0604020202020204" pitchFamily="34" charset="0"/>
              <a:ea typeface="+mn-ea"/>
              <a:cs typeface="+mn-cs"/>
            </a:endParaRPr>
          </a:p>
        </p:txBody>
      </p:sp>
    </p:spTree>
    <p:extLst>
      <p:ext uri="{BB962C8B-B14F-4D97-AF65-F5344CB8AC3E}">
        <p14:creationId xmlns:p14="http://schemas.microsoft.com/office/powerpoint/2010/main" val="1749375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D72BA5-D3CD-3753-BDDE-1F95915A18AF}"/>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23</a:t>
            </a:fld>
            <a:endParaRPr lang="en-GB"/>
          </a:p>
        </p:txBody>
      </p:sp>
      <p:sp>
        <p:nvSpPr>
          <p:cNvPr id="3" name="Title 2">
            <a:extLst>
              <a:ext uri="{FF2B5EF4-FFF2-40B4-BE49-F238E27FC236}">
                <a16:creationId xmlns:a16="http://schemas.microsoft.com/office/drawing/2014/main" id="{9D76833A-FA36-E4C7-6751-7C1C1A404915}"/>
              </a:ext>
            </a:extLst>
          </p:cNvPr>
          <p:cNvSpPr>
            <a:spLocks noGrp="1"/>
          </p:cNvSpPr>
          <p:nvPr>
            <p:ph type="title"/>
          </p:nvPr>
        </p:nvSpPr>
        <p:spPr/>
        <p:txBody>
          <a:bodyPr/>
          <a:lstStyle/>
          <a:p>
            <a:r>
              <a:rPr lang="de-DE" dirty="0"/>
              <a:t>Quiz and </a:t>
            </a:r>
            <a:r>
              <a:rPr lang="de-DE" dirty="0" err="1"/>
              <a:t>Discussion</a:t>
            </a:r>
            <a:r>
              <a:rPr lang="de-DE" dirty="0"/>
              <a:t> </a:t>
            </a:r>
            <a:endParaRPr lang="en-IE" dirty="0"/>
          </a:p>
        </p:txBody>
      </p:sp>
      <p:sp>
        <p:nvSpPr>
          <p:cNvPr id="4" name="Text Placeholder 3">
            <a:extLst>
              <a:ext uri="{FF2B5EF4-FFF2-40B4-BE49-F238E27FC236}">
                <a16:creationId xmlns:a16="http://schemas.microsoft.com/office/drawing/2014/main" id="{1D0BAD15-3547-279D-7166-F162330A8B2A}"/>
              </a:ext>
            </a:extLst>
          </p:cNvPr>
          <p:cNvSpPr>
            <a:spLocks noGrp="1"/>
          </p:cNvSpPr>
          <p:nvPr>
            <p:ph type="body" idx="1"/>
          </p:nvPr>
        </p:nvSpPr>
        <p:spPr/>
        <p:txBody>
          <a:bodyPr/>
          <a:lstStyle/>
          <a:p>
            <a:pPr marL="76200" indent="0">
              <a:buNone/>
            </a:pPr>
            <a:r>
              <a:rPr lang="de-DE" dirty="0" err="1"/>
              <a:t>Compatible</a:t>
            </a:r>
            <a:r>
              <a:rPr lang="de-DE" dirty="0"/>
              <a:t> </a:t>
            </a:r>
            <a:r>
              <a:rPr lang="de-DE" dirty="0" err="1"/>
              <a:t>with</a:t>
            </a:r>
            <a:r>
              <a:rPr lang="de-DE" dirty="0"/>
              <a:t> </a:t>
            </a:r>
            <a:r>
              <a:rPr lang="de-DE" dirty="0" err="1"/>
              <a:t>the</a:t>
            </a:r>
            <a:r>
              <a:rPr lang="de-DE" dirty="0"/>
              <a:t> EIA </a:t>
            </a:r>
            <a:r>
              <a:rPr lang="de-DE" dirty="0" err="1"/>
              <a:t>Directive</a:t>
            </a:r>
            <a:r>
              <a:rPr lang="de-DE" dirty="0"/>
              <a:t> </a:t>
            </a:r>
            <a:r>
              <a:rPr lang="de-DE" dirty="0" err="1"/>
              <a:t>or</a:t>
            </a:r>
            <a:r>
              <a:rPr lang="de-DE" dirty="0"/>
              <a:t> not ?</a:t>
            </a:r>
          </a:p>
          <a:p>
            <a:pPr marL="76200" indent="0">
              <a:buNone/>
            </a:pPr>
            <a:endParaRPr lang="de-DE" dirty="0"/>
          </a:p>
          <a:p>
            <a:pPr marL="76200" indent="0">
              <a:buNone/>
            </a:pPr>
            <a:r>
              <a:rPr lang="de-DE" dirty="0" err="1"/>
              <a:t>Assess</a:t>
            </a:r>
            <a:r>
              <a:rPr lang="de-DE" dirty="0"/>
              <a:t> </a:t>
            </a:r>
            <a:r>
              <a:rPr lang="de-DE" dirty="0" err="1"/>
              <a:t>the</a:t>
            </a:r>
            <a:r>
              <a:rPr lang="de-DE" dirty="0"/>
              <a:t> </a:t>
            </a:r>
            <a:r>
              <a:rPr lang="de-DE" dirty="0" err="1"/>
              <a:t>following</a:t>
            </a:r>
            <a:r>
              <a:rPr lang="de-DE" dirty="0"/>
              <a:t> </a:t>
            </a:r>
            <a:r>
              <a:rPr lang="de-DE" dirty="0" err="1"/>
              <a:t>situations</a:t>
            </a:r>
            <a:r>
              <a:rPr lang="de-DE" dirty="0"/>
              <a:t> </a:t>
            </a:r>
          </a:p>
          <a:p>
            <a:endParaRPr lang="de-DE" dirty="0"/>
          </a:p>
          <a:p>
            <a:endParaRPr lang="de-DE" dirty="0"/>
          </a:p>
        </p:txBody>
      </p:sp>
    </p:spTree>
    <p:extLst>
      <p:ext uri="{BB962C8B-B14F-4D97-AF65-F5344CB8AC3E}">
        <p14:creationId xmlns:p14="http://schemas.microsoft.com/office/powerpoint/2010/main" val="37933664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3B174DE-61F2-19C8-232F-60930BE4CD6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24</a:t>
            </a:fld>
            <a:endParaRPr lang="en-GB"/>
          </a:p>
        </p:txBody>
      </p:sp>
      <p:sp>
        <p:nvSpPr>
          <p:cNvPr id="3" name="Title 2">
            <a:extLst>
              <a:ext uri="{FF2B5EF4-FFF2-40B4-BE49-F238E27FC236}">
                <a16:creationId xmlns:a16="http://schemas.microsoft.com/office/drawing/2014/main" id="{F41DEE11-066F-FB0C-8941-C693D6B639C4}"/>
              </a:ext>
            </a:extLst>
          </p:cNvPr>
          <p:cNvSpPr>
            <a:spLocks noGrp="1"/>
          </p:cNvSpPr>
          <p:nvPr>
            <p:ph type="title"/>
          </p:nvPr>
        </p:nvSpPr>
        <p:spPr/>
        <p:txBody>
          <a:bodyPr/>
          <a:lstStyle/>
          <a:p>
            <a:r>
              <a:rPr lang="de-DE" dirty="0"/>
              <a:t>Annex I </a:t>
            </a:r>
            <a:r>
              <a:rPr lang="de-DE"/>
              <a:t>– </a:t>
            </a:r>
            <a:r>
              <a:rPr lang="de-DE" dirty="0"/>
              <a:t>O</a:t>
            </a:r>
            <a:r>
              <a:rPr lang="de-DE"/>
              <a:t>verhead </a:t>
            </a:r>
            <a:r>
              <a:rPr lang="de-DE" dirty="0" err="1"/>
              <a:t>electrical</a:t>
            </a:r>
            <a:r>
              <a:rPr lang="de-DE" dirty="0"/>
              <a:t> power </a:t>
            </a:r>
            <a:r>
              <a:rPr lang="de-DE" dirty="0" err="1"/>
              <a:t>lines</a:t>
            </a:r>
            <a:endParaRPr lang="en-IE" dirty="0"/>
          </a:p>
        </p:txBody>
      </p:sp>
      <p:sp>
        <p:nvSpPr>
          <p:cNvPr id="4" name="Text Placeholder 3">
            <a:extLst>
              <a:ext uri="{FF2B5EF4-FFF2-40B4-BE49-F238E27FC236}">
                <a16:creationId xmlns:a16="http://schemas.microsoft.com/office/drawing/2014/main" id="{B277203C-00AF-DFA8-4827-69959FE35811}"/>
              </a:ext>
            </a:extLst>
          </p:cNvPr>
          <p:cNvSpPr>
            <a:spLocks noGrp="1"/>
          </p:cNvSpPr>
          <p:nvPr>
            <p:ph type="body" idx="1"/>
          </p:nvPr>
        </p:nvSpPr>
        <p:spPr/>
        <p:txBody>
          <a:bodyPr/>
          <a:lstStyle/>
          <a:p>
            <a:pPr algn="just"/>
            <a:r>
              <a:rPr lang="en-US" dirty="0">
                <a:solidFill>
                  <a:srgbClr val="333333"/>
                </a:solidFill>
                <a:latin typeface="Arial Unicode MS"/>
              </a:rPr>
              <a:t>The Directive requires an </a:t>
            </a:r>
            <a:r>
              <a:rPr lang="en-US" b="0" i="0" dirty="0">
                <a:solidFill>
                  <a:srgbClr val="333333"/>
                </a:solidFill>
                <a:effectLst/>
                <a:latin typeface="Arial Unicode MS"/>
              </a:rPr>
              <a:t>EIA for the construction of overhead electrical power lines with a voltage of 220 kV or more and a length of more than 15 km</a:t>
            </a:r>
            <a:r>
              <a:rPr lang="en-US" dirty="0">
                <a:solidFill>
                  <a:srgbClr val="333333"/>
                </a:solidFill>
                <a:latin typeface="Arial Unicode MS"/>
              </a:rPr>
              <a:t> (Point 20 of Annex I to the Directive) </a:t>
            </a:r>
            <a:endParaRPr lang="en-US" b="0" i="0" dirty="0">
              <a:solidFill>
                <a:srgbClr val="333333"/>
              </a:solidFill>
              <a:effectLst/>
              <a:latin typeface="Arial Unicode MS"/>
            </a:endParaRPr>
          </a:p>
          <a:p>
            <a:pPr algn="just"/>
            <a:endParaRPr lang="en-US" dirty="0">
              <a:solidFill>
                <a:srgbClr val="333333"/>
              </a:solidFill>
              <a:latin typeface="Arial Unicode MS"/>
            </a:endParaRPr>
          </a:p>
          <a:p>
            <a:pPr algn="just"/>
            <a:r>
              <a:rPr lang="en-US" dirty="0">
                <a:solidFill>
                  <a:srgbClr val="333333"/>
                </a:solidFill>
                <a:latin typeface="Arial Unicode MS"/>
              </a:rPr>
              <a:t>Authorities approved a project for an overhead electrical power line with a voltage of 220 kV and a length of 48 km. 41 km of the line are situated in Member State A and 7 km are situated in Member State B. The authorities of Member State B consider that an EIA is not necessary because the relevant threshold of 15 km will not be exceeded in its territory.  </a:t>
            </a:r>
            <a:endParaRPr lang="en-IE" dirty="0"/>
          </a:p>
        </p:txBody>
      </p:sp>
    </p:spTree>
    <p:extLst>
      <p:ext uri="{BB962C8B-B14F-4D97-AF65-F5344CB8AC3E}">
        <p14:creationId xmlns:p14="http://schemas.microsoft.com/office/powerpoint/2010/main" val="13636944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7A3964C-9EFE-2E9B-5DAC-31FDB85A7B61}"/>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25</a:t>
            </a:fld>
            <a:endParaRPr lang="en-GB"/>
          </a:p>
        </p:txBody>
      </p:sp>
      <p:sp>
        <p:nvSpPr>
          <p:cNvPr id="3" name="Title 2">
            <a:extLst>
              <a:ext uri="{FF2B5EF4-FFF2-40B4-BE49-F238E27FC236}">
                <a16:creationId xmlns:a16="http://schemas.microsoft.com/office/drawing/2014/main" id="{CDE7307F-7818-0411-2704-667CA0B04E35}"/>
              </a:ext>
            </a:extLst>
          </p:cNvPr>
          <p:cNvSpPr>
            <a:spLocks noGrp="1"/>
          </p:cNvSpPr>
          <p:nvPr>
            <p:ph type="title"/>
          </p:nvPr>
        </p:nvSpPr>
        <p:spPr/>
        <p:txBody>
          <a:bodyPr/>
          <a:lstStyle/>
          <a:p>
            <a:r>
              <a:rPr lang="de-DE" dirty="0"/>
              <a:t>Annex II – </a:t>
            </a:r>
            <a:r>
              <a:rPr lang="de-DE" dirty="0" err="1"/>
              <a:t>Deforestation</a:t>
            </a:r>
            <a:endParaRPr lang="en-IE" dirty="0"/>
          </a:p>
        </p:txBody>
      </p:sp>
      <p:sp>
        <p:nvSpPr>
          <p:cNvPr id="4" name="Text Placeholder 3">
            <a:extLst>
              <a:ext uri="{FF2B5EF4-FFF2-40B4-BE49-F238E27FC236}">
                <a16:creationId xmlns:a16="http://schemas.microsoft.com/office/drawing/2014/main" id="{55D60DF2-BF03-0736-4408-9DB360C9AC8C}"/>
              </a:ext>
            </a:extLst>
          </p:cNvPr>
          <p:cNvSpPr>
            <a:spLocks noGrp="1"/>
          </p:cNvSpPr>
          <p:nvPr>
            <p:ph type="body" idx="1"/>
          </p:nvPr>
        </p:nvSpPr>
        <p:spPr>
          <a:xfrm>
            <a:off x="697524" y="1418601"/>
            <a:ext cx="10905699" cy="4426721"/>
          </a:xfrm>
        </p:spPr>
        <p:txBody>
          <a:bodyPr/>
          <a:lstStyle/>
          <a:p>
            <a:endParaRPr lang="en-US" dirty="0"/>
          </a:p>
          <a:p>
            <a:pPr algn="just"/>
            <a:r>
              <a:rPr lang="en-US" dirty="0"/>
              <a:t>The Directive requires Member States to determine through a case-by-case examination and/or thresholds or criteria whether </a:t>
            </a:r>
            <a:r>
              <a:rPr lang="en-US" b="1" dirty="0"/>
              <a:t>deforestation for the purposes of conversion to another type of land use</a:t>
            </a:r>
            <a:r>
              <a:rPr lang="de-DE" b="1" dirty="0"/>
              <a:t> </a:t>
            </a:r>
            <a:r>
              <a:rPr lang="de-DE" dirty="0" err="1"/>
              <a:t>shall</a:t>
            </a:r>
            <a:r>
              <a:rPr lang="de-DE" dirty="0"/>
              <a:t> </a:t>
            </a:r>
            <a:r>
              <a:rPr lang="de-DE" dirty="0" err="1"/>
              <a:t>be</a:t>
            </a:r>
            <a:r>
              <a:rPr lang="de-DE" dirty="0"/>
              <a:t> </a:t>
            </a:r>
            <a:r>
              <a:rPr lang="de-DE" dirty="0" err="1"/>
              <a:t>made</a:t>
            </a:r>
            <a:r>
              <a:rPr lang="de-DE" dirty="0"/>
              <a:t> </a:t>
            </a:r>
            <a:r>
              <a:rPr lang="de-DE" dirty="0" err="1"/>
              <a:t>subject</a:t>
            </a:r>
            <a:r>
              <a:rPr lang="de-DE" dirty="0"/>
              <a:t> to an </a:t>
            </a:r>
            <a:r>
              <a:rPr lang="de-DE" dirty="0" err="1"/>
              <a:t>assessment</a:t>
            </a:r>
            <a:r>
              <a:rPr lang="de-DE" dirty="0"/>
              <a:t> (Art. 4(2) in </a:t>
            </a:r>
            <a:r>
              <a:rPr lang="de-DE" dirty="0" err="1"/>
              <a:t>combination</a:t>
            </a:r>
            <a:r>
              <a:rPr lang="de-DE" dirty="0"/>
              <a:t> </a:t>
            </a:r>
            <a:r>
              <a:rPr lang="de-DE" dirty="0" err="1"/>
              <a:t>with</a:t>
            </a:r>
            <a:r>
              <a:rPr lang="de-DE" dirty="0"/>
              <a:t> Annex II, </a:t>
            </a:r>
            <a:r>
              <a:rPr lang="de-DE" dirty="0" err="1"/>
              <a:t>point</a:t>
            </a:r>
            <a:r>
              <a:rPr lang="de-DE" dirty="0"/>
              <a:t> 1 (d)).</a:t>
            </a:r>
          </a:p>
          <a:p>
            <a:pPr algn="just"/>
            <a:endParaRPr lang="de-DE" dirty="0"/>
          </a:p>
          <a:p>
            <a:pPr algn="just"/>
            <a:r>
              <a:rPr lang="en-US" dirty="0"/>
              <a:t>A Member State authority considers that the clearance of a path in a forest (for the construction of an overhead electrical power line) does not constitute a deforestation for the purposes of conversion to another type of land use (because it remains “forest” under national law). There is therefore no need for any assessment under the EIA Directive.</a:t>
            </a:r>
          </a:p>
          <a:p>
            <a:endParaRPr lang="de-DE" dirty="0"/>
          </a:p>
          <a:p>
            <a:pPr marL="76200" indent="0">
              <a:buNone/>
            </a:pPr>
            <a:endParaRPr lang="en-IE" dirty="0">
              <a:highlight>
                <a:srgbClr val="FFFF00"/>
              </a:highlight>
            </a:endParaRPr>
          </a:p>
          <a:p>
            <a:endParaRPr lang="en-IE" dirty="0"/>
          </a:p>
        </p:txBody>
      </p:sp>
    </p:spTree>
    <p:extLst>
      <p:ext uri="{BB962C8B-B14F-4D97-AF65-F5344CB8AC3E}">
        <p14:creationId xmlns:p14="http://schemas.microsoft.com/office/powerpoint/2010/main" val="31351940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7A3964C-9EFE-2E9B-5DAC-31FDB85A7B61}"/>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26</a:t>
            </a:fld>
            <a:endParaRPr lang="en-GB"/>
          </a:p>
        </p:txBody>
      </p:sp>
      <p:sp>
        <p:nvSpPr>
          <p:cNvPr id="3" name="Title 2">
            <a:extLst>
              <a:ext uri="{FF2B5EF4-FFF2-40B4-BE49-F238E27FC236}">
                <a16:creationId xmlns:a16="http://schemas.microsoft.com/office/drawing/2014/main" id="{CDE7307F-7818-0411-2704-667CA0B04E35}"/>
              </a:ext>
            </a:extLst>
          </p:cNvPr>
          <p:cNvSpPr>
            <a:spLocks noGrp="1"/>
          </p:cNvSpPr>
          <p:nvPr>
            <p:ph type="title"/>
          </p:nvPr>
        </p:nvSpPr>
        <p:spPr/>
        <p:txBody>
          <a:bodyPr/>
          <a:lstStyle/>
          <a:p>
            <a:r>
              <a:rPr lang="de-DE" dirty="0"/>
              <a:t>Annex II – Urban </a:t>
            </a:r>
            <a:r>
              <a:rPr lang="de-DE" dirty="0" err="1"/>
              <a:t>development</a:t>
            </a:r>
            <a:r>
              <a:rPr lang="de-DE" dirty="0"/>
              <a:t> </a:t>
            </a:r>
            <a:r>
              <a:rPr lang="de-DE" dirty="0" err="1"/>
              <a:t>projects</a:t>
            </a:r>
            <a:endParaRPr lang="en-IE" dirty="0"/>
          </a:p>
        </p:txBody>
      </p:sp>
      <p:sp>
        <p:nvSpPr>
          <p:cNvPr id="4" name="Text Placeholder 3">
            <a:extLst>
              <a:ext uri="{FF2B5EF4-FFF2-40B4-BE49-F238E27FC236}">
                <a16:creationId xmlns:a16="http://schemas.microsoft.com/office/drawing/2014/main" id="{55D60DF2-BF03-0736-4408-9DB360C9AC8C}"/>
              </a:ext>
            </a:extLst>
          </p:cNvPr>
          <p:cNvSpPr>
            <a:spLocks noGrp="1"/>
          </p:cNvSpPr>
          <p:nvPr>
            <p:ph type="body" idx="1"/>
          </p:nvPr>
        </p:nvSpPr>
        <p:spPr>
          <a:xfrm>
            <a:off x="775672" y="1757298"/>
            <a:ext cx="10905699" cy="4156391"/>
          </a:xfrm>
        </p:spPr>
        <p:txBody>
          <a:bodyPr/>
          <a:lstStyle/>
          <a:p>
            <a:pPr algn="just"/>
            <a:r>
              <a:rPr lang="en-US" dirty="0"/>
              <a:t>The Directive requires Member States to determine through a case-by-case examination and/or thresholds or criteria whether </a:t>
            </a:r>
            <a:r>
              <a:rPr lang="en-US" b="1" dirty="0"/>
              <a:t>urban development projects</a:t>
            </a:r>
            <a:r>
              <a:rPr lang="de-DE" b="1" dirty="0"/>
              <a:t> </a:t>
            </a:r>
            <a:r>
              <a:rPr lang="de-DE" dirty="0" err="1"/>
              <a:t>shall</a:t>
            </a:r>
            <a:r>
              <a:rPr lang="de-DE" dirty="0"/>
              <a:t> </a:t>
            </a:r>
            <a:r>
              <a:rPr lang="de-DE" dirty="0" err="1"/>
              <a:t>be</a:t>
            </a:r>
            <a:r>
              <a:rPr lang="de-DE" dirty="0"/>
              <a:t> </a:t>
            </a:r>
            <a:r>
              <a:rPr lang="de-DE" dirty="0" err="1"/>
              <a:t>made</a:t>
            </a:r>
            <a:r>
              <a:rPr lang="de-DE" dirty="0"/>
              <a:t> </a:t>
            </a:r>
            <a:r>
              <a:rPr lang="de-DE" dirty="0" err="1"/>
              <a:t>subject</a:t>
            </a:r>
            <a:r>
              <a:rPr lang="de-DE" dirty="0"/>
              <a:t> to an </a:t>
            </a:r>
            <a:r>
              <a:rPr lang="de-DE" dirty="0" err="1"/>
              <a:t>assessment</a:t>
            </a:r>
            <a:r>
              <a:rPr lang="de-DE" dirty="0"/>
              <a:t> (Art. 4(2) in </a:t>
            </a:r>
            <a:r>
              <a:rPr lang="de-DE" dirty="0" err="1"/>
              <a:t>combination</a:t>
            </a:r>
            <a:r>
              <a:rPr lang="de-DE" dirty="0"/>
              <a:t> </a:t>
            </a:r>
            <a:r>
              <a:rPr lang="de-DE" dirty="0" err="1"/>
              <a:t>with</a:t>
            </a:r>
            <a:r>
              <a:rPr lang="de-DE" dirty="0"/>
              <a:t> Annex II, </a:t>
            </a:r>
            <a:r>
              <a:rPr lang="de-DE" dirty="0" err="1"/>
              <a:t>point</a:t>
            </a:r>
            <a:r>
              <a:rPr lang="de-DE" dirty="0"/>
              <a:t> 10 (b))</a:t>
            </a:r>
          </a:p>
          <a:p>
            <a:pPr algn="just"/>
            <a:endParaRPr lang="de-DE" dirty="0"/>
          </a:p>
          <a:p>
            <a:pPr algn="just"/>
            <a:r>
              <a:rPr lang="en-US" dirty="0"/>
              <a:t>A Member State transposed this provision in such a way, that an EIA was required if two (cumulative) conditions were fulfilled: </a:t>
            </a:r>
          </a:p>
          <a:p>
            <a:pPr algn="just"/>
            <a:r>
              <a:rPr lang="en-US" dirty="0"/>
              <a:t>1. The project exceeds a land take of at least 15 ha and a gross floor area of more than 150 000 m²</a:t>
            </a:r>
          </a:p>
          <a:p>
            <a:pPr algn="just"/>
            <a:r>
              <a:rPr lang="en-US" dirty="0"/>
              <a:t>2. The project is for multifunctional development, including at least residential and commercial buildings, access roads and utilities. </a:t>
            </a:r>
          </a:p>
          <a:p>
            <a:endParaRPr lang="en-US" dirty="0"/>
          </a:p>
          <a:p>
            <a:pPr marL="76200" indent="0">
              <a:buNone/>
            </a:pPr>
            <a:r>
              <a:rPr lang="en-US" dirty="0"/>
              <a:t> </a:t>
            </a:r>
          </a:p>
          <a:p>
            <a:endParaRPr lang="de-DE" dirty="0"/>
          </a:p>
          <a:p>
            <a:pPr marL="76200" indent="0">
              <a:buNone/>
            </a:pPr>
            <a:endParaRPr lang="en-IE" dirty="0">
              <a:highlight>
                <a:srgbClr val="FFFF00"/>
              </a:highlight>
            </a:endParaRPr>
          </a:p>
          <a:p>
            <a:endParaRPr lang="en-IE" dirty="0"/>
          </a:p>
        </p:txBody>
      </p:sp>
    </p:spTree>
    <p:extLst>
      <p:ext uri="{BB962C8B-B14F-4D97-AF65-F5344CB8AC3E}">
        <p14:creationId xmlns:p14="http://schemas.microsoft.com/office/powerpoint/2010/main" val="5641823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7A3964C-9EFE-2E9B-5DAC-31FDB85A7B61}"/>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27</a:t>
            </a:fld>
            <a:endParaRPr lang="en-GB"/>
          </a:p>
        </p:txBody>
      </p:sp>
      <p:sp>
        <p:nvSpPr>
          <p:cNvPr id="3" name="Title 2">
            <a:extLst>
              <a:ext uri="{FF2B5EF4-FFF2-40B4-BE49-F238E27FC236}">
                <a16:creationId xmlns:a16="http://schemas.microsoft.com/office/drawing/2014/main" id="{CDE7307F-7818-0411-2704-667CA0B04E35}"/>
              </a:ext>
            </a:extLst>
          </p:cNvPr>
          <p:cNvSpPr>
            <a:spLocks noGrp="1"/>
          </p:cNvSpPr>
          <p:nvPr>
            <p:ph type="title"/>
          </p:nvPr>
        </p:nvSpPr>
        <p:spPr/>
        <p:txBody>
          <a:bodyPr/>
          <a:lstStyle/>
          <a:p>
            <a:r>
              <a:rPr lang="de-DE" dirty="0"/>
              <a:t>Annex II – Long-</a:t>
            </a:r>
            <a:r>
              <a:rPr lang="de-DE" dirty="0" err="1"/>
              <a:t>distance</a:t>
            </a:r>
            <a:r>
              <a:rPr lang="de-DE" dirty="0"/>
              <a:t> </a:t>
            </a:r>
            <a:r>
              <a:rPr lang="de-DE" dirty="0" err="1"/>
              <a:t>aqueducts</a:t>
            </a:r>
            <a:endParaRPr lang="en-IE" dirty="0"/>
          </a:p>
        </p:txBody>
      </p:sp>
      <p:sp>
        <p:nvSpPr>
          <p:cNvPr id="4" name="Text Placeholder 3">
            <a:extLst>
              <a:ext uri="{FF2B5EF4-FFF2-40B4-BE49-F238E27FC236}">
                <a16:creationId xmlns:a16="http://schemas.microsoft.com/office/drawing/2014/main" id="{55D60DF2-BF03-0736-4408-9DB360C9AC8C}"/>
              </a:ext>
            </a:extLst>
          </p:cNvPr>
          <p:cNvSpPr>
            <a:spLocks noGrp="1"/>
          </p:cNvSpPr>
          <p:nvPr>
            <p:ph type="body" idx="1"/>
          </p:nvPr>
        </p:nvSpPr>
        <p:spPr>
          <a:xfrm>
            <a:off x="775672" y="1563879"/>
            <a:ext cx="10905699" cy="3862699"/>
          </a:xfrm>
        </p:spPr>
        <p:txBody>
          <a:bodyPr/>
          <a:lstStyle/>
          <a:p>
            <a:pPr algn="just"/>
            <a:r>
              <a:rPr lang="en-US" dirty="0"/>
              <a:t>The Directive requires Member States to determine through a case-by-case examination and/or thresholds or criteria whether the </a:t>
            </a:r>
            <a:r>
              <a:rPr lang="en-US" dirty="0" err="1"/>
              <a:t>i</a:t>
            </a:r>
            <a:r>
              <a:rPr lang="de-DE" dirty="0" err="1"/>
              <a:t>nstallations</a:t>
            </a:r>
            <a:r>
              <a:rPr lang="de-DE" dirty="0"/>
              <a:t> </a:t>
            </a:r>
            <a:r>
              <a:rPr lang="de-DE" dirty="0" err="1"/>
              <a:t>of</a:t>
            </a:r>
            <a:r>
              <a:rPr lang="de-DE" dirty="0"/>
              <a:t> </a:t>
            </a:r>
            <a:r>
              <a:rPr lang="de-DE" dirty="0" err="1"/>
              <a:t>long-distance</a:t>
            </a:r>
            <a:r>
              <a:rPr lang="de-DE" dirty="0"/>
              <a:t> </a:t>
            </a:r>
            <a:r>
              <a:rPr lang="de-DE" dirty="0" err="1"/>
              <a:t>aqueducts</a:t>
            </a:r>
            <a:r>
              <a:rPr lang="de-DE" dirty="0"/>
              <a:t> </a:t>
            </a:r>
            <a:r>
              <a:rPr lang="de-DE" dirty="0" err="1"/>
              <a:t>shall</a:t>
            </a:r>
            <a:r>
              <a:rPr lang="de-DE" dirty="0"/>
              <a:t> </a:t>
            </a:r>
            <a:r>
              <a:rPr lang="de-DE" dirty="0" err="1"/>
              <a:t>be</a:t>
            </a:r>
            <a:r>
              <a:rPr lang="de-DE" dirty="0"/>
              <a:t> </a:t>
            </a:r>
            <a:r>
              <a:rPr lang="de-DE" dirty="0" err="1"/>
              <a:t>made</a:t>
            </a:r>
            <a:r>
              <a:rPr lang="de-DE" dirty="0"/>
              <a:t> </a:t>
            </a:r>
            <a:r>
              <a:rPr lang="de-DE" dirty="0" err="1"/>
              <a:t>subject</a:t>
            </a:r>
            <a:r>
              <a:rPr lang="de-DE" dirty="0"/>
              <a:t> to an </a:t>
            </a:r>
            <a:r>
              <a:rPr lang="de-DE" dirty="0" err="1"/>
              <a:t>assessment</a:t>
            </a:r>
            <a:r>
              <a:rPr lang="de-DE" dirty="0"/>
              <a:t> (Art. 4(2) in </a:t>
            </a:r>
            <a:r>
              <a:rPr lang="de-DE" dirty="0" err="1"/>
              <a:t>combination</a:t>
            </a:r>
            <a:r>
              <a:rPr lang="de-DE" dirty="0"/>
              <a:t> </a:t>
            </a:r>
            <a:r>
              <a:rPr lang="de-DE" dirty="0" err="1"/>
              <a:t>with</a:t>
            </a:r>
            <a:r>
              <a:rPr lang="de-DE" dirty="0"/>
              <a:t> Annex II, </a:t>
            </a:r>
            <a:r>
              <a:rPr lang="de-DE" dirty="0" err="1"/>
              <a:t>point</a:t>
            </a:r>
            <a:r>
              <a:rPr lang="de-DE" dirty="0"/>
              <a:t> 10 (j))</a:t>
            </a:r>
          </a:p>
          <a:p>
            <a:pPr marL="76200" indent="0" algn="just">
              <a:buNone/>
            </a:pPr>
            <a:endParaRPr lang="en-IE" dirty="0"/>
          </a:p>
          <a:p>
            <a:pPr algn="just"/>
            <a:r>
              <a:rPr lang="en-US" dirty="0"/>
              <a:t>Member State </a:t>
            </a:r>
            <a:r>
              <a:rPr lang="en-US" b="1" dirty="0"/>
              <a:t>A</a:t>
            </a:r>
            <a:r>
              <a:rPr lang="en-US" dirty="0"/>
              <a:t> transposed this provision by providing for a case-by-case assessment for all projects exceeding a length of 10 km; projects exceeding a length of 2 km have to be examined in sensitive locations.</a:t>
            </a:r>
          </a:p>
          <a:p>
            <a:pPr algn="just"/>
            <a:r>
              <a:rPr lang="en-US" dirty="0"/>
              <a:t>Member State </a:t>
            </a:r>
            <a:r>
              <a:rPr lang="en-US" b="1" dirty="0"/>
              <a:t>B</a:t>
            </a:r>
            <a:r>
              <a:rPr lang="en-US" dirty="0"/>
              <a:t> transposed this provision by providing for a case-by-case assessment for projects exceeding a length of 100 km and which are situated in sensitive locations.</a:t>
            </a:r>
          </a:p>
          <a:p>
            <a:endParaRPr lang="en-IE" dirty="0"/>
          </a:p>
        </p:txBody>
      </p:sp>
    </p:spTree>
    <p:extLst>
      <p:ext uri="{BB962C8B-B14F-4D97-AF65-F5344CB8AC3E}">
        <p14:creationId xmlns:p14="http://schemas.microsoft.com/office/powerpoint/2010/main" val="27634475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7A3964C-9EFE-2E9B-5DAC-31FDB85A7B61}"/>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28</a:t>
            </a:fld>
            <a:endParaRPr lang="en-GB"/>
          </a:p>
        </p:txBody>
      </p:sp>
      <p:sp>
        <p:nvSpPr>
          <p:cNvPr id="3" name="Title 2">
            <a:extLst>
              <a:ext uri="{FF2B5EF4-FFF2-40B4-BE49-F238E27FC236}">
                <a16:creationId xmlns:a16="http://schemas.microsoft.com/office/drawing/2014/main" id="{CDE7307F-7818-0411-2704-667CA0B04E35}"/>
              </a:ext>
            </a:extLst>
          </p:cNvPr>
          <p:cNvSpPr>
            <a:spLocks noGrp="1"/>
          </p:cNvSpPr>
          <p:nvPr>
            <p:ph type="title"/>
          </p:nvPr>
        </p:nvSpPr>
        <p:spPr/>
        <p:txBody>
          <a:bodyPr/>
          <a:lstStyle/>
          <a:p>
            <a:r>
              <a:rPr lang="de-DE" dirty="0" err="1"/>
              <a:t>Cumulative</a:t>
            </a:r>
            <a:r>
              <a:rPr lang="de-DE" dirty="0"/>
              <a:t> </a:t>
            </a:r>
            <a:r>
              <a:rPr lang="de-DE" dirty="0" err="1"/>
              <a:t>effects</a:t>
            </a:r>
            <a:endParaRPr lang="en-IE" dirty="0"/>
          </a:p>
        </p:txBody>
      </p:sp>
      <p:sp>
        <p:nvSpPr>
          <p:cNvPr id="4" name="Text Placeholder 3">
            <a:extLst>
              <a:ext uri="{FF2B5EF4-FFF2-40B4-BE49-F238E27FC236}">
                <a16:creationId xmlns:a16="http://schemas.microsoft.com/office/drawing/2014/main" id="{55D60DF2-BF03-0736-4408-9DB360C9AC8C}"/>
              </a:ext>
            </a:extLst>
          </p:cNvPr>
          <p:cNvSpPr>
            <a:spLocks noGrp="1"/>
          </p:cNvSpPr>
          <p:nvPr>
            <p:ph type="body" idx="1"/>
          </p:nvPr>
        </p:nvSpPr>
        <p:spPr>
          <a:xfrm>
            <a:off x="838199" y="1333144"/>
            <a:ext cx="10905699" cy="4374385"/>
          </a:xfrm>
        </p:spPr>
        <p:txBody>
          <a:bodyPr/>
          <a:lstStyle/>
          <a:p>
            <a:pPr algn="just"/>
            <a:r>
              <a:rPr lang="de-DE" sz="2000" dirty="0" err="1"/>
              <a:t>Cumulation</a:t>
            </a:r>
            <a:r>
              <a:rPr lang="de-DE" sz="2000" dirty="0"/>
              <a:t> </a:t>
            </a:r>
            <a:r>
              <a:rPr lang="de-DE" sz="2000" dirty="0" err="1"/>
              <a:t>with</a:t>
            </a:r>
            <a:r>
              <a:rPr lang="de-DE" sz="2000" dirty="0"/>
              <a:t> </a:t>
            </a:r>
            <a:r>
              <a:rPr lang="de-DE" sz="2000" dirty="0" err="1"/>
              <a:t>other</a:t>
            </a:r>
            <a:r>
              <a:rPr lang="de-DE" sz="2000" dirty="0"/>
              <a:t> </a:t>
            </a:r>
            <a:r>
              <a:rPr lang="de-DE" sz="2000" dirty="0" err="1"/>
              <a:t>existing</a:t>
            </a:r>
            <a:r>
              <a:rPr lang="de-DE" sz="2000" dirty="0"/>
              <a:t> and/</a:t>
            </a:r>
            <a:r>
              <a:rPr lang="de-DE" sz="2000" dirty="0" err="1"/>
              <a:t>or</a:t>
            </a:r>
            <a:r>
              <a:rPr lang="de-DE" sz="2000" dirty="0"/>
              <a:t> </a:t>
            </a:r>
            <a:r>
              <a:rPr lang="de-DE" sz="2000" dirty="0" err="1"/>
              <a:t>approved</a:t>
            </a:r>
            <a:r>
              <a:rPr lang="de-DE" sz="2000" dirty="0"/>
              <a:t> </a:t>
            </a:r>
            <a:r>
              <a:rPr lang="de-DE" sz="2000" dirty="0" err="1"/>
              <a:t>projects</a:t>
            </a:r>
            <a:r>
              <a:rPr lang="de-DE" sz="2000" dirty="0"/>
              <a:t> </a:t>
            </a:r>
            <a:r>
              <a:rPr lang="de-DE" sz="2000" dirty="0" err="1"/>
              <a:t>is</a:t>
            </a:r>
            <a:r>
              <a:rPr lang="de-DE" sz="2000" dirty="0"/>
              <a:t> </a:t>
            </a:r>
            <a:r>
              <a:rPr lang="de-DE" sz="2000" dirty="0" err="1"/>
              <a:t>one</a:t>
            </a:r>
            <a:r>
              <a:rPr lang="de-DE" sz="2000" dirty="0"/>
              <a:t> </a:t>
            </a:r>
            <a:r>
              <a:rPr lang="de-DE" sz="2000" dirty="0" err="1"/>
              <a:t>of</a:t>
            </a:r>
            <a:r>
              <a:rPr lang="de-DE" sz="2000" dirty="0"/>
              <a:t> </a:t>
            </a:r>
            <a:r>
              <a:rPr lang="de-DE" sz="2000" dirty="0" err="1"/>
              <a:t>the</a:t>
            </a:r>
            <a:r>
              <a:rPr lang="de-DE" sz="2000" dirty="0"/>
              <a:t> </a:t>
            </a:r>
            <a:r>
              <a:rPr lang="de-DE" sz="2000" dirty="0" err="1"/>
              <a:t>selection</a:t>
            </a:r>
            <a:r>
              <a:rPr lang="de-DE" sz="2000" dirty="0"/>
              <a:t> </a:t>
            </a:r>
            <a:r>
              <a:rPr lang="de-DE" sz="2000" dirty="0" err="1"/>
              <a:t>criteria</a:t>
            </a:r>
            <a:r>
              <a:rPr lang="de-DE" sz="2000" dirty="0"/>
              <a:t> to </a:t>
            </a:r>
            <a:r>
              <a:rPr lang="de-DE" sz="2000" dirty="0" err="1"/>
              <a:t>determine</a:t>
            </a:r>
            <a:r>
              <a:rPr lang="de-DE" sz="2000" dirty="0"/>
              <a:t> </a:t>
            </a:r>
            <a:r>
              <a:rPr lang="de-DE" sz="2000" dirty="0" err="1"/>
              <a:t>whether</a:t>
            </a:r>
            <a:r>
              <a:rPr lang="de-DE" sz="2000" dirty="0"/>
              <a:t> </a:t>
            </a:r>
            <a:r>
              <a:rPr lang="de-DE" sz="2000" dirty="0" err="1"/>
              <a:t>projects</a:t>
            </a:r>
            <a:r>
              <a:rPr lang="de-DE" sz="2000" dirty="0"/>
              <a:t> </a:t>
            </a:r>
            <a:r>
              <a:rPr lang="de-DE" sz="2000" dirty="0" err="1"/>
              <a:t>listed</a:t>
            </a:r>
            <a:r>
              <a:rPr lang="de-DE" sz="2000" dirty="0"/>
              <a:t> in Annex II </a:t>
            </a:r>
            <a:r>
              <a:rPr lang="de-DE" sz="2000" dirty="0" err="1"/>
              <a:t>should</a:t>
            </a:r>
            <a:r>
              <a:rPr lang="de-DE" sz="2000" dirty="0"/>
              <a:t> </a:t>
            </a:r>
            <a:r>
              <a:rPr lang="de-DE" sz="2000" dirty="0" err="1"/>
              <a:t>be</a:t>
            </a:r>
            <a:r>
              <a:rPr lang="de-DE" sz="2000" dirty="0"/>
              <a:t> </a:t>
            </a:r>
            <a:r>
              <a:rPr lang="de-DE" sz="2000" dirty="0" err="1"/>
              <a:t>subject</a:t>
            </a:r>
            <a:r>
              <a:rPr lang="de-DE" sz="2000" dirty="0"/>
              <a:t> to an </a:t>
            </a:r>
            <a:r>
              <a:rPr lang="de-DE" sz="2000" dirty="0" err="1"/>
              <a:t>assessment</a:t>
            </a:r>
            <a:r>
              <a:rPr lang="de-DE" sz="2000" dirty="0"/>
              <a:t>. </a:t>
            </a:r>
          </a:p>
          <a:p>
            <a:pPr algn="just"/>
            <a:endParaRPr lang="de-DE" sz="2000" dirty="0"/>
          </a:p>
          <a:p>
            <a:pPr algn="just"/>
            <a:r>
              <a:rPr lang="en-US" sz="2000" dirty="0"/>
              <a:t>Member State A provides for the consideration of cumulative effects in the following way: If EIA thresholds are reached together with other existing or approved projects, a case-by-case examination is necessary. All </a:t>
            </a:r>
            <a:r>
              <a:rPr lang="en-US" sz="2000" b="1" dirty="0"/>
              <a:t>projects of the same kind</a:t>
            </a:r>
            <a:r>
              <a:rPr lang="en-US" sz="2000" dirty="0"/>
              <a:t> and with a spatial link to each other have to be considered. If the planned project does not exceed </a:t>
            </a:r>
            <a:r>
              <a:rPr lang="en-US" sz="2000" b="1" dirty="0"/>
              <a:t>25%</a:t>
            </a:r>
            <a:r>
              <a:rPr lang="en-US" sz="2000" dirty="0"/>
              <a:t> of the threshold, such an examination is not required.  </a:t>
            </a:r>
          </a:p>
          <a:p>
            <a:pPr algn="just"/>
            <a:endParaRPr lang="en-US" sz="2000" dirty="0"/>
          </a:p>
          <a:p>
            <a:pPr algn="just"/>
            <a:r>
              <a:rPr lang="en-US" sz="2000" dirty="0"/>
              <a:t>In addition, the Member State A provides for specific rules on cumulation for specific projects, e.g. for “</a:t>
            </a:r>
            <a:r>
              <a:rPr lang="en-US" sz="2000" b="1" dirty="0"/>
              <a:t>ski runs</a:t>
            </a:r>
            <a:r>
              <a:rPr lang="en-US" sz="2000" dirty="0"/>
              <a:t>” (Annex II, point 12(a) of the EIA Directive) the following applies: The obligation to take into account the cumulative impact of other projects – when examining the necessity of an EIA – is </a:t>
            </a:r>
            <a:r>
              <a:rPr lang="en-US" sz="2000" b="1" dirty="0"/>
              <a:t>restricted to projects approved within the last 5 years. </a:t>
            </a:r>
          </a:p>
          <a:p>
            <a:pPr algn="just"/>
            <a:endParaRPr lang="en-US" dirty="0"/>
          </a:p>
        </p:txBody>
      </p:sp>
    </p:spTree>
    <p:extLst>
      <p:ext uri="{BB962C8B-B14F-4D97-AF65-F5344CB8AC3E}">
        <p14:creationId xmlns:p14="http://schemas.microsoft.com/office/powerpoint/2010/main" val="15931478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3B174DE-61F2-19C8-232F-60930BE4CD6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29</a:t>
            </a:fld>
            <a:endParaRPr lang="en-GB"/>
          </a:p>
        </p:txBody>
      </p:sp>
      <p:sp>
        <p:nvSpPr>
          <p:cNvPr id="3" name="Title 2">
            <a:extLst>
              <a:ext uri="{FF2B5EF4-FFF2-40B4-BE49-F238E27FC236}">
                <a16:creationId xmlns:a16="http://schemas.microsoft.com/office/drawing/2014/main" id="{F41DEE11-066F-FB0C-8941-C693D6B639C4}"/>
              </a:ext>
            </a:extLst>
          </p:cNvPr>
          <p:cNvSpPr>
            <a:spLocks noGrp="1"/>
          </p:cNvSpPr>
          <p:nvPr>
            <p:ph type="title"/>
          </p:nvPr>
        </p:nvSpPr>
        <p:spPr>
          <a:xfrm>
            <a:off x="1124546" y="440211"/>
            <a:ext cx="10515600" cy="782357"/>
          </a:xfrm>
        </p:spPr>
        <p:txBody>
          <a:bodyPr/>
          <a:lstStyle/>
          <a:p>
            <a:r>
              <a:rPr lang="de-DE" dirty="0"/>
              <a:t>Change </a:t>
            </a:r>
            <a:r>
              <a:rPr lang="de-DE" dirty="0" err="1"/>
              <a:t>or</a:t>
            </a:r>
            <a:r>
              <a:rPr lang="de-DE" dirty="0"/>
              <a:t> </a:t>
            </a:r>
            <a:r>
              <a:rPr lang="de-DE" dirty="0" err="1"/>
              <a:t>extension</a:t>
            </a:r>
            <a:r>
              <a:rPr lang="de-DE" dirty="0"/>
              <a:t> </a:t>
            </a:r>
            <a:r>
              <a:rPr lang="de-DE" dirty="0" err="1"/>
              <a:t>of</a:t>
            </a:r>
            <a:r>
              <a:rPr lang="de-DE" dirty="0"/>
              <a:t> </a:t>
            </a:r>
            <a:r>
              <a:rPr lang="de-DE" dirty="0" err="1"/>
              <a:t>projects</a:t>
            </a:r>
            <a:r>
              <a:rPr lang="de-DE" dirty="0"/>
              <a:t> in Annex I/II</a:t>
            </a:r>
            <a:endParaRPr lang="en-IE" dirty="0"/>
          </a:p>
        </p:txBody>
      </p:sp>
      <p:sp>
        <p:nvSpPr>
          <p:cNvPr id="4" name="Text Placeholder 3">
            <a:extLst>
              <a:ext uri="{FF2B5EF4-FFF2-40B4-BE49-F238E27FC236}">
                <a16:creationId xmlns:a16="http://schemas.microsoft.com/office/drawing/2014/main" id="{B277203C-00AF-DFA8-4827-69959FE35811}"/>
              </a:ext>
            </a:extLst>
          </p:cNvPr>
          <p:cNvSpPr>
            <a:spLocks noGrp="1"/>
          </p:cNvSpPr>
          <p:nvPr>
            <p:ph type="body" idx="1"/>
          </p:nvPr>
        </p:nvSpPr>
        <p:spPr>
          <a:xfrm>
            <a:off x="838199" y="1632247"/>
            <a:ext cx="10905699" cy="4075282"/>
          </a:xfrm>
        </p:spPr>
        <p:txBody>
          <a:bodyPr/>
          <a:lstStyle/>
          <a:p>
            <a:pPr algn="just"/>
            <a:r>
              <a:rPr lang="en-US" sz="2000" dirty="0">
                <a:solidFill>
                  <a:srgbClr val="333333"/>
                </a:solidFill>
                <a:latin typeface="Arial Unicode MS"/>
              </a:rPr>
              <a:t>T</a:t>
            </a:r>
            <a:r>
              <a:rPr lang="en-US" sz="2000" dirty="0"/>
              <a:t>he Directive requires Member States to determine through a case-by-case examination and/or thresholds or criteria whether the extension of projects (listed in Annex I or II) </a:t>
            </a:r>
            <a:r>
              <a:rPr lang="de-DE" sz="2000" dirty="0" err="1"/>
              <a:t>shall</a:t>
            </a:r>
            <a:r>
              <a:rPr lang="de-DE" sz="2000" dirty="0"/>
              <a:t> </a:t>
            </a:r>
            <a:r>
              <a:rPr lang="de-DE" sz="2000" dirty="0" err="1"/>
              <a:t>be</a:t>
            </a:r>
            <a:r>
              <a:rPr lang="de-DE" sz="2000" dirty="0"/>
              <a:t> </a:t>
            </a:r>
            <a:r>
              <a:rPr lang="de-DE" sz="2000" dirty="0" err="1"/>
              <a:t>made</a:t>
            </a:r>
            <a:r>
              <a:rPr lang="de-DE" sz="2000" dirty="0"/>
              <a:t> </a:t>
            </a:r>
            <a:r>
              <a:rPr lang="de-DE" sz="2000" dirty="0" err="1"/>
              <a:t>subject</a:t>
            </a:r>
            <a:r>
              <a:rPr lang="de-DE" sz="2000" dirty="0"/>
              <a:t> to an </a:t>
            </a:r>
            <a:r>
              <a:rPr lang="de-DE" sz="2000" dirty="0" err="1"/>
              <a:t>assessment</a:t>
            </a:r>
            <a:r>
              <a:rPr lang="de-DE" sz="2000" dirty="0"/>
              <a:t> (Art. 4(2) in </a:t>
            </a:r>
            <a:r>
              <a:rPr lang="de-DE" sz="2000" dirty="0" err="1"/>
              <a:t>combination</a:t>
            </a:r>
            <a:r>
              <a:rPr lang="de-DE" sz="2000" dirty="0"/>
              <a:t> </a:t>
            </a:r>
            <a:r>
              <a:rPr lang="de-DE" sz="2000" dirty="0" err="1"/>
              <a:t>with</a:t>
            </a:r>
            <a:r>
              <a:rPr lang="de-DE" sz="2000" dirty="0"/>
              <a:t> Annex II, </a:t>
            </a:r>
            <a:r>
              <a:rPr lang="de-DE" sz="2000" dirty="0" err="1"/>
              <a:t>point</a:t>
            </a:r>
            <a:r>
              <a:rPr lang="de-DE" sz="2000" dirty="0"/>
              <a:t> 13 (a))</a:t>
            </a:r>
          </a:p>
          <a:p>
            <a:pPr algn="just"/>
            <a:endParaRPr lang="de-DE" sz="2000" dirty="0"/>
          </a:p>
          <a:p>
            <a:pPr algn="just"/>
            <a:r>
              <a:rPr lang="en-US" sz="2000" dirty="0">
                <a:solidFill>
                  <a:srgbClr val="333333"/>
                </a:solidFill>
                <a:latin typeface="Arial Unicode MS"/>
              </a:rPr>
              <a:t>Member State A provides the following for the assessment of such extensions:</a:t>
            </a:r>
          </a:p>
          <a:p>
            <a:pPr lvl="1" algn="just">
              <a:spcBef>
                <a:spcPts val="600"/>
              </a:spcBef>
            </a:pPr>
            <a:r>
              <a:rPr lang="en-US" dirty="0">
                <a:solidFill>
                  <a:srgbClr val="333333"/>
                </a:solidFill>
                <a:latin typeface="Arial Unicode MS"/>
              </a:rPr>
              <a:t>An EIA is required if the extension reaches 100 % of the threshold or if a specific threshold for extensions is reached;</a:t>
            </a:r>
          </a:p>
          <a:p>
            <a:pPr lvl="1" algn="just">
              <a:spcBef>
                <a:spcPts val="600"/>
              </a:spcBef>
            </a:pPr>
            <a:r>
              <a:rPr lang="en-US" dirty="0">
                <a:solidFill>
                  <a:srgbClr val="333333"/>
                </a:solidFill>
                <a:latin typeface="Arial Unicode MS"/>
              </a:rPr>
              <a:t>A case-by-case examination (to determine the necessity of an EIA) is required if 50 % of the thresholds are reached; </a:t>
            </a:r>
          </a:p>
          <a:p>
            <a:pPr lvl="1" algn="just">
              <a:spcBef>
                <a:spcPts val="600"/>
              </a:spcBef>
            </a:pPr>
            <a:r>
              <a:rPr lang="en-US" dirty="0">
                <a:solidFill>
                  <a:srgbClr val="333333"/>
                </a:solidFill>
                <a:latin typeface="Arial Unicode MS"/>
              </a:rPr>
              <a:t>When calculating the extension of capacity, the extensions approved in the last five years are added; the planned extension has to exceed at least 25% of the threshold. </a:t>
            </a:r>
          </a:p>
        </p:txBody>
      </p:sp>
    </p:spTree>
    <p:extLst>
      <p:ext uri="{BB962C8B-B14F-4D97-AF65-F5344CB8AC3E}">
        <p14:creationId xmlns:p14="http://schemas.microsoft.com/office/powerpoint/2010/main" val="386315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B1D64149-60C8-DBA1-544E-773C8741D363}"/>
              </a:ext>
            </a:extLst>
          </p:cNvPr>
          <p:cNvSpPr>
            <a:spLocks noGrp="1"/>
          </p:cNvSpPr>
          <p:nvPr>
            <p:ph type="title"/>
          </p:nvPr>
        </p:nvSpPr>
        <p:spPr>
          <a:xfrm>
            <a:off x="1703389" y="1339851"/>
            <a:ext cx="8785225" cy="504825"/>
          </a:xfrm>
        </p:spPr>
        <p:txBody>
          <a:bodyPr/>
          <a:lstStyle/>
          <a:p>
            <a:pPr algn="ctr"/>
            <a:r>
              <a:rPr lang="en-GB" altLang="en-US" sz="2400"/>
              <a:t>Historical/international perspective </a:t>
            </a:r>
          </a:p>
        </p:txBody>
      </p:sp>
      <p:sp>
        <p:nvSpPr>
          <p:cNvPr id="3" name="Content Placeholder 2">
            <a:extLst>
              <a:ext uri="{FF2B5EF4-FFF2-40B4-BE49-F238E27FC236}">
                <a16:creationId xmlns:a16="http://schemas.microsoft.com/office/drawing/2014/main" id="{3DB83EAD-428E-A56C-4280-37F2B1F7A8CE}"/>
              </a:ext>
            </a:extLst>
          </p:cNvPr>
          <p:cNvSpPr>
            <a:spLocks noGrp="1"/>
          </p:cNvSpPr>
          <p:nvPr>
            <p:ph idx="1"/>
          </p:nvPr>
        </p:nvSpPr>
        <p:spPr>
          <a:xfrm>
            <a:off x="1981201" y="1916114"/>
            <a:ext cx="8435975" cy="4681537"/>
          </a:xfrm>
        </p:spPr>
        <p:txBody>
          <a:bodyPr/>
          <a:lstStyle/>
          <a:p>
            <a:pPr marL="285750" lvl="1" algn="just"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en-GB" sz="1600" b="0" dirty="0"/>
              <a:t>US National Environmental Protection Act (1969)</a:t>
            </a:r>
          </a:p>
          <a:p>
            <a:pPr marL="285750" lvl="1" algn="just"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en-GB" sz="1600" b="0" dirty="0">
                <a:solidFill>
                  <a:srgbClr val="00B0F0"/>
                </a:solidFill>
              </a:rPr>
              <a:t>EIA Directive (1985)</a:t>
            </a:r>
          </a:p>
          <a:p>
            <a:pPr marL="285750" lvl="1" algn="just"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en-GB" sz="1600" b="0" dirty="0"/>
              <a:t>UNEP Guidelines Goals and Principles of EIA (1987)</a:t>
            </a:r>
          </a:p>
          <a:p>
            <a:pPr marL="285750" lvl="1" algn="just"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en-GB" sz="1600" b="0" dirty="0"/>
              <a:t>Espoo Convention on EIA in a </a:t>
            </a:r>
            <a:r>
              <a:rPr lang="en-GB" sz="1600" b="0" dirty="0" err="1"/>
              <a:t>transbounder</a:t>
            </a:r>
            <a:r>
              <a:rPr lang="en-GB" sz="1600" b="0" dirty="0"/>
              <a:t> context (adopted in 1991 – into force in 1997)</a:t>
            </a:r>
          </a:p>
          <a:p>
            <a:pPr marL="285750" lvl="1" algn="just"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en-GB" sz="1600" b="0" dirty="0"/>
              <a:t>Rio Declaration </a:t>
            </a:r>
            <a:r>
              <a:rPr lang="fr-BE" sz="1600" b="0" dirty="0"/>
              <a:t>on </a:t>
            </a:r>
            <a:r>
              <a:rPr lang="fr-BE" sz="1600" b="0" dirty="0" err="1"/>
              <a:t>Environment</a:t>
            </a:r>
            <a:r>
              <a:rPr lang="fr-BE" sz="1600" b="0" dirty="0"/>
              <a:t> and </a:t>
            </a:r>
            <a:r>
              <a:rPr lang="fr-BE" sz="1600" b="0" dirty="0" err="1"/>
              <a:t>Development</a:t>
            </a:r>
            <a:r>
              <a:rPr lang="fr-BE" sz="1600" b="0" dirty="0"/>
              <a:t> </a:t>
            </a:r>
            <a:r>
              <a:rPr lang="en-GB" sz="1600" b="0" dirty="0"/>
              <a:t>(1992)</a:t>
            </a:r>
          </a:p>
          <a:p>
            <a:pPr marL="285750" lvl="1" algn="just"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en-GB" sz="1600" b="0" dirty="0">
                <a:solidFill>
                  <a:srgbClr val="00B0F0"/>
                </a:solidFill>
              </a:rPr>
              <a:t>1</a:t>
            </a:r>
            <a:r>
              <a:rPr lang="en-GB" sz="1600" b="0" baseline="30000" dirty="0">
                <a:solidFill>
                  <a:srgbClr val="00B0F0"/>
                </a:solidFill>
              </a:rPr>
              <a:t>st</a:t>
            </a:r>
            <a:r>
              <a:rPr lang="en-GB" sz="1600" b="0" dirty="0">
                <a:solidFill>
                  <a:srgbClr val="00B0F0"/>
                </a:solidFill>
              </a:rPr>
              <a:t> amendment to the EIA Directive (1997)</a:t>
            </a:r>
          </a:p>
          <a:p>
            <a:pPr marL="285750" lvl="1" algn="just"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fr-BE" sz="1600" b="0" dirty="0" err="1"/>
              <a:t>Gabčíkovo</a:t>
            </a:r>
            <a:r>
              <a:rPr lang="fr-BE" sz="1600" b="0" dirty="0"/>
              <a:t> -</a:t>
            </a:r>
            <a:r>
              <a:rPr lang="fr-BE" sz="1600" b="0" dirty="0" err="1"/>
              <a:t>Nagymaros</a:t>
            </a:r>
            <a:r>
              <a:rPr lang="fr-BE" sz="1600" b="0" dirty="0"/>
              <a:t> Project (ICJ </a:t>
            </a:r>
            <a:r>
              <a:rPr lang="fr-BE" sz="1600" b="0" dirty="0" err="1"/>
              <a:t>ruling</a:t>
            </a:r>
            <a:r>
              <a:rPr lang="fr-BE" sz="1600" b="0" dirty="0"/>
              <a:t> </a:t>
            </a:r>
            <a:r>
              <a:rPr lang="fr-BE" sz="1600" b="0" dirty="0" err="1"/>
              <a:t>in</a:t>
            </a:r>
            <a:r>
              <a:rPr lang="fr-BE" sz="1600" b="0" dirty="0"/>
              <a:t> 1997) </a:t>
            </a:r>
            <a:endParaRPr lang="en-GB" sz="1600" b="0" dirty="0">
              <a:solidFill>
                <a:srgbClr val="00B0F0"/>
              </a:solidFill>
            </a:endParaRPr>
          </a:p>
          <a:p>
            <a:pPr marL="285750" lvl="1" algn="just"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en-GB" sz="1600" b="0" dirty="0"/>
              <a:t>Aarhus Convention (adopted in 1998 – into force in 2001)</a:t>
            </a:r>
          </a:p>
          <a:p>
            <a:pPr marL="285750" lvl="1" algn="just"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en-GB" sz="1600" b="0" dirty="0">
                <a:solidFill>
                  <a:srgbClr val="00B0F0"/>
                </a:solidFill>
              </a:rPr>
              <a:t>SEA Directive (2001)</a:t>
            </a:r>
          </a:p>
          <a:p>
            <a:pPr marL="285750" lvl="1" algn="just"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en-GB" sz="1600" b="0" dirty="0"/>
              <a:t>SEA Protocol to Espoo </a:t>
            </a:r>
            <a:r>
              <a:rPr lang="en-US" sz="1600" b="0" dirty="0"/>
              <a:t>(adopted in 2003 – into force in 2010)</a:t>
            </a:r>
          </a:p>
          <a:p>
            <a:pPr marL="285750" lvl="1" algn="just"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fr-BE" sz="1600" b="0" dirty="0" err="1"/>
              <a:t>Pulp</a:t>
            </a:r>
            <a:r>
              <a:rPr lang="fr-BE" sz="1600" b="0" dirty="0"/>
              <a:t> Mills case (ICJ </a:t>
            </a:r>
            <a:r>
              <a:rPr lang="fr-BE" sz="1600" b="0" dirty="0" err="1"/>
              <a:t>ruling</a:t>
            </a:r>
            <a:r>
              <a:rPr lang="fr-BE" sz="1600" b="0" dirty="0"/>
              <a:t> </a:t>
            </a:r>
            <a:r>
              <a:rPr lang="fr-BE" sz="1600" b="0" dirty="0" err="1"/>
              <a:t>in</a:t>
            </a:r>
            <a:r>
              <a:rPr lang="fr-BE" sz="1600" b="0" dirty="0"/>
              <a:t> 2010): EIA </a:t>
            </a:r>
            <a:r>
              <a:rPr lang="en-US" sz="1600" b="0" dirty="0"/>
              <a:t>attains customary international law</a:t>
            </a:r>
          </a:p>
          <a:p>
            <a:pPr marL="285750" lvl="1" algn="just"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en-GB" sz="1600" b="0" dirty="0">
                <a:solidFill>
                  <a:srgbClr val="00B0F0"/>
                </a:solidFill>
              </a:rPr>
              <a:t>2</a:t>
            </a:r>
            <a:r>
              <a:rPr lang="en-GB" sz="1600" b="0" baseline="30000" dirty="0">
                <a:solidFill>
                  <a:srgbClr val="00B0F0"/>
                </a:solidFill>
              </a:rPr>
              <a:t>nd</a:t>
            </a:r>
            <a:r>
              <a:rPr lang="en-GB" sz="1600" b="0" dirty="0">
                <a:solidFill>
                  <a:srgbClr val="00B0F0"/>
                </a:solidFill>
              </a:rPr>
              <a:t> and 3</a:t>
            </a:r>
            <a:r>
              <a:rPr lang="en-GB" sz="1600" b="0" baseline="30000" dirty="0">
                <a:solidFill>
                  <a:srgbClr val="00B0F0"/>
                </a:solidFill>
              </a:rPr>
              <a:t>d</a:t>
            </a:r>
            <a:r>
              <a:rPr lang="en-GB" sz="1600" b="0" dirty="0">
                <a:solidFill>
                  <a:srgbClr val="00B0F0"/>
                </a:solidFill>
              </a:rPr>
              <a:t> amendments to the EIA Directive (2003 and 2009)</a:t>
            </a:r>
          </a:p>
          <a:p>
            <a:pPr marL="285750" lvl="1" algn="just"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en-GB" sz="1600" b="0" dirty="0">
                <a:solidFill>
                  <a:srgbClr val="00B0F0"/>
                </a:solidFill>
              </a:rPr>
              <a:t>EIA codified (Directive 2011/92/EU)</a:t>
            </a:r>
          </a:p>
          <a:p>
            <a:pPr marL="285750" lvl="1" algn="just"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en-GB" sz="1600" b="0" dirty="0">
                <a:solidFill>
                  <a:srgbClr val="00B0F0"/>
                </a:solidFill>
              </a:rPr>
              <a:t>EIA revised (Directive (2014/52/EU)</a:t>
            </a:r>
          </a:p>
          <a:p>
            <a:pPr marL="0" lvl="1" indent="0" algn="just" eaLnBrk="1" hangingPunct="1">
              <a:lnSpc>
                <a:spcPct val="90000"/>
              </a:lnSpc>
              <a:spcAft>
                <a:spcPct val="20000"/>
              </a:spcAft>
              <a:buClr>
                <a:srgbClr val="FF0000"/>
              </a:buClr>
              <a:buNone/>
              <a:tabLst>
                <a:tab pos="273050" algn="l"/>
                <a:tab pos="358775" algn="l"/>
              </a:tabLst>
              <a:defRPr/>
            </a:pPr>
            <a:endParaRPr lang="en-GB" sz="1600" b="0" dirty="0"/>
          </a:p>
          <a:p>
            <a:pPr marL="0" lvl="1" indent="0" eaLnBrk="1" hangingPunct="1">
              <a:lnSpc>
                <a:spcPct val="90000"/>
              </a:lnSpc>
              <a:spcAft>
                <a:spcPct val="20000"/>
              </a:spcAft>
              <a:buClr>
                <a:srgbClr val="FF0000"/>
              </a:buClr>
              <a:buNone/>
              <a:tabLst>
                <a:tab pos="273050" algn="l"/>
                <a:tab pos="358775" algn="l"/>
              </a:tabLst>
              <a:defRPr/>
            </a:pPr>
            <a:endParaRPr lang="fr-BE" sz="1600" b="0" dirty="0"/>
          </a:p>
          <a:p>
            <a:pPr marL="0" lvl="1" indent="0" eaLnBrk="1" hangingPunct="1">
              <a:lnSpc>
                <a:spcPct val="90000"/>
              </a:lnSpc>
              <a:spcAft>
                <a:spcPct val="20000"/>
              </a:spcAft>
              <a:buClr>
                <a:srgbClr val="FF0000"/>
              </a:buClr>
              <a:buNone/>
              <a:tabLst>
                <a:tab pos="273050" algn="l"/>
                <a:tab pos="358775" algn="l"/>
              </a:tabLst>
              <a:defRPr/>
            </a:pPr>
            <a:endParaRPr lang="fr-BE" sz="1600" b="0" dirty="0"/>
          </a:p>
          <a:p>
            <a:pPr marL="0" lvl="1" indent="0" eaLnBrk="1" hangingPunct="1">
              <a:lnSpc>
                <a:spcPct val="90000"/>
              </a:lnSpc>
              <a:spcAft>
                <a:spcPct val="20000"/>
              </a:spcAft>
              <a:buClr>
                <a:srgbClr val="FF0000"/>
              </a:buClr>
              <a:buNone/>
              <a:tabLst>
                <a:tab pos="273050" algn="l"/>
                <a:tab pos="358775" algn="l"/>
              </a:tabLst>
              <a:defRPr/>
            </a:pPr>
            <a:endParaRPr lang="fr-BE" sz="1600" b="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3B174DE-61F2-19C8-232F-60930BE4CD6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30</a:t>
            </a:fld>
            <a:endParaRPr lang="en-GB"/>
          </a:p>
        </p:txBody>
      </p:sp>
      <p:sp>
        <p:nvSpPr>
          <p:cNvPr id="3" name="Title 2">
            <a:extLst>
              <a:ext uri="{FF2B5EF4-FFF2-40B4-BE49-F238E27FC236}">
                <a16:creationId xmlns:a16="http://schemas.microsoft.com/office/drawing/2014/main" id="{F41DEE11-066F-FB0C-8941-C693D6B639C4}"/>
              </a:ext>
            </a:extLst>
          </p:cNvPr>
          <p:cNvSpPr>
            <a:spLocks noGrp="1"/>
          </p:cNvSpPr>
          <p:nvPr>
            <p:ph type="title"/>
          </p:nvPr>
        </p:nvSpPr>
        <p:spPr>
          <a:xfrm>
            <a:off x="970722" y="436440"/>
            <a:ext cx="10515600" cy="782357"/>
          </a:xfrm>
        </p:spPr>
        <p:txBody>
          <a:bodyPr/>
          <a:lstStyle/>
          <a:p>
            <a:r>
              <a:rPr lang="de-DE" dirty="0"/>
              <a:t>Extension </a:t>
            </a:r>
            <a:r>
              <a:rPr lang="de-DE" dirty="0" err="1"/>
              <a:t>of</a:t>
            </a:r>
            <a:r>
              <a:rPr lang="de-DE" dirty="0"/>
              <a:t> </a:t>
            </a:r>
            <a:r>
              <a:rPr lang="de-DE" dirty="0" err="1"/>
              <a:t>projects</a:t>
            </a:r>
            <a:r>
              <a:rPr lang="de-DE" dirty="0"/>
              <a:t> – </a:t>
            </a:r>
            <a:r>
              <a:rPr lang="de-DE" dirty="0" err="1"/>
              <a:t>practical</a:t>
            </a:r>
            <a:r>
              <a:rPr lang="de-DE" dirty="0"/>
              <a:t> </a:t>
            </a:r>
            <a:r>
              <a:rPr lang="de-DE" dirty="0" err="1"/>
              <a:t>example</a:t>
            </a:r>
            <a:endParaRPr lang="en-IE" dirty="0"/>
          </a:p>
        </p:txBody>
      </p:sp>
      <p:sp>
        <p:nvSpPr>
          <p:cNvPr id="4" name="Text Placeholder 3">
            <a:extLst>
              <a:ext uri="{FF2B5EF4-FFF2-40B4-BE49-F238E27FC236}">
                <a16:creationId xmlns:a16="http://schemas.microsoft.com/office/drawing/2014/main" id="{B277203C-00AF-DFA8-4827-69959FE35811}"/>
              </a:ext>
            </a:extLst>
          </p:cNvPr>
          <p:cNvSpPr>
            <a:spLocks noGrp="1"/>
          </p:cNvSpPr>
          <p:nvPr>
            <p:ph type="body" idx="1"/>
          </p:nvPr>
        </p:nvSpPr>
        <p:spPr>
          <a:xfrm>
            <a:off x="435836" y="1375873"/>
            <a:ext cx="11440585" cy="4460906"/>
          </a:xfrm>
        </p:spPr>
        <p:txBody>
          <a:bodyPr/>
          <a:lstStyle/>
          <a:p>
            <a:pPr algn="just"/>
            <a:r>
              <a:rPr lang="en-US" sz="1800" dirty="0">
                <a:solidFill>
                  <a:srgbClr val="333333"/>
                </a:solidFill>
                <a:latin typeface="Arial Unicode MS"/>
              </a:rPr>
              <a:t>The Directive requires an </a:t>
            </a:r>
            <a:r>
              <a:rPr lang="en-US" sz="1800" b="0" i="0" dirty="0">
                <a:solidFill>
                  <a:srgbClr val="333333"/>
                </a:solidFill>
                <a:effectLst/>
                <a:latin typeface="Arial Unicode MS"/>
              </a:rPr>
              <a:t>EIA for </a:t>
            </a:r>
            <a:r>
              <a:rPr lang="en-US" sz="1800" b="1" i="0" dirty="0">
                <a:solidFill>
                  <a:srgbClr val="333333"/>
                </a:solidFill>
                <a:effectLst/>
                <a:latin typeface="Arial Unicode MS"/>
              </a:rPr>
              <a:t>waste incinerators </a:t>
            </a:r>
            <a:r>
              <a:rPr lang="en-US" sz="1800" b="0" i="0" dirty="0">
                <a:solidFill>
                  <a:srgbClr val="333333"/>
                </a:solidFill>
                <a:effectLst/>
                <a:latin typeface="Arial Unicode MS"/>
              </a:rPr>
              <a:t>with a capacity exceedin</a:t>
            </a:r>
            <a:r>
              <a:rPr lang="en-US" sz="1800" dirty="0">
                <a:solidFill>
                  <a:srgbClr val="333333"/>
                </a:solidFill>
                <a:latin typeface="Arial Unicode MS"/>
              </a:rPr>
              <a:t>g 100 tons by day. (Annex I, point 10). Member State A transposed this provision by providing for an EIA above an annual capacity of 35,000 tons. Following an EIA, the construction of a waste incinerator with an annual capacity of 130,000 tons was approved. In March 2010, the EIA authority found that the project had been executed in conformity with the development consent.</a:t>
            </a:r>
          </a:p>
          <a:p>
            <a:pPr algn="just"/>
            <a:endParaRPr lang="en-US" sz="1800" dirty="0">
              <a:solidFill>
                <a:srgbClr val="333333"/>
              </a:solidFill>
              <a:latin typeface="Arial Unicode MS"/>
            </a:endParaRPr>
          </a:p>
          <a:p>
            <a:pPr algn="just"/>
            <a:r>
              <a:rPr lang="en-US" sz="1800" dirty="0">
                <a:solidFill>
                  <a:srgbClr val="333333"/>
                </a:solidFill>
                <a:latin typeface="Arial Unicode MS"/>
              </a:rPr>
              <a:t>In December 2010, the capacity was extended from 130,000 to 146,000 tons per year. A case-by-case examination was not necessary because the extension of 16,000 tons amounted only to 45,7% of the threshold. </a:t>
            </a:r>
          </a:p>
          <a:p>
            <a:pPr algn="just"/>
            <a:r>
              <a:rPr lang="en-US" sz="1800" dirty="0">
                <a:solidFill>
                  <a:srgbClr val="333333"/>
                </a:solidFill>
                <a:latin typeface="Arial Unicode MS"/>
              </a:rPr>
              <a:t>In 2012 the capacity was extended from 146,000 to 154,275 tons per year. An examination was not necessary because the extension of 8,275 tons did not reach 25% of the threshold.</a:t>
            </a:r>
          </a:p>
          <a:p>
            <a:pPr algn="just"/>
            <a:r>
              <a:rPr lang="en-US" sz="1800" dirty="0">
                <a:solidFill>
                  <a:srgbClr val="333333"/>
                </a:solidFill>
                <a:latin typeface="Arial Unicode MS"/>
              </a:rPr>
              <a:t>In 2014 the capacity was extended from 154,275 to 162,500 tons per year. An examination was not necessary because the extension of 8,225 tons did not reach 25% of the threshold.</a:t>
            </a:r>
          </a:p>
          <a:p>
            <a:pPr algn="just"/>
            <a:r>
              <a:rPr lang="en-US" sz="1800" dirty="0">
                <a:solidFill>
                  <a:srgbClr val="333333"/>
                </a:solidFill>
                <a:latin typeface="Arial Unicode MS"/>
              </a:rPr>
              <a:t>In total, the capacity of the installation was increased by 92,9 % of the threshold without any examination under the EIA law. Instead, extensions were approved under the waste law which does not provide for public participation and access to justice for the public concerned. </a:t>
            </a:r>
          </a:p>
          <a:p>
            <a:endParaRPr lang="en-US" sz="1800" dirty="0">
              <a:solidFill>
                <a:srgbClr val="333333"/>
              </a:solidFill>
              <a:latin typeface="Arial Unicode MS"/>
            </a:endParaRPr>
          </a:p>
          <a:p>
            <a:endParaRPr lang="en-US" dirty="0">
              <a:solidFill>
                <a:srgbClr val="333333"/>
              </a:solidFill>
              <a:latin typeface="Arial Unicode MS"/>
            </a:endParaRPr>
          </a:p>
        </p:txBody>
      </p:sp>
    </p:spTree>
    <p:extLst>
      <p:ext uri="{BB962C8B-B14F-4D97-AF65-F5344CB8AC3E}">
        <p14:creationId xmlns:p14="http://schemas.microsoft.com/office/powerpoint/2010/main" val="3690130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7A3964C-9EFE-2E9B-5DAC-31FDB85A7B61}"/>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31</a:t>
            </a:fld>
            <a:endParaRPr lang="en-GB"/>
          </a:p>
        </p:txBody>
      </p:sp>
      <p:sp>
        <p:nvSpPr>
          <p:cNvPr id="3" name="Title 2">
            <a:extLst>
              <a:ext uri="{FF2B5EF4-FFF2-40B4-BE49-F238E27FC236}">
                <a16:creationId xmlns:a16="http://schemas.microsoft.com/office/drawing/2014/main" id="{CDE7307F-7818-0411-2704-667CA0B04E35}"/>
              </a:ext>
            </a:extLst>
          </p:cNvPr>
          <p:cNvSpPr>
            <a:spLocks noGrp="1"/>
          </p:cNvSpPr>
          <p:nvPr>
            <p:ph type="title"/>
          </p:nvPr>
        </p:nvSpPr>
        <p:spPr/>
        <p:txBody>
          <a:bodyPr/>
          <a:lstStyle/>
          <a:p>
            <a:r>
              <a:rPr lang="de-DE" dirty="0"/>
              <a:t>Annex III – Mountain </a:t>
            </a:r>
            <a:r>
              <a:rPr lang="de-DE" dirty="0" err="1"/>
              <a:t>areas</a:t>
            </a:r>
            <a:endParaRPr lang="en-IE" dirty="0"/>
          </a:p>
        </p:txBody>
      </p:sp>
      <p:sp>
        <p:nvSpPr>
          <p:cNvPr id="4" name="Text Placeholder 3">
            <a:extLst>
              <a:ext uri="{FF2B5EF4-FFF2-40B4-BE49-F238E27FC236}">
                <a16:creationId xmlns:a16="http://schemas.microsoft.com/office/drawing/2014/main" id="{55D60DF2-BF03-0736-4408-9DB360C9AC8C}"/>
              </a:ext>
            </a:extLst>
          </p:cNvPr>
          <p:cNvSpPr>
            <a:spLocks noGrp="1"/>
          </p:cNvSpPr>
          <p:nvPr>
            <p:ph type="body" idx="1"/>
          </p:nvPr>
        </p:nvSpPr>
        <p:spPr/>
        <p:txBody>
          <a:bodyPr/>
          <a:lstStyle/>
          <a:p>
            <a:pPr algn="just"/>
            <a:r>
              <a:rPr lang="de-DE" sz="2000" dirty="0"/>
              <a:t>The </a:t>
            </a:r>
            <a:r>
              <a:rPr lang="de-DE" sz="2000" dirty="0" err="1"/>
              <a:t>location</a:t>
            </a:r>
            <a:r>
              <a:rPr lang="de-DE" sz="2000" dirty="0"/>
              <a:t> </a:t>
            </a:r>
            <a:r>
              <a:rPr lang="de-DE" sz="2000" dirty="0" err="1"/>
              <a:t>of</a:t>
            </a:r>
            <a:r>
              <a:rPr lang="de-DE" sz="2000" dirty="0"/>
              <a:t> </a:t>
            </a:r>
            <a:r>
              <a:rPr lang="de-DE" sz="2000" dirty="0" err="1"/>
              <a:t>projects</a:t>
            </a:r>
            <a:r>
              <a:rPr lang="de-DE" sz="2000" dirty="0"/>
              <a:t> in </a:t>
            </a:r>
            <a:r>
              <a:rPr lang="de-DE" sz="2000" dirty="0" err="1"/>
              <a:t>particularly</a:t>
            </a:r>
            <a:r>
              <a:rPr lang="de-DE" sz="2000" dirty="0"/>
              <a:t> sensitive </a:t>
            </a:r>
            <a:r>
              <a:rPr lang="de-DE" sz="2000" dirty="0" err="1"/>
              <a:t>locations</a:t>
            </a:r>
            <a:r>
              <a:rPr lang="de-DE" sz="2000" dirty="0"/>
              <a:t> </a:t>
            </a:r>
            <a:r>
              <a:rPr lang="de-DE" sz="2000" dirty="0" err="1"/>
              <a:t>is</a:t>
            </a:r>
            <a:r>
              <a:rPr lang="de-DE" sz="2000" dirty="0"/>
              <a:t> </a:t>
            </a:r>
            <a:r>
              <a:rPr lang="de-DE" sz="2000" dirty="0" err="1"/>
              <a:t>one</a:t>
            </a:r>
            <a:r>
              <a:rPr lang="de-DE" sz="2000" dirty="0"/>
              <a:t> </a:t>
            </a:r>
            <a:r>
              <a:rPr lang="de-DE" sz="2000" dirty="0" err="1"/>
              <a:t>of</a:t>
            </a:r>
            <a:r>
              <a:rPr lang="de-DE" sz="2000" dirty="0"/>
              <a:t> </a:t>
            </a:r>
            <a:r>
              <a:rPr lang="de-DE" sz="2000" dirty="0" err="1"/>
              <a:t>the</a:t>
            </a:r>
            <a:r>
              <a:rPr lang="de-DE" sz="2000" dirty="0"/>
              <a:t> </a:t>
            </a:r>
            <a:r>
              <a:rPr lang="de-DE" sz="2000" dirty="0" err="1"/>
              <a:t>selection</a:t>
            </a:r>
            <a:r>
              <a:rPr lang="de-DE" sz="2000" dirty="0"/>
              <a:t> </a:t>
            </a:r>
            <a:r>
              <a:rPr lang="de-DE" sz="2000" dirty="0" err="1"/>
              <a:t>criteria</a:t>
            </a:r>
            <a:r>
              <a:rPr lang="de-DE" sz="2000" dirty="0"/>
              <a:t> to </a:t>
            </a:r>
            <a:r>
              <a:rPr lang="de-DE" sz="2000" dirty="0" err="1"/>
              <a:t>determine</a:t>
            </a:r>
            <a:r>
              <a:rPr lang="de-DE" sz="2000" dirty="0"/>
              <a:t> </a:t>
            </a:r>
            <a:r>
              <a:rPr lang="de-DE" sz="2000" dirty="0" err="1"/>
              <a:t>whether</a:t>
            </a:r>
            <a:r>
              <a:rPr lang="de-DE" sz="2000" dirty="0"/>
              <a:t> </a:t>
            </a:r>
            <a:r>
              <a:rPr lang="de-DE" sz="2000" dirty="0" err="1"/>
              <a:t>projects</a:t>
            </a:r>
            <a:r>
              <a:rPr lang="de-DE" sz="2000" dirty="0"/>
              <a:t> </a:t>
            </a:r>
            <a:r>
              <a:rPr lang="de-DE" sz="2000" dirty="0" err="1"/>
              <a:t>listed</a:t>
            </a:r>
            <a:r>
              <a:rPr lang="de-DE" sz="2000" dirty="0"/>
              <a:t> in Annex II </a:t>
            </a:r>
            <a:r>
              <a:rPr lang="de-DE" sz="2000" dirty="0" err="1"/>
              <a:t>should</a:t>
            </a:r>
            <a:r>
              <a:rPr lang="de-DE" sz="2000" dirty="0"/>
              <a:t> </a:t>
            </a:r>
            <a:r>
              <a:rPr lang="de-DE" sz="2000" dirty="0" err="1"/>
              <a:t>be</a:t>
            </a:r>
            <a:r>
              <a:rPr lang="de-DE" sz="2000" dirty="0"/>
              <a:t> </a:t>
            </a:r>
            <a:r>
              <a:rPr lang="de-DE" sz="2000" dirty="0" err="1"/>
              <a:t>subject</a:t>
            </a:r>
            <a:r>
              <a:rPr lang="de-DE" sz="2000" dirty="0"/>
              <a:t> to an </a:t>
            </a:r>
            <a:r>
              <a:rPr lang="de-DE" sz="2000" dirty="0" err="1"/>
              <a:t>assessment</a:t>
            </a:r>
            <a:r>
              <a:rPr lang="de-DE" sz="2000" dirty="0"/>
              <a:t>. Annex III </a:t>
            </a:r>
            <a:r>
              <a:rPr lang="de-DE" sz="2000" dirty="0" err="1"/>
              <a:t>lists</a:t>
            </a:r>
            <a:r>
              <a:rPr lang="de-DE" sz="2000" dirty="0"/>
              <a:t> „</a:t>
            </a:r>
            <a:r>
              <a:rPr lang="de-DE" sz="2000" b="1" dirty="0" err="1"/>
              <a:t>mountain</a:t>
            </a:r>
            <a:r>
              <a:rPr lang="de-DE" sz="2000" b="1" dirty="0"/>
              <a:t> </a:t>
            </a:r>
            <a:r>
              <a:rPr lang="de-DE" sz="2000" b="1" dirty="0" err="1"/>
              <a:t>areas</a:t>
            </a:r>
            <a:r>
              <a:rPr lang="de-DE" sz="2000" dirty="0"/>
              <a:t>“ </a:t>
            </a:r>
            <a:r>
              <a:rPr lang="de-DE" sz="2000" dirty="0" err="1"/>
              <a:t>among</a:t>
            </a:r>
            <a:r>
              <a:rPr lang="de-DE" sz="2000" dirty="0"/>
              <a:t> </a:t>
            </a:r>
            <a:r>
              <a:rPr lang="de-DE" sz="2000" dirty="0" err="1"/>
              <a:t>these</a:t>
            </a:r>
            <a:r>
              <a:rPr lang="de-DE" sz="2000" dirty="0"/>
              <a:t> sensitive </a:t>
            </a:r>
            <a:r>
              <a:rPr lang="de-DE" sz="2000" dirty="0" err="1"/>
              <a:t>locations</a:t>
            </a:r>
            <a:r>
              <a:rPr lang="de-DE" sz="2000" dirty="0"/>
              <a:t>. The </a:t>
            </a:r>
            <a:r>
              <a:rPr lang="de-DE" sz="2000" dirty="0" err="1"/>
              <a:t>term</a:t>
            </a:r>
            <a:r>
              <a:rPr lang="de-DE" sz="2000" dirty="0"/>
              <a:t> </a:t>
            </a:r>
            <a:r>
              <a:rPr lang="de-DE" sz="2000" dirty="0" err="1"/>
              <a:t>is</a:t>
            </a:r>
            <a:r>
              <a:rPr lang="de-DE" sz="2000" dirty="0"/>
              <a:t> not defined in </a:t>
            </a:r>
            <a:r>
              <a:rPr lang="de-DE" sz="2000" dirty="0" err="1"/>
              <a:t>the</a:t>
            </a:r>
            <a:r>
              <a:rPr lang="de-DE" sz="2000" dirty="0"/>
              <a:t> </a:t>
            </a:r>
            <a:r>
              <a:rPr lang="de-DE" sz="2000" dirty="0" err="1"/>
              <a:t>Directive</a:t>
            </a:r>
            <a:r>
              <a:rPr lang="de-DE" sz="2000" dirty="0"/>
              <a:t>.  </a:t>
            </a:r>
          </a:p>
          <a:p>
            <a:pPr algn="just"/>
            <a:endParaRPr lang="en-IE" sz="2000" dirty="0"/>
          </a:p>
          <a:p>
            <a:pPr algn="just"/>
            <a:r>
              <a:rPr lang="en-US" sz="2000" dirty="0"/>
              <a:t>A Member State transposes the criterion ‘mountain area’ by reference to the “Alpine region” defined as the area above the timber line. According to the geographical location and the exposition (south/north), this refers to the area at an altitude of 1800 to 2200 m above the sea level.</a:t>
            </a:r>
          </a:p>
          <a:p>
            <a:pPr algn="just"/>
            <a:r>
              <a:rPr lang="en-US" sz="2000" dirty="0"/>
              <a:t>The same Member State further provides that this criterion is relevant for six project categories (roads, railroads, high-voltage lines, hotel complexes, parking places and hydro power plants); if these projects are located in the “Alpine region” lower thresholds apply. </a:t>
            </a:r>
          </a:p>
          <a:p>
            <a:endParaRPr lang="en-US" dirty="0"/>
          </a:p>
        </p:txBody>
      </p:sp>
    </p:spTree>
    <p:extLst>
      <p:ext uri="{BB962C8B-B14F-4D97-AF65-F5344CB8AC3E}">
        <p14:creationId xmlns:p14="http://schemas.microsoft.com/office/powerpoint/2010/main" val="26589050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7A3964C-9EFE-2E9B-5DAC-31FDB85A7B61}"/>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32</a:t>
            </a:fld>
            <a:endParaRPr lang="en-GB"/>
          </a:p>
        </p:txBody>
      </p:sp>
      <p:sp>
        <p:nvSpPr>
          <p:cNvPr id="3" name="Title 2">
            <a:extLst>
              <a:ext uri="{FF2B5EF4-FFF2-40B4-BE49-F238E27FC236}">
                <a16:creationId xmlns:a16="http://schemas.microsoft.com/office/drawing/2014/main" id="{CDE7307F-7818-0411-2704-667CA0B04E35}"/>
              </a:ext>
            </a:extLst>
          </p:cNvPr>
          <p:cNvSpPr>
            <a:spLocks noGrp="1"/>
          </p:cNvSpPr>
          <p:nvPr>
            <p:ph type="title"/>
          </p:nvPr>
        </p:nvSpPr>
        <p:spPr/>
        <p:txBody>
          <a:bodyPr/>
          <a:lstStyle/>
          <a:p>
            <a:r>
              <a:rPr lang="en-US" dirty="0"/>
              <a:t>End of the first part….</a:t>
            </a:r>
            <a:endParaRPr lang="en-IE" dirty="0"/>
          </a:p>
        </p:txBody>
      </p:sp>
      <p:sp>
        <p:nvSpPr>
          <p:cNvPr id="4" name="Text Placeholder 3">
            <a:extLst>
              <a:ext uri="{FF2B5EF4-FFF2-40B4-BE49-F238E27FC236}">
                <a16:creationId xmlns:a16="http://schemas.microsoft.com/office/drawing/2014/main" id="{55D60DF2-BF03-0736-4408-9DB360C9AC8C}"/>
              </a:ext>
            </a:extLst>
          </p:cNvPr>
          <p:cNvSpPr>
            <a:spLocks noGrp="1"/>
          </p:cNvSpPr>
          <p:nvPr>
            <p:ph type="body" idx="1"/>
          </p:nvPr>
        </p:nvSpPr>
        <p:spPr>
          <a:xfrm>
            <a:off x="863599" y="1842559"/>
            <a:ext cx="10905699" cy="3881904"/>
          </a:xfrm>
        </p:spPr>
        <p:txBody>
          <a:bodyPr/>
          <a:lstStyle/>
          <a:p>
            <a:pPr marL="76200" indent="0">
              <a:buNone/>
            </a:pPr>
            <a:endParaRPr lang="en-US" sz="3600" dirty="0"/>
          </a:p>
          <a:p>
            <a:pPr marL="76200" indent="0">
              <a:buNone/>
            </a:pPr>
            <a:endParaRPr lang="en-US" sz="3600" dirty="0"/>
          </a:p>
          <a:p>
            <a:pPr marL="76200" indent="0">
              <a:buNone/>
            </a:pPr>
            <a:r>
              <a:rPr lang="en-US" sz="3600" dirty="0"/>
              <a:t>Thank you !</a:t>
            </a:r>
          </a:p>
        </p:txBody>
      </p:sp>
    </p:spTree>
    <p:extLst>
      <p:ext uri="{BB962C8B-B14F-4D97-AF65-F5344CB8AC3E}">
        <p14:creationId xmlns:p14="http://schemas.microsoft.com/office/powerpoint/2010/main" val="34390167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49EABC8B-8105-2917-50C9-397DEA663BF2}"/>
              </a:ext>
            </a:extLst>
          </p:cNvPr>
          <p:cNvSpPr>
            <a:spLocks noGrp="1"/>
          </p:cNvSpPr>
          <p:nvPr>
            <p:ph type="title"/>
          </p:nvPr>
        </p:nvSpPr>
        <p:spPr>
          <a:xfrm>
            <a:off x="1992313" y="981076"/>
            <a:ext cx="8229600" cy="936625"/>
          </a:xfrm>
        </p:spPr>
        <p:txBody>
          <a:bodyPr/>
          <a:lstStyle/>
          <a:p>
            <a:pPr algn="ctr"/>
            <a:r>
              <a:rPr lang="en-GB" altLang="en-US" sz="2800"/>
              <a:t>Objectives of SEA/EIA Directives</a:t>
            </a:r>
          </a:p>
        </p:txBody>
      </p:sp>
      <p:sp>
        <p:nvSpPr>
          <p:cNvPr id="7171" name="Rectangle 3">
            <a:extLst>
              <a:ext uri="{FF2B5EF4-FFF2-40B4-BE49-F238E27FC236}">
                <a16:creationId xmlns:a16="http://schemas.microsoft.com/office/drawing/2014/main" id="{D0A9A230-E308-2C19-8616-14A3FCD52850}"/>
              </a:ext>
            </a:extLst>
          </p:cNvPr>
          <p:cNvSpPr>
            <a:spLocks noGrp="1" noChangeArrowheads="1"/>
          </p:cNvSpPr>
          <p:nvPr>
            <p:ph idx="1"/>
          </p:nvPr>
        </p:nvSpPr>
        <p:spPr>
          <a:xfrm>
            <a:off x="1076770" y="1773239"/>
            <a:ext cx="9483280" cy="4537075"/>
          </a:xfrm>
        </p:spPr>
        <p:txBody>
          <a:bodyPr/>
          <a:lstStyle/>
          <a:p>
            <a:pPr algn="just" defTabSz="762000" eaLnBrk="1" hangingPunct="1">
              <a:lnSpc>
                <a:spcPct val="80000"/>
              </a:lnSpc>
              <a:buNone/>
            </a:pPr>
            <a:r>
              <a:rPr lang="fr-BE" altLang="en-US" sz="2000" b="1" i="0" u="sng" dirty="0"/>
              <a:t>SEA Directive</a:t>
            </a:r>
          </a:p>
          <a:p>
            <a:pPr algn="just" defTabSz="762000" eaLnBrk="1" hangingPunct="1">
              <a:lnSpc>
                <a:spcPct val="80000"/>
              </a:lnSpc>
              <a:buNone/>
            </a:pPr>
            <a:endParaRPr lang="en-GB" altLang="en-US" sz="1000" b="1" i="0" u="sng" dirty="0"/>
          </a:p>
          <a:p>
            <a:pPr algn="just" defTabSz="762000" eaLnBrk="1" hangingPunct="1">
              <a:lnSpc>
                <a:spcPct val="80000"/>
              </a:lnSpc>
              <a:buFont typeface="Wingdings" panose="05000000000000000000" pitchFamily="2" charset="2"/>
              <a:buChar char="ü"/>
            </a:pPr>
            <a:r>
              <a:rPr lang="en-GB" altLang="en-US" sz="2000" i="0" dirty="0"/>
              <a:t>To provide for a </a:t>
            </a:r>
            <a:r>
              <a:rPr lang="en-GB" altLang="en-US" sz="2000" i="0" dirty="0">
                <a:solidFill>
                  <a:srgbClr val="FF0000"/>
                </a:solidFill>
              </a:rPr>
              <a:t>high level of protection of the environment</a:t>
            </a:r>
            <a:r>
              <a:rPr lang="en-GB" altLang="en-US" sz="2000" i="0" dirty="0">
                <a:solidFill>
                  <a:srgbClr val="FF6600"/>
                </a:solidFill>
              </a:rPr>
              <a:t>.</a:t>
            </a:r>
            <a:r>
              <a:rPr lang="en-GB" altLang="en-US" sz="2000" i="0" dirty="0"/>
              <a:t> </a:t>
            </a:r>
          </a:p>
          <a:p>
            <a:pPr algn="just" defTabSz="762000" eaLnBrk="1" hangingPunct="1">
              <a:lnSpc>
                <a:spcPct val="80000"/>
              </a:lnSpc>
              <a:buFont typeface="Wingdings" panose="05000000000000000000" pitchFamily="2" charset="2"/>
              <a:buChar char="ü"/>
            </a:pPr>
            <a:r>
              <a:rPr lang="en-GB" altLang="en-US" sz="2000" i="0" dirty="0"/>
              <a:t>To contribute to the </a:t>
            </a:r>
            <a:r>
              <a:rPr lang="en-GB" altLang="en-US" sz="2000" i="0" dirty="0">
                <a:solidFill>
                  <a:srgbClr val="FF0000"/>
                </a:solidFill>
              </a:rPr>
              <a:t>integration of environmental considerations</a:t>
            </a:r>
            <a:r>
              <a:rPr lang="en-GB" altLang="en-US" sz="2000" i="0" dirty="0"/>
              <a:t> into the preparation of plans and programmes with a view to promoting sustainable development.</a:t>
            </a:r>
          </a:p>
          <a:p>
            <a:pPr algn="just" defTabSz="762000" eaLnBrk="1" hangingPunct="1">
              <a:lnSpc>
                <a:spcPct val="80000"/>
              </a:lnSpc>
              <a:buNone/>
            </a:pPr>
            <a:endParaRPr lang="en-GB" altLang="en-US" sz="2000" i="0" dirty="0"/>
          </a:p>
          <a:p>
            <a:pPr algn="just" defTabSz="762000" eaLnBrk="1" hangingPunct="1">
              <a:lnSpc>
                <a:spcPct val="80000"/>
              </a:lnSpc>
              <a:buNone/>
            </a:pPr>
            <a:r>
              <a:rPr lang="fr-BE" altLang="en-US" sz="2000" b="1" i="0" u="sng" dirty="0"/>
              <a:t>EIA Directive</a:t>
            </a:r>
          </a:p>
          <a:p>
            <a:pPr algn="just" defTabSz="762000" eaLnBrk="1" hangingPunct="1">
              <a:lnSpc>
                <a:spcPct val="80000"/>
              </a:lnSpc>
              <a:buNone/>
            </a:pPr>
            <a:endParaRPr lang="fr-BE" altLang="en-US" sz="1000" b="1" i="0" u="sng" dirty="0"/>
          </a:p>
          <a:p>
            <a:pPr algn="just" defTabSz="762000" eaLnBrk="1" hangingPunct="1">
              <a:lnSpc>
                <a:spcPct val="80000"/>
              </a:lnSpc>
              <a:buNone/>
            </a:pPr>
            <a:r>
              <a:rPr lang="fr-BE" altLang="en-US" sz="2000" b="1" i="0" dirty="0"/>
              <a:t>	</a:t>
            </a:r>
            <a:r>
              <a:rPr lang="en-GB" altLang="en-US" sz="2000" i="0" dirty="0"/>
              <a:t>To protect the </a:t>
            </a:r>
            <a:r>
              <a:rPr lang="en-GB" altLang="en-US" sz="2000" i="0" dirty="0">
                <a:solidFill>
                  <a:srgbClr val="FF0000"/>
                </a:solidFill>
              </a:rPr>
              <a:t>environment and the quality of life/human health.</a:t>
            </a:r>
          </a:p>
          <a:p>
            <a:pPr algn="just" defTabSz="762000" eaLnBrk="1" hangingPunct="1">
              <a:lnSpc>
                <a:spcPct val="80000"/>
              </a:lnSpc>
              <a:buNone/>
            </a:pPr>
            <a:endParaRPr lang="en-GB" altLang="en-US" sz="2000" i="0" dirty="0"/>
          </a:p>
          <a:p>
            <a:pPr algn="just" defTabSz="762000" eaLnBrk="1" hangingPunct="1">
              <a:lnSpc>
                <a:spcPct val="80000"/>
              </a:lnSpc>
              <a:buNone/>
            </a:pPr>
            <a:r>
              <a:rPr lang="fr-BE" altLang="en-US" sz="2000" b="1" i="0" u="sng" dirty="0" err="1">
                <a:solidFill>
                  <a:srgbClr val="FF0000"/>
                </a:solidFill>
              </a:rPr>
              <a:t>Guiding</a:t>
            </a:r>
            <a:r>
              <a:rPr lang="fr-BE" altLang="en-US" sz="2000" b="1" i="0" u="sng" dirty="0">
                <a:solidFill>
                  <a:srgbClr val="FF0000"/>
                </a:solidFill>
              </a:rPr>
              <a:t> </a:t>
            </a:r>
            <a:r>
              <a:rPr lang="fr-BE" altLang="en-US" sz="2000" b="1" i="0" u="sng" dirty="0" err="1">
                <a:solidFill>
                  <a:srgbClr val="FF0000"/>
                </a:solidFill>
              </a:rPr>
              <a:t>principle</a:t>
            </a:r>
            <a:r>
              <a:rPr lang="fr-BE" altLang="en-US" sz="2000" b="1" i="0" u="sng" dirty="0">
                <a:solidFill>
                  <a:srgbClr val="FF0000"/>
                </a:solidFill>
              </a:rPr>
              <a:t> </a:t>
            </a:r>
            <a:r>
              <a:rPr lang="fr-BE" altLang="en-US" sz="2000" b="1" i="0" u="sng" dirty="0"/>
              <a:t>for </a:t>
            </a:r>
            <a:r>
              <a:rPr lang="fr-BE" altLang="en-US" sz="2000" b="1" i="0" u="sng" dirty="0" err="1"/>
              <a:t>both</a:t>
            </a:r>
            <a:r>
              <a:rPr lang="fr-BE" altLang="en-US" sz="2000" b="1" i="0" u="sng" dirty="0"/>
              <a:t> EIA/SEA</a:t>
            </a:r>
            <a:r>
              <a:rPr lang="fr-BE" altLang="en-US" sz="2000" i="0" dirty="0"/>
              <a:t>: </a:t>
            </a:r>
          </a:p>
          <a:p>
            <a:pPr algn="just" defTabSz="762000" eaLnBrk="1" hangingPunct="1">
              <a:lnSpc>
                <a:spcPct val="80000"/>
              </a:lnSpc>
              <a:buNone/>
            </a:pPr>
            <a:endParaRPr lang="fr-BE" altLang="en-US" sz="1000" i="0" dirty="0"/>
          </a:p>
          <a:p>
            <a:pPr algn="just" defTabSz="762000" eaLnBrk="1" hangingPunct="1">
              <a:lnSpc>
                <a:spcPct val="80000"/>
              </a:lnSpc>
              <a:buNone/>
            </a:pPr>
            <a:r>
              <a:rPr lang="fr-BE" altLang="en-US" sz="2000" i="0" dirty="0"/>
              <a:t>	Plans, programmes and </a:t>
            </a:r>
            <a:r>
              <a:rPr lang="en-GB" altLang="en-US" sz="2000" i="0" dirty="0"/>
              <a:t>projects which are </a:t>
            </a:r>
            <a:r>
              <a:rPr lang="en-GB" altLang="en-US" sz="2000" i="0" dirty="0">
                <a:solidFill>
                  <a:srgbClr val="FF0000"/>
                </a:solidFill>
              </a:rPr>
              <a:t>likely to have significant effects </a:t>
            </a:r>
            <a:r>
              <a:rPr lang="en-GB" altLang="en-US" sz="2000" i="0" dirty="0"/>
              <a:t>on the environment are subject to an assessment.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p:cTn id="7" dur="500" fill="hold"/>
                                        <p:tgtEl>
                                          <p:spTgt spid="717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17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7171">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7171">
                                            <p:txEl>
                                              <p:pRg st="2" end="2"/>
                                            </p:txEl>
                                          </p:spTgt>
                                        </p:tgtEl>
                                        <p:attrNameLst>
                                          <p:attrName>style.visibility</p:attrName>
                                        </p:attrNameLst>
                                      </p:cBhvr>
                                      <p:to>
                                        <p:strVal val="visible"/>
                                      </p:to>
                                    </p:set>
                                    <p:anim calcmode="lin" valueType="num">
                                      <p:cBhvr>
                                        <p:cTn id="12" dur="500" fill="hold"/>
                                        <p:tgtEl>
                                          <p:spTgt spid="7171">
                                            <p:txEl>
                                              <p:pRg st="2" end="2"/>
                                            </p:txEl>
                                          </p:spTgt>
                                        </p:tgtEl>
                                        <p:attrNameLst>
                                          <p:attrName>ppt_w</p:attrName>
                                        </p:attrNameLst>
                                      </p:cBhvr>
                                      <p:tavLst>
                                        <p:tav tm="0">
                                          <p:val>
                                            <p:fltVal val="0"/>
                                          </p:val>
                                        </p:tav>
                                        <p:tav tm="100000">
                                          <p:val>
                                            <p:strVal val="#ppt_w"/>
                                          </p:val>
                                        </p:tav>
                                      </p:tavLst>
                                    </p:anim>
                                    <p:anim calcmode="lin" valueType="num">
                                      <p:cBhvr>
                                        <p:cTn id="13" dur="500" fill="hold"/>
                                        <p:tgtEl>
                                          <p:spTgt spid="7171">
                                            <p:txEl>
                                              <p:pRg st="2" end="2"/>
                                            </p:txEl>
                                          </p:spTgt>
                                        </p:tgtEl>
                                        <p:attrNameLst>
                                          <p:attrName>ppt_h</p:attrName>
                                        </p:attrNameLst>
                                      </p:cBhvr>
                                      <p:tavLst>
                                        <p:tav tm="0">
                                          <p:val>
                                            <p:fltVal val="0"/>
                                          </p:val>
                                        </p:tav>
                                        <p:tav tm="100000">
                                          <p:val>
                                            <p:strVal val="#ppt_h"/>
                                          </p:val>
                                        </p:tav>
                                      </p:tavLst>
                                    </p:anim>
                                    <p:animEffect transition="in" filter="fade">
                                      <p:cBhvr>
                                        <p:cTn id="14" dur="500"/>
                                        <p:tgtEl>
                                          <p:spTgt spid="7171">
                                            <p:txEl>
                                              <p:pRg st="2" end="2"/>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7171">
                                            <p:txEl>
                                              <p:pRg st="3" end="3"/>
                                            </p:txEl>
                                          </p:spTgt>
                                        </p:tgtEl>
                                        <p:attrNameLst>
                                          <p:attrName>style.visibility</p:attrName>
                                        </p:attrNameLst>
                                      </p:cBhvr>
                                      <p:to>
                                        <p:strVal val="visible"/>
                                      </p:to>
                                    </p:set>
                                    <p:anim calcmode="lin" valueType="num">
                                      <p:cBhvr>
                                        <p:cTn id="17" dur="500" fill="hold"/>
                                        <p:tgtEl>
                                          <p:spTgt spid="7171">
                                            <p:txEl>
                                              <p:pRg st="3" end="3"/>
                                            </p:txEl>
                                          </p:spTgt>
                                        </p:tgtEl>
                                        <p:attrNameLst>
                                          <p:attrName>ppt_w</p:attrName>
                                        </p:attrNameLst>
                                      </p:cBhvr>
                                      <p:tavLst>
                                        <p:tav tm="0">
                                          <p:val>
                                            <p:fltVal val="0"/>
                                          </p:val>
                                        </p:tav>
                                        <p:tav tm="100000">
                                          <p:val>
                                            <p:strVal val="#ppt_w"/>
                                          </p:val>
                                        </p:tav>
                                      </p:tavLst>
                                    </p:anim>
                                    <p:anim calcmode="lin" valueType="num">
                                      <p:cBhvr>
                                        <p:cTn id="18" dur="500" fill="hold"/>
                                        <p:tgtEl>
                                          <p:spTgt spid="7171">
                                            <p:txEl>
                                              <p:pRg st="3" end="3"/>
                                            </p:txEl>
                                          </p:spTgt>
                                        </p:tgtEl>
                                        <p:attrNameLst>
                                          <p:attrName>ppt_h</p:attrName>
                                        </p:attrNameLst>
                                      </p:cBhvr>
                                      <p:tavLst>
                                        <p:tav tm="0">
                                          <p:val>
                                            <p:fltVal val="0"/>
                                          </p:val>
                                        </p:tav>
                                        <p:tav tm="100000">
                                          <p:val>
                                            <p:strVal val="#ppt_h"/>
                                          </p:val>
                                        </p:tav>
                                      </p:tavLst>
                                    </p:anim>
                                    <p:animEffect transition="in" filter="fade">
                                      <p:cBhvr>
                                        <p:cTn id="19" dur="500"/>
                                        <p:tgtEl>
                                          <p:spTgt spid="7171">
                                            <p:txEl>
                                              <p:pRg st="3" end="3"/>
                                            </p:txEl>
                                          </p:spTgt>
                                        </p:tgtEl>
                                      </p:cBhvr>
                                    </p:animEffect>
                                  </p:childTnLst>
                                </p:cTn>
                              </p:par>
                              <p:par>
                                <p:cTn id="20" presetID="53" presetClass="entr" presetSubtype="16" fill="hold" nodeType="withEffect">
                                  <p:stCondLst>
                                    <p:cond delay="0"/>
                                  </p:stCondLst>
                                  <p:childTnLst>
                                    <p:set>
                                      <p:cBhvr>
                                        <p:cTn id="21" dur="1" fill="hold">
                                          <p:stCondLst>
                                            <p:cond delay="0"/>
                                          </p:stCondLst>
                                        </p:cTn>
                                        <p:tgtEl>
                                          <p:spTgt spid="7171">
                                            <p:txEl>
                                              <p:pRg st="5" end="5"/>
                                            </p:txEl>
                                          </p:spTgt>
                                        </p:tgtEl>
                                        <p:attrNameLst>
                                          <p:attrName>style.visibility</p:attrName>
                                        </p:attrNameLst>
                                      </p:cBhvr>
                                      <p:to>
                                        <p:strVal val="visible"/>
                                      </p:to>
                                    </p:set>
                                    <p:anim calcmode="lin" valueType="num">
                                      <p:cBhvr>
                                        <p:cTn id="22" dur="500" fill="hold"/>
                                        <p:tgtEl>
                                          <p:spTgt spid="7171">
                                            <p:txEl>
                                              <p:pRg st="5" end="5"/>
                                            </p:txEl>
                                          </p:spTgt>
                                        </p:tgtEl>
                                        <p:attrNameLst>
                                          <p:attrName>ppt_w</p:attrName>
                                        </p:attrNameLst>
                                      </p:cBhvr>
                                      <p:tavLst>
                                        <p:tav tm="0">
                                          <p:val>
                                            <p:fltVal val="0"/>
                                          </p:val>
                                        </p:tav>
                                        <p:tav tm="100000">
                                          <p:val>
                                            <p:strVal val="#ppt_w"/>
                                          </p:val>
                                        </p:tav>
                                      </p:tavLst>
                                    </p:anim>
                                    <p:anim calcmode="lin" valueType="num">
                                      <p:cBhvr>
                                        <p:cTn id="23" dur="500" fill="hold"/>
                                        <p:tgtEl>
                                          <p:spTgt spid="7171">
                                            <p:txEl>
                                              <p:pRg st="5" end="5"/>
                                            </p:txEl>
                                          </p:spTgt>
                                        </p:tgtEl>
                                        <p:attrNameLst>
                                          <p:attrName>ppt_h</p:attrName>
                                        </p:attrNameLst>
                                      </p:cBhvr>
                                      <p:tavLst>
                                        <p:tav tm="0">
                                          <p:val>
                                            <p:fltVal val="0"/>
                                          </p:val>
                                        </p:tav>
                                        <p:tav tm="100000">
                                          <p:val>
                                            <p:strVal val="#ppt_h"/>
                                          </p:val>
                                        </p:tav>
                                      </p:tavLst>
                                    </p:anim>
                                    <p:animEffect transition="in" filter="fade">
                                      <p:cBhvr>
                                        <p:cTn id="24" dur="500"/>
                                        <p:tgtEl>
                                          <p:spTgt spid="7171">
                                            <p:txEl>
                                              <p:pRg st="5" end="5"/>
                                            </p:txEl>
                                          </p:spTgt>
                                        </p:tgtEl>
                                      </p:cBhvr>
                                    </p:animEffect>
                                  </p:childTnLst>
                                </p:cTn>
                              </p:par>
                              <p:par>
                                <p:cTn id="25" presetID="53" presetClass="entr" presetSubtype="16" fill="hold" nodeType="withEffect">
                                  <p:stCondLst>
                                    <p:cond delay="0"/>
                                  </p:stCondLst>
                                  <p:childTnLst>
                                    <p:set>
                                      <p:cBhvr>
                                        <p:cTn id="26" dur="1" fill="hold">
                                          <p:stCondLst>
                                            <p:cond delay="0"/>
                                          </p:stCondLst>
                                        </p:cTn>
                                        <p:tgtEl>
                                          <p:spTgt spid="7171">
                                            <p:txEl>
                                              <p:pRg st="7" end="7"/>
                                            </p:txEl>
                                          </p:spTgt>
                                        </p:tgtEl>
                                        <p:attrNameLst>
                                          <p:attrName>style.visibility</p:attrName>
                                        </p:attrNameLst>
                                      </p:cBhvr>
                                      <p:to>
                                        <p:strVal val="visible"/>
                                      </p:to>
                                    </p:set>
                                    <p:anim calcmode="lin" valueType="num">
                                      <p:cBhvr>
                                        <p:cTn id="27" dur="500" fill="hold"/>
                                        <p:tgtEl>
                                          <p:spTgt spid="7171">
                                            <p:txEl>
                                              <p:pRg st="7" end="7"/>
                                            </p:txEl>
                                          </p:spTgt>
                                        </p:tgtEl>
                                        <p:attrNameLst>
                                          <p:attrName>ppt_w</p:attrName>
                                        </p:attrNameLst>
                                      </p:cBhvr>
                                      <p:tavLst>
                                        <p:tav tm="0">
                                          <p:val>
                                            <p:fltVal val="0"/>
                                          </p:val>
                                        </p:tav>
                                        <p:tav tm="100000">
                                          <p:val>
                                            <p:strVal val="#ppt_w"/>
                                          </p:val>
                                        </p:tav>
                                      </p:tavLst>
                                    </p:anim>
                                    <p:anim calcmode="lin" valueType="num">
                                      <p:cBhvr>
                                        <p:cTn id="28" dur="500" fill="hold"/>
                                        <p:tgtEl>
                                          <p:spTgt spid="7171">
                                            <p:txEl>
                                              <p:pRg st="7" end="7"/>
                                            </p:txEl>
                                          </p:spTgt>
                                        </p:tgtEl>
                                        <p:attrNameLst>
                                          <p:attrName>ppt_h</p:attrName>
                                        </p:attrNameLst>
                                      </p:cBhvr>
                                      <p:tavLst>
                                        <p:tav tm="0">
                                          <p:val>
                                            <p:fltVal val="0"/>
                                          </p:val>
                                        </p:tav>
                                        <p:tav tm="100000">
                                          <p:val>
                                            <p:strVal val="#ppt_h"/>
                                          </p:val>
                                        </p:tav>
                                      </p:tavLst>
                                    </p:anim>
                                    <p:animEffect transition="in" filter="fade">
                                      <p:cBhvr>
                                        <p:cTn id="29" dur="500"/>
                                        <p:tgtEl>
                                          <p:spTgt spid="7171">
                                            <p:txEl>
                                              <p:pRg st="7" end="7"/>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42" presetClass="entr" presetSubtype="0" fill="hold" nodeType="clickEffect">
                                  <p:stCondLst>
                                    <p:cond delay="0"/>
                                  </p:stCondLst>
                                  <p:childTnLst>
                                    <p:set>
                                      <p:cBhvr>
                                        <p:cTn id="33" dur="1" fill="hold">
                                          <p:stCondLst>
                                            <p:cond delay="0"/>
                                          </p:stCondLst>
                                        </p:cTn>
                                        <p:tgtEl>
                                          <p:spTgt spid="7171">
                                            <p:txEl>
                                              <p:pRg st="9" end="9"/>
                                            </p:txEl>
                                          </p:spTgt>
                                        </p:tgtEl>
                                        <p:attrNameLst>
                                          <p:attrName>style.visibility</p:attrName>
                                        </p:attrNameLst>
                                      </p:cBhvr>
                                      <p:to>
                                        <p:strVal val="visible"/>
                                      </p:to>
                                    </p:set>
                                    <p:animEffect transition="in" filter="fade">
                                      <p:cBhvr>
                                        <p:cTn id="34" dur="1000"/>
                                        <p:tgtEl>
                                          <p:spTgt spid="7171">
                                            <p:txEl>
                                              <p:pRg st="9" end="9"/>
                                            </p:txEl>
                                          </p:spTgt>
                                        </p:tgtEl>
                                      </p:cBhvr>
                                    </p:animEffect>
                                    <p:anim calcmode="lin" valueType="num">
                                      <p:cBhvr>
                                        <p:cTn id="35" dur="1000" fill="hold"/>
                                        <p:tgtEl>
                                          <p:spTgt spid="7171">
                                            <p:txEl>
                                              <p:pRg st="9" end="9"/>
                                            </p:txEl>
                                          </p:spTgt>
                                        </p:tgtEl>
                                        <p:attrNameLst>
                                          <p:attrName>ppt_x</p:attrName>
                                        </p:attrNameLst>
                                      </p:cBhvr>
                                      <p:tavLst>
                                        <p:tav tm="0">
                                          <p:val>
                                            <p:strVal val="#ppt_x"/>
                                          </p:val>
                                        </p:tav>
                                        <p:tav tm="100000">
                                          <p:val>
                                            <p:strVal val="#ppt_x"/>
                                          </p:val>
                                        </p:tav>
                                      </p:tavLst>
                                    </p:anim>
                                    <p:anim calcmode="lin" valueType="num">
                                      <p:cBhvr>
                                        <p:cTn id="36" dur="1000" fill="hold"/>
                                        <p:tgtEl>
                                          <p:spTgt spid="7171">
                                            <p:txEl>
                                              <p:pRg st="9" end="9"/>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7171">
                                            <p:txEl>
                                              <p:pRg st="11" end="11"/>
                                            </p:txEl>
                                          </p:spTgt>
                                        </p:tgtEl>
                                        <p:attrNameLst>
                                          <p:attrName>style.visibility</p:attrName>
                                        </p:attrNameLst>
                                      </p:cBhvr>
                                      <p:to>
                                        <p:strVal val="visible"/>
                                      </p:to>
                                    </p:set>
                                    <p:animEffect transition="in" filter="fade">
                                      <p:cBhvr>
                                        <p:cTn id="39" dur="1000"/>
                                        <p:tgtEl>
                                          <p:spTgt spid="7171">
                                            <p:txEl>
                                              <p:pRg st="11" end="11"/>
                                            </p:txEl>
                                          </p:spTgt>
                                        </p:tgtEl>
                                      </p:cBhvr>
                                    </p:animEffect>
                                    <p:anim calcmode="lin" valueType="num">
                                      <p:cBhvr>
                                        <p:cTn id="40" dur="1000" fill="hold"/>
                                        <p:tgtEl>
                                          <p:spTgt spid="7171">
                                            <p:txEl>
                                              <p:pRg st="11" end="11"/>
                                            </p:txEl>
                                          </p:spTgt>
                                        </p:tgtEl>
                                        <p:attrNameLst>
                                          <p:attrName>ppt_x</p:attrName>
                                        </p:attrNameLst>
                                      </p:cBhvr>
                                      <p:tavLst>
                                        <p:tav tm="0">
                                          <p:val>
                                            <p:strVal val="#ppt_x"/>
                                          </p:val>
                                        </p:tav>
                                        <p:tav tm="100000">
                                          <p:val>
                                            <p:strVal val="#ppt_x"/>
                                          </p:val>
                                        </p:tav>
                                      </p:tavLst>
                                    </p:anim>
                                    <p:anim calcmode="lin" valueType="num">
                                      <p:cBhvr>
                                        <p:cTn id="41" dur="1000" fill="hold"/>
                                        <p:tgtEl>
                                          <p:spTgt spid="7171">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EFC3E111-8E90-E242-4C9D-6E5A8B2CF5FB}"/>
              </a:ext>
            </a:extLst>
          </p:cNvPr>
          <p:cNvSpPr>
            <a:spLocks noGrp="1" noChangeArrowheads="1"/>
          </p:cNvSpPr>
          <p:nvPr>
            <p:ph type="title"/>
          </p:nvPr>
        </p:nvSpPr>
        <p:spPr>
          <a:xfrm>
            <a:off x="2063751" y="863600"/>
            <a:ext cx="8424863" cy="844550"/>
          </a:xfrm>
        </p:spPr>
        <p:txBody>
          <a:bodyPr/>
          <a:lstStyle/>
          <a:p>
            <a:pPr algn="ctr" eaLnBrk="1" hangingPunct="1"/>
            <a:r>
              <a:rPr lang="en-GB" altLang="en-US" sz="2600"/>
              <a:t>Environmental Assessments at EU level</a:t>
            </a:r>
            <a:endParaRPr lang="nl-BE" altLang="en-US" sz="2600">
              <a:solidFill>
                <a:srgbClr val="002060"/>
              </a:solidFill>
            </a:endParaRPr>
          </a:p>
        </p:txBody>
      </p:sp>
      <p:sp>
        <p:nvSpPr>
          <p:cNvPr id="6148" name="Rectangle 3">
            <a:extLst>
              <a:ext uri="{FF2B5EF4-FFF2-40B4-BE49-F238E27FC236}">
                <a16:creationId xmlns:a16="http://schemas.microsoft.com/office/drawing/2014/main" id="{AEDD0D26-70C7-2CFB-E12F-5D87DB46A086}"/>
              </a:ext>
            </a:extLst>
          </p:cNvPr>
          <p:cNvSpPr>
            <a:spLocks noGrp="1" noChangeArrowheads="1"/>
          </p:cNvSpPr>
          <p:nvPr>
            <p:ph idx="1"/>
          </p:nvPr>
        </p:nvSpPr>
        <p:spPr>
          <a:xfrm>
            <a:off x="5213350" y="1987550"/>
            <a:ext cx="1746250" cy="1189038"/>
          </a:xfrm>
        </p:spPr>
        <p:txBody>
          <a:bodyPr/>
          <a:lstStyle/>
          <a:p>
            <a:pPr algn="ctr" defTabSz="762000" eaLnBrk="1" hangingPunct="1">
              <a:lnSpc>
                <a:spcPct val="90000"/>
              </a:lnSpc>
              <a:buNone/>
              <a:defRPr/>
            </a:pPr>
            <a:r>
              <a:rPr lang="nl-BE" dirty="0"/>
              <a:t> </a:t>
            </a:r>
          </a:p>
          <a:p>
            <a:pPr algn="ctr" defTabSz="762000" eaLnBrk="1" hangingPunct="1">
              <a:lnSpc>
                <a:spcPct val="90000"/>
              </a:lnSpc>
              <a:buNone/>
              <a:defRPr/>
            </a:pPr>
            <a:r>
              <a:rPr lang="nl-BE" sz="1400" b="1" cap="small" dirty="0" err="1">
                <a:solidFill>
                  <a:srgbClr val="002060"/>
                </a:solidFill>
              </a:rPr>
              <a:t>Policies</a:t>
            </a:r>
            <a:r>
              <a:rPr lang="nl-BE" sz="1400" b="1" cap="small" dirty="0">
                <a:solidFill>
                  <a:srgbClr val="002060"/>
                </a:solidFill>
              </a:rPr>
              <a:t>,</a:t>
            </a:r>
          </a:p>
          <a:p>
            <a:pPr algn="ctr" defTabSz="762000" eaLnBrk="1" hangingPunct="1">
              <a:lnSpc>
                <a:spcPct val="90000"/>
              </a:lnSpc>
              <a:buNone/>
              <a:defRPr/>
            </a:pPr>
            <a:r>
              <a:rPr lang="nl-BE" sz="1400" b="1" cap="small" dirty="0" err="1">
                <a:solidFill>
                  <a:srgbClr val="002060"/>
                </a:solidFill>
              </a:rPr>
              <a:t>Strategies</a:t>
            </a:r>
            <a:r>
              <a:rPr lang="nl-BE" sz="1400" b="1" cap="small" dirty="0">
                <a:solidFill>
                  <a:srgbClr val="002060"/>
                </a:solidFill>
              </a:rPr>
              <a:t>,</a:t>
            </a:r>
          </a:p>
          <a:p>
            <a:pPr algn="ctr" defTabSz="762000" eaLnBrk="1" hangingPunct="1">
              <a:lnSpc>
                <a:spcPct val="90000"/>
              </a:lnSpc>
              <a:buNone/>
              <a:defRPr/>
            </a:pPr>
            <a:r>
              <a:rPr lang="nl-BE" sz="1400" b="1" cap="small" dirty="0" err="1">
                <a:solidFill>
                  <a:srgbClr val="002060"/>
                </a:solidFill>
              </a:rPr>
              <a:t>Legislation</a:t>
            </a:r>
            <a:endParaRPr lang="nl-BE" sz="1400" b="1" cap="small" dirty="0">
              <a:solidFill>
                <a:srgbClr val="002060"/>
              </a:solidFill>
            </a:endParaRPr>
          </a:p>
        </p:txBody>
      </p:sp>
      <p:sp>
        <p:nvSpPr>
          <p:cNvPr id="5124" name="Freeform 4">
            <a:extLst>
              <a:ext uri="{FF2B5EF4-FFF2-40B4-BE49-F238E27FC236}">
                <a16:creationId xmlns:a16="http://schemas.microsoft.com/office/drawing/2014/main" id="{FB528110-8F37-E9FE-F032-476ABA88B850}"/>
              </a:ext>
            </a:extLst>
          </p:cNvPr>
          <p:cNvSpPr>
            <a:spLocks/>
          </p:cNvSpPr>
          <p:nvPr/>
        </p:nvSpPr>
        <p:spPr bwMode="auto">
          <a:xfrm>
            <a:off x="2632076" y="1724025"/>
            <a:ext cx="7339013" cy="3956050"/>
          </a:xfrm>
          <a:custGeom>
            <a:avLst/>
            <a:gdLst>
              <a:gd name="T0" fmla="*/ 2147483646 w 4623"/>
              <a:gd name="T1" fmla="*/ 0 h 2492"/>
              <a:gd name="T2" fmla="*/ 2147483646 w 4623"/>
              <a:gd name="T3" fmla="*/ 2147483646 h 2492"/>
              <a:gd name="T4" fmla="*/ 0 w 4623"/>
              <a:gd name="T5" fmla="*/ 2147483646 h 2492"/>
              <a:gd name="T6" fmla="*/ 2147483646 w 4623"/>
              <a:gd name="T7" fmla="*/ 2147483646 h 2492"/>
              <a:gd name="T8" fmla="*/ 2147483646 w 4623"/>
              <a:gd name="T9" fmla="*/ 2147483646 h 24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23" h="2492">
                <a:moveTo>
                  <a:pt x="2167" y="0"/>
                </a:moveTo>
                <a:lnTo>
                  <a:pt x="1353" y="932"/>
                </a:lnTo>
                <a:lnTo>
                  <a:pt x="0" y="2492"/>
                </a:lnTo>
                <a:lnTo>
                  <a:pt x="4623" y="2492"/>
                </a:lnTo>
                <a:lnTo>
                  <a:pt x="2178" y="14"/>
                </a:lnTo>
              </a:path>
            </a:pathLst>
          </a:custGeom>
          <a:noFill/>
          <a:ln w="19050" cap="flat" cmpd="sng">
            <a:solidFill>
              <a:srgbClr val="FF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0" fontAlgn="base" hangingPunct="0">
              <a:spcBef>
                <a:spcPct val="0"/>
              </a:spcBef>
              <a:spcAft>
                <a:spcPct val="0"/>
              </a:spcAft>
              <a:buClrTx/>
            </a:pPr>
            <a:endParaRPr lang="en-IE" sz="1200" kern="1200">
              <a:solidFill>
                <a:srgbClr val="0F5494"/>
              </a:solidFill>
              <a:latin typeface="Verdana" panose="020B0604030504040204" pitchFamily="34" charset="0"/>
              <a:ea typeface="+mn-ea"/>
              <a:cs typeface="+mn-cs"/>
            </a:endParaRPr>
          </a:p>
        </p:txBody>
      </p:sp>
      <p:sp>
        <p:nvSpPr>
          <p:cNvPr id="6150" name="Rectangle 7">
            <a:extLst>
              <a:ext uri="{FF2B5EF4-FFF2-40B4-BE49-F238E27FC236}">
                <a16:creationId xmlns:a16="http://schemas.microsoft.com/office/drawing/2014/main" id="{8642D239-551D-480C-2BCA-2B4294844642}"/>
              </a:ext>
            </a:extLst>
          </p:cNvPr>
          <p:cNvSpPr>
            <a:spLocks noChangeArrowheads="1"/>
          </p:cNvSpPr>
          <p:nvPr/>
        </p:nvSpPr>
        <p:spPr bwMode="auto">
          <a:xfrm>
            <a:off x="4019551" y="3486151"/>
            <a:ext cx="4284663" cy="766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marL="342900" indent="-342900" algn="ctr" fontAlgn="base">
              <a:spcBef>
                <a:spcPct val="20000"/>
              </a:spcBef>
              <a:spcAft>
                <a:spcPct val="0"/>
              </a:spcAft>
              <a:buClrTx/>
              <a:defRPr/>
            </a:pPr>
            <a:r>
              <a:rPr lang="nl-BE" sz="2400" b="1" kern="1200" cap="small" dirty="0" err="1">
                <a:solidFill>
                  <a:srgbClr val="002060"/>
                </a:solidFill>
                <a:latin typeface="Verdana" panose="020B0604030504040204" pitchFamily="34" charset="0"/>
                <a:ea typeface="+mn-ea"/>
                <a:cs typeface="+mn-cs"/>
              </a:rPr>
              <a:t>Plans</a:t>
            </a:r>
            <a:r>
              <a:rPr lang="nl-BE" sz="2400" b="1" kern="1200" cap="small" dirty="0">
                <a:solidFill>
                  <a:srgbClr val="002060"/>
                </a:solidFill>
                <a:latin typeface="Verdana" panose="020B0604030504040204" pitchFamily="34" charset="0"/>
                <a:ea typeface="+mn-ea"/>
                <a:cs typeface="+mn-cs"/>
              </a:rPr>
              <a:t> &amp; </a:t>
            </a:r>
            <a:r>
              <a:rPr lang="nl-BE" sz="2400" b="1" kern="1200" cap="small" dirty="0" err="1">
                <a:solidFill>
                  <a:srgbClr val="002060"/>
                </a:solidFill>
                <a:latin typeface="Verdana" panose="020B0604030504040204" pitchFamily="34" charset="0"/>
                <a:ea typeface="+mn-ea"/>
                <a:cs typeface="+mn-cs"/>
              </a:rPr>
              <a:t>Programmes</a:t>
            </a:r>
            <a:endParaRPr lang="nl-BE" sz="2400" b="1" kern="1200" cap="small" dirty="0">
              <a:solidFill>
                <a:srgbClr val="002060"/>
              </a:solidFill>
              <a:latin typeface="Verdana" panose="020B0604030504040204" pitchFamily="34" charset="0"/>
              <a:ea typeface="+mn-ea"/>
              <a:cs typeface="+mn-cs"/>
            </a:endParaRPr>
          </a:p>
          <a:p>
            <a:pPr marL="342900" indent="-342900" algn="ctr" fontAlgn="base">
              <a:spcBef>
                <a:spcPct val="20000"/>
              </a:spcBef>
              <a:spcAft>
                <a:spcPct val="0"/>
              </a:spcAft>
              <a:buClrTx/>
              <a:defRPr/>
            </a:pPr>
            <a:r>
              <a:rPr lang="nl-BE" sz="1200" b="1" kern="1200" dirty="0">
                <a:solidFill>
                  <a:srgbClr val="002060"/>
                </a:solidFill>
                <a:latin typeface="Verdana" panose="020B0604030504040204" pitchFamily="34" charset="0"/>
                <a:ea typeface="+mn-ea"/>
                <a:cs typeface="+mn-cs"/>
              </a:rPr>
              <a:t>SEA Directive (2001/42/EC</a:t>
            </a:r>
            <a:r>
              <a:rPr lang="nl-BE" sz="1200" b="1" kern="1200" dirty="0">
                <a:solidFill>
                  <a:srgbClr val="000099"/>
                </a:solidFill>
                <a:latin typeface="Verdana" panose="020B0604030504040204" pitchFamily="34" charset="0"/>
                <a:ea typeface="+mn-ea"/>
                <a:cs typeface="+mn-cs"/>
              </a:rPr>
              <a:t>)</a:t>
            </a:r>
            <a:endParaRPr lang="nl-BE" sz="3200" b="1" kern="1200" dirty="0">
              <a:solidFill>
                <a:srgbClr val="000099"/>
              </a:solidFill>
              <a:latin typeface="Verdana" panose="020B0604030504040204" pitchFamily="34" charset="0"/>
              <a:ea typeface="+mn-ea"/>
              <a:cs typeface="+mn-cs"/>
            </a:endParaRPr>
          </a:p>
        </p:txBody>
      </p:sp>
      <p:sp>
        <p:nvSpPr>
          <p:cNvPr id="6151" name="Rectangle 8">
            <a:extLst>
              <a:ext uri="{FF2B5EF4-FFF2-40B4-BE49-F238E27FC236}">
                <a16:creationId xmlns:a16="http://schemas.microsoft.com/office/drawing/2014/main" id="{67164BDA-A145-AF2E-D4A8-18F7BCD3D390}"/>
              </a:ext>
            </a:extLst>
          </p:cNvPr>
          <p:cNvSpPr>
            <a:spLocks noChangeArrowheads="1"/>
          </p:cNvSpPr>
          <p:nvPr/>
        </p:nvSpPr>
        <p:spPr bwMode="auto">
          <a:xfrm>
            <a:off x="3276600" y="4611688"/>
            <a:ext cx="5867400"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marL="342900" indent="-342900" algn="ctr" fontAlgn="base">
              <a:spcBef>
                <a:spcPct val="20000"/>
              </a:spcBef>
              <a:spcAft>
                <a:spcPct val="0"/>
              </a:spcAft>
              <a:buClrTx/>
              <a:defRPr/>
            </a:pPr>
            <a:r>
              <a:rPr lang="nl-BE" sz="2600" b="1" kern="1200" cap="small" dirty="0" err="1">
                <a:solidFill>
                  <a:srgbClr val="002060"/>
                </a:solidFill>
                <a:latin typeface="Verdana" panose="020B0604030504040204" pitchFamily="34" charset="0"/>
                <a:ea typeface="+mn-ea"/>
                <a:cs typeface="+mn-cs"/>
              </a:rPr>
              <a:t>Projects</a:t>
            </a:r>
            <a:r>
              <a:rPr lang="nl-BE" sz="2600" b="1" kern="1200" cap="small" dirty="0">
                <a:solidFill>
                  <a:srgbClr val="002060"/>
                </a:solidFill>
                <a:latin typeface="Verdana" panose="020B0604030504040204" pitchFamily="34" charset="0"/>
                <a:ea typeface="+mn-ea"/>
                <a:cs typeface="+mn-cs"/>
              </a:rPr>
              <a:t> (public - private)</a:t>
            </a:r>
          </a:p>
          <a:p>
            <a:pPr marL="342900" indent="-342900" algn="ctr" fontAlgn="base">
              <a:spcBef>
                <a:spcPct val="20000"/>
              </a:spcBef>
              <a:spcAft>
                <a:spcPct val="0"/>
              </a:spcAft>
              <a:buClrTx/>
              <a:defRPr/>
            </a:pPr>
            <a:r>
              <a:rPr lang="nl-BE" sz="1200" b="1" kern="1200" dirty="0">
                <a:solidFill>
                  <a:srgbClr val="002060"/>
                </a:solidFill>
                <a:latin typeface="Verdana" panose="020B0604030504040204" pitchFamily="34" charset="0"/>
                <a:ea typeface="+mn-ea"/>
                <a:cs typeface="+mn-cs"/>
              </a:rPr>
              <a:t>EIA Directive (2011/92/EU, as </a:t>
            </a:r>
            <a:r>
              <a:rPr lang="nl-BE" sz="1200" b="1" kern="1200" dirty="0" err="1">
                <a:solidFill>
                  <a:srgbClr val="002060"/>
                </a:solidFill>
                <a:latin typeface="Verdana" panose="020B0604030504040204" pitchFamily="34" charset="0"/>
                <a:ea typeface="+mn-ea"/>
                <a:cs typeface="+mn-cs"/>
              </a:rPr>
              <a:t>amended</a:t>
            </a:r>
            <a:r>
              <a:rPr lang="nl-BE" sz="1200" b="1" kern="1200" dirty="0">
                <a:solidFill>
                  <a:srgbClr val="002060"/>
                </a:solidFill>
                <a:latin typeface="Verdana" panose="020B0604030504040204" pitchFamily="34" charset="0"/>
                <a:ea typeface="+mn-ea"/>
                <a:cs typeface="+mn-cs"/>
              </a:rPr>
              <a:t> </a:t>
            </a:r>
            <a:r>
              <a:rPr lang="nl-BE" sz="1200" b="1" kern="1200" dirty="0" err="1">
                <a:solidFill>
                  <a:srgbClr val="002060"/>
                </a:solidFill>
                <a:latin typeface="Verdana" panose="020B0604030504040204" pitchFamily="34" charset="0"/>
                <a:ea typeface="+mn-ea"/>
                <a:cs typeface="+mn-cs"/>
              </a:rPr>
              <a:t>by</a:t>
            </a:r>
            <a:r>
              <a:rPr lang="nl-BE" sz="1200" b="1" kern="1200" dirty="0">
                <a:solidFill>
                  <a:srgbClr val="002060"/>
                </a:solidFill>
                <a:latin typeface="Verdana" panose="020B0604030504040204" pitchFamily="34" charset="0"/>
                <a:ea typeface="+mn-ea"/>
                <a:cs typeface="+mn-cs"/>
              </a:rPr>
              <a:t> 2014/52/EU)</a:t>
            </a:r>
          </a:p>
        </p:txBody>
      </p:sp>
      <p:sp>
        <p:nvSpPr>
          <p:cNvPr id="25607" name="Line 9">
            <a:extLst>
              <a:ext uri="{FF2B5EF4-FFF2-40B4-BE49-F238E27FC236}">
                <a16:creationId xmlns:a16="http://schemas.microsoft.com/office/drawing/2014/main" id="{72D61A85-FCB9-02F0-7262-94476E32F2EE}"/>
              </a:ext>
            </a:extLst>
          </p:cNvPr>
          <p:cNvSpPr>
            <a:spLocks noChangeShapeType="1"/>
          </p:cNvSpPr>
          <p:nvPr/>
        </p:nvSpPr>
        <p:spPr bwMode="auto">
          <a:xfrm>
            <a:off x="4835526" y="3128963"/>
            <a:ext cx="2663825" cy="1270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0" fontAlgn="base" hangingPunct="0">
              <a:spcBef>
                <a:spcPct val="0"/>
              </a:spcBef>
              <a:spcAft>
                <a:spcPct val="0"/>
              </a:spcAft>
              <a:buClrTx/>
            </a:pPr>
            <a:endParaRPr lang="en-IE" sz="1200" kern="1200">
              <a:solidFill>
                <a:srgbClr val="0F5494"/>
              </a:solidFill>
              <a:latin typeface="Verdana" panose="020B0604030504040204" pitchFamily="34" charset="0"/>
              <a:ea typeface="+mn-ea"/>
              <a:cs typeface="+mn-cs"/>
            </a:endParaRPr>
          </a:p>
        </p:txBody>
      </p:sp>
      <p:sp>
        <p:nvSpPr>
          <p:cNvPr id="25608" name="Line 10">
            <a:extLst>
              <a:ext uri="{FF2B5EF4-FFF2-40B4-BE49-F238E27FC236}">
                <a16:creationId xmlns:a16="http://schemas.microsoft.com/office/drawing/2014/main" id="{FB5B89B8-84DC-04B6-B6D9-9E5C042B05BA}"/>
              </a:ext>
            </a:extLst>
          </p:cNvPr>
          <p:cNvSpPr>
            <a:spLocks noChangeShapeType="1"/>
          </p:cNvSpPr>
          <p:nvPr/>
        </p:nvSpPr>
        <p:spPr bwMode="auto">
          <a:xfrm>
            <a:off x="3756026" y="4365625"/>
            <a:ext cx="4932363"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0" fontAlgn="base" hangingPunct="0">
              <a:spcBef>
                <a:spcPct val="0"/>
              </a:spcBef>
              <a:spcAft>
                <a:spcPct val="0"/>
              </a:spcAft>
              <a:buClrTx/>
            </a:pPr>
            <a:endParaRPr lang="en-IE" sz="1200" kern="1200">
              <a:solidFill>
                <a:srgbClr val="0F5494"/>
              </a:solidFill>
              <a:latin typeface="Verdana" panose="020B0604030504040204" pitchFamily="34" charset="0"/>
              <a:ea typeface="+mn-ea"/>
              <a:cs typeface="+mn-cs"/>
            </a:endParaRPr>
          </a:p>
        </p:txBody>
      </p:sp>
      <p:sp>
        <p:nvSpPr>
          <p:cNvPr id="25609" name="Text Box 12">
            <a:extLst>
              <a:ext uri="{FF2B5EF4-FFF2-40B4-BE49-F238E27FC236}">
                <a16:creationId xmlns:a16="http://schemas.microsoft.com/office/drawing/2014/main" id="{095980B6-00CB-B018-EB28-68D34E90B05C}"/>
              </a:ext>
            </a:extLst>
          </p:cNvPr>
          <p:cNvSpPr txBox="1">
            <a:spLocks noChangeArrowheads="1"/>
          </p:cNvSpPr>
          <p:nvPr/>
        </p:nvSpPr>
        <p:spPr bwMode="auto">
          <a:xfrm>
            <a:off x="3287714" y="3284538"/>
            <a:ext cx="9366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ClrTx/>
              <a:buNone/>
            </a:pPr>
            <a:endParaRPr lang="en-GB" altLang="en-US" sz="1800" i="0" kern="1200">
              <a:solidFill>
                <a:srgbClr val="000000"/>
              </a:solidFill>
              <a:latin typeface="Arial" panose="020B0604020202020204" pitchFamily="34" charset="0"/>
              <a:ea typeface="+mn-ea"/>
              <a:cs typeface="+mn-cs"/>
            </a:endParaRPr>
          </a:p>
        </p:txBody>
      </p:sp>
      <p:sp>
        <p:nvSpPr>
          <p:cNvPr id="5130" name="Rectangle 18">
            <a:extLst>
              <a:ext uri="{FF2B5EF4-FFF2-40B4-BE49-F238E27FC236}">
                <a16:creationId xmlns:a16="http://schemas.microsoft.com/office/drawing/2014/main" id="{C5C5E5A2-7718-A2D4-EE86-686E6AFAB398}"/>
              </a:ext>
            </a:extLst>
          </p:cNvPr>
          <p:cNvSpPr>
            <a:spLocks noChangeArrowheads="1"/>
          </p:cNvSpPr>
          <p:nvPr/>
        </p:nvSpPr>
        <p:spPr bwMode="auto">
          <a:xfrm>
            <a:off x="1724025" y="3249613"/>
            <a:ext cx="2160588" cy="46196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ClrTx/>
              <a:buNone/>
            </a:pPr>
            <a:r>
              <a:rPr lang="fr-BE" altLang="en-US" sz="1200" b="1" i="0" kern="1200">
                <a:solidFill>
                  <a:srgbClr val="000099"/>
                </a:solidFill>
                <a:ea typeface="+mn-ea"/>
                <a:cs typeface="+mn-cs"/>
              </a:rPr>
              <a:t>Habitats and Birds Directives</a:t>
            </a:r>
            <a:endParaRPr lang="en-GB" altLang="en-US" sz="1200" b="1" i="0" kern="1200">
              <a:solidFill>
                <a:srgbClr val="000099"/>
              </a:solidFill>
              <a:ea typeface="+mn-ea"/>
              <a:cs typeface="+mn-cs"/>
            </a:endParaRPr>
          </a:p>
        </p:txBody>
      </p:sp>
      <p:sp>
        <p:nvSpPr>
          <p:cNvPr id="5132" name="Rectangle 25">
            <a:extLst>
              <a:ext uri="{FF2B5EF4-FFF2-40B4-BE49-F238E27FC236}">
                <a16:creationId xmlns:a16="http://schemas.microsoft.com/office/drawing/2014/main" id="{D44458BF-7186-22BD-B5A7-A81AC6AC8049}"/>
              </a:ext>
            </a:extLst>
          </p:cNvPr>
          <p:cNvSpPr>
            <a:spLocks noChangeArrowheads="1"/>
          </p:cNvSpPr>
          <p:nvPr/>
        </p:nvSpPr>
        <p:spPr bwMode="auto">
          <a:xfrm>
            <a:off x="1724025" y="1708151"/>
            <a:ext cx="2160588" cy="46166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ClrTx/>
              <a:buNone/>
            </a:pPr>
            <a:r>
              <a:rPr lang="fr-BE" altLang="en-US" sz="1200" b="1" i="0" kern="1200">
                <a:solidFill>
                  <a:srgbClr val="000099"/>
                </a:solidFill>
                <a:ea typeface="+mn-ea"/>
                <a:cs typeface="+mn-cs"/>
              </a:rPr>
              <a:t>Water Framework Directive</a:t>
            </a:r>
            <a:endParaRPr lang="en-GB" altLang="en-US" sz="1200" b="1" i="0" kern="1200">
              <a:solidFill>
                <a:srgbClr val="000099"/>
              </a:solidFill>
              <a:ea typeface="+mn-ea"/>
              <a:cs typeface="+mn-cs"/>
            </a:endParaRPr>
          </a:p>
        </p:txBody>
      </p:sp>
      <p:sp>
        <p:nvSpPr>
          <p:cNvPr id="5136" name="Line 29">
            <a:extLst>
              <a:ext uri="{FF2B5EF4-FFF2-40B4-BE49-F238E27FC236}">
                <a16:creationId xmlns:a16="http://schemas.microsoft.com/office/drawing/2014/main" id="{8C11F1CD-865D-890B-7C20-E48735D249F4}"/>
              </a:ext>
            </a:extLst>
          </p:cNvPr>
          <p:cNvSpPr>
            <a:spLocks noChangeShapeType="1"/>
          </p:cNvSpPr>
          <p:nvPr/>
        </p:nvSpPr>
        <p:spPr bwMode="auto">
          <a:xfrm flipV="1">
            <a:off x="3935413" y="5651500"/>
            <a:ext cx="215900" cy="28733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buClrTx/>
            </a:pPr>
            <a:endParaRPr lang="en-IE" sz="1200" kern="1200">
              <a:solidFill>
                <a:srgbClr val="0F5494"/>
              </a:solidFill>
              <a:latin typeface="Verdana" panose="020B0604030504040204" pitchFamily="34" charset="0"/>
              <a:ea typeface="+mn-ea"/>
              <a:cs typeface="+mn-cs"/>
            </a:endParaRPr>
          </a:p>
        </p:txBody>
      </p:sp>
      <p:sp>
        <p:nvSpPr>
          <p:cNvPr id="5137" name="Rectangle 30">
            <a:extLst>
              <a:ext uri="{FF2B5EF4-FFF2-40B4-BE49-F238E27FC236}">
                <a16:creationId xmlns:a16="http://schemas.microsoft.com/office/drawing/2014/main" id="{C4F15000-4373-09F5-470D-E9B04DE71B77}"/>
              </a:ext>
            </a:extLst>
          </p:cNvPr>
          <p:cNvSpPr>
            <a:spLocks noChangeArrowheads="1"/>
          </p:cNvSpPr>
          <p:nvPr/>
        </p:nvSpPr>
        <p:spPr bwMode="auto">
          <a:xfrm>
            <a:off x="8183564" y="5908676"/>
            <a:ext cx="2160587" cy="60007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ClrTx/>
              <a:buNone/>
            </a:pPr>
            <a:r>
              <a:rPr lang="fr-BE" altLang="en-US" sz="1100" b="1" i="0" kern="1200">
                <a:solidFill>
                  <a:srgbClr val="000099"/>
                </a:solidFill>
                <a:ea typeface="+mn-ea"/>
                <a:cs typeface="+mn-cs"/>
              </a:rPr>
              <a:t>Other Directives: Carbon Capture Storage, Offshore Safety… </a:t>
            </a:r>
            <a:endParaRPr lang="en-GB" altLang="en-US" sz="1100" b="1" i="0" kern="1200">
              <a:solidFill>
                <a:srgbClr val="000099"/>
              </a:solidFill>
              <a:ea typeface="+mn-ea"/>
              <a:cs typeface="+mn-cs"/>
            </a:endParaRPr>
          </a:p>
        </p:txBody>
      </p:sp>
      <p:sp>
        <p:nvSpPr>
          <p:cNvPr id="5139" name="Line 33">
            <a:extLst>
              <a:ext uri="{FF2B5EF4-FFF2-40B4-BE49-F238E27FC236}">
                <a16:creationId xmlns:a16="http://schemas.microsoft.com/office/drawing/2014/main" id="{0975EE5A-ED73-0EC5-8F4B-864368F04DBE}"/>
              </a:ext>
            </a:extLst>
          </p:cNvPr>
          <p:cNvSpPr>
            <a:spLocks noChangeShapeType="1"/>
          </p:cNvSpPr>
          <p:nvPr/>
        </p:nvSpPr>
        <p:spPr bwMode="auto">
          <a:xfrm flipH="1" flipV="1">
            <a:off x="8183564" y="5651500"/>
            <a:ext cx="288925" cy="2159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buClrTx/>
            </a:pPr>
            <a:endParaRPr lang="en-IE" sz="1200" kern="1200">
              <a:solidFill>
                <a:srgbClr val="0F5494"/>
              </a:solidFill>
              <a:latin typeface="Verdana" panose="020B0604030504040204" pitchFamily="34" charset="0"/>
              <a:ea typeface="+mn-ea"/>
              <a:cs typeface="+mn-cs"/>
            </a:endParaRPr>
          </a:p>
        </p:txBody>
      </p:sp>
      <p:sp>
        <p:nvSpPr>
          <p:cNvPr id="5140" name="Rectangle 34">
            <a:extLst>
              <a:ext uri="{FF2B5EF4-FFF2-40B4-BE49-F238E27FC236}">
                <a16:creationId xmlns:a16="http://schemas.microsoft.com/office/drawing/2014/main" id="{050E537A-3DE7-4BB1-8CCD-0781C5BF5ED2}"/>
              </a:ext>
            </a:extLst>
          </p:cNvPr>
          <p:cNvSpPr>
            <a:spLocks noChangeArrowheads="1"/>
          </p:cNvSpPr>
          <p:nvPr/>
        </p:nvSpPr>
        <p:spPr bwMode="auto">
          <a:xfrm>
            <a:off x="5680075" y="5981701"/>
            <a:ext cx="2160588"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ClrTx/>
              <a:buNone/>
            </a:pPr>
            <a:r>
              <a:rPr lang="fr-BE" altLang="en-US" sz="1200" b="1" i="0" kern="1200">
                <a:solidFill>
                  <a:srgbClr val="000099"/>
                </a:solidFill>
                <a:ea typeface="+mn-ea"/>
                <a:cs typeface="+mn-cs"/>
              </a:rPr>
              <a:t>Industrial Emissions</a:t>
            </a:r>
          </a:p>
          <a:p>
            <a:pPr algn="ctr" fontAlgn="base">
              <a:spcBef>
                <a:spcPct val="0"/>
              </a:spcBef>
              <a:spcAft>
                <a:spcPct val="0"/>
              </a:spcAft>
              <a:buClrTx/>
              <a:buNone/>
            </a:pPr>
            <a:r>
              <a:rPr lang="fr-BE" altLang="en-US" sz="1200" b="1" i="0" kern="1200">
                <a:solidFill>
                  <a:srgbClr val="000099"/>
                </a:solidFill>
                <a:ea typeface="+mn-ea"/>
                <a:cs typeface="+mn-cs"/>
              </a:rPr>
              <a:t>&amp; Seveso Directive</a:t>
            </a:r>
            <a:endParaRPr lang="en-GB" altLang="en-US" sz="1200" b="1" i="0" kern="1200">
              <a:solidFill>
                <a:srgbClr val="000099"/>
              </a:solidFill>
              <a:ea typeface="+mn-ea"/>
              <a:cs typeface="+mn-cs"/>
            </a:endParaRPr>
          </a:p>
        </p:txBody>
      </p:sp>
      <p:sp>
        <p:nvSpPr>
          <p:cNvPr id="5142" name="Line 36">
            <a:extLst>
              <a:ext uri="{FF2B5EF4-FFF2-40B4-BE49-F238E27FC236}">
                <a16:creationId xmlns:a16="http://schemas.microsoft.com/office/drawing/2014/main" id="{1F612F3B-AC8A-9D10-0768-4F056CFEC225}"/>
              </a:ext>
            </a:extLst>
          </p:cNvPr>
          <p:cNvSpPr>
            <a:spLocks noChangeShapeType="1"/>
          </p:cNvSpPr>
          <p:nvPr/>
        </p:nvSpPr>
        <p:spPr bwMode="auto">
          <a:xfrm flipV="1">
            <a:off x="6743700" y="5680075"/>
            <a:ext cx="0" cy="28733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buClrTx/>
            </a:pPr>
            <a:endParaRPr lang="en-IE" sz="1200" kern="1200">
              <a:solidFill>
                <a:srgbClr val="0F5494"/>
              </a:solidFill>
              <a:latin typeface="Verdana" panose="020B0604030504040204" pitchFamily="34" charset="0"/>
              <a:ea typeface="+mn-ea"/>
              <a:cs typeface="+mn-cs"/>
            </a:endParaRPr>
          </a:p>
        </p:txBody>
      </p:sp>
      <p:sp>
        <p:nvSpPr>
          <p:cNvPr id="5143" name="Rectangle 37">
            <a:extLst>
              <a:ext uri="{FF2B5EF4-FFF2-40B4-BE49-F238E27FC236}">
                <a16:creationId xmlns:a16="http://schemas.microsoft.com/office/drawing/2014/main" id="{CD882827-E3B6-5BB5-BDB3-54CEBB40631F}"/>
              </a:ext>
            </a:extLst>
          </p:cNvPr>
          <p:cNvSpPr>
            <a:spLocks noChangeArrowheads="1"/>
          </p:cNvSpPr>
          <p:nvPr/>
        </p:nvSpPr>
        <p:spPr bwMode="auto">
          <a:xfrm>
            <a:off x="1727200" y="2520951"/>
            <a:ext cx="2160588" cy="46166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ClrTx/>
              <a:buNone/>
            </a:pPr>
            <a:r>
              <a:rPr lang="fr-BE" altLang="en-US" sz="1200" b="1" i="0" kern="1200">
                <a:solidFill>
                  <a:srgbClr val="000099"/>
                </a:solidFill>
                <a:ea typeface="+mn-ea"/>
                <a:cs typeface="+mn-cs"/>
              </a:rPr>
              <a:t>Waste Framework Directive</a:t>
            </a:r>
            <a:endParaRPr lang="en-GB" altLang="en-US" sz="1200" b="1" i="0" kern="1200">
              <a:solidFill>
                <a:srgbClr val="000099"/>
              </a:solidFill>
              <a:ea typeface="+mn-ea"/>
              <a:cs typeface="+mn-cs"/>
            </a:endParaRPr>
          </a:p>
        </p:txBody>
      </p:sp>
      <p:sp>
        <p:nvSpPr>
          <p:cNvPr id="5145" name="Rectangle 37">
            <a:extLst>
              <a:ext uri="{FF2B5EF4-FFF2-40B4-BE49-F238E27FC236}">
                <a16:creationId xmlns:a16="http://schemas.microsoft.com/office/drawing/2014/main" id="{10BF69DF-2C05-CD1D-2198-02E017D1DDA9}"/>
              </a:ext>
            </a:extLst>
          </p:cNvPr>
          <p:cNvSpPr>
            <a:spLocks noChangeArrowheads="1"/>
          </p:cNvSpPr>
          <p:nvPr/>
        </p:nvSpPr>
        <p:spPr bwMode="auto">
          <a:xfrm>
            <a:off x="7504114" y="1939926"/>
            <a:ext cx="2840037"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ClrTx/>
              <a:buNone/>
            </a:pPr>
            <a:r>
              <a:rPr lang="fr-BE" altLang="en-US" sz="1200" b="1" i="0" kern="1200">
                <a:solidFill>
                  <a:srgbClr val="000099"/>
                </a:solidFill>
                <a:ea typeface="+mn-ea"/>
                <a:cs typeface="+mn-cs"/>
              </a:rPr>
              <a:t>Impact  Assessment </a:t>
            </a:r>
            <a:br>
              <a:rPr lang="fr-BE" altLang="en-US" sz="1200" b="1" i="0" kern="1200">
                <a:solidFill>
                  <a:srgbClr val="000099"/>
                </a:solidFill>
                <a:ea typeface="+mn-ea"/>
                <a:cs typeface="+mn-cs"/>
              </a:rPr>
            </a:br>
            <a:r>
              <a:rPr lang="fr-BE" altLang="en-US" sz="1200" b="1" i="0" kern="1200">
                <a:solidFill>
                  <a:srgbClr val="000099"/>
                </a:solidFill>
                <a:ea typeface="+mn-ea"/>
                <a:cs typeface="+mn-cs"/>
              </a:rPr>
              <a:t>(COM legislative proposals)</a:t>
            </a:r>
            <a:endParaRPr lang="en-GB" altLang="en-US" sz="1200" b="1" i="0" kern="1200">
              <a:solidFill>
                <a:srgbClr val="000099"/>
              </a:solidFill>
              <a:ea typeface="+mn-ea"/>
              <a:cs typeface="+mn-cs"/>
            </a:endParaRPr>
          </a:p>
        </p:txBody>
      </p:sp>
      <p:sp>
        <p:nvSpPr>
          <p:cNvPr id="5146" name="Right Brace 1">
            <a:extLst>
              <a:ext uri="{FF2B5EF4-FFF2-40B4-BE49-F238E27FC236}">
                <a16:creationId xmlns:a16="http://schemas.microsoft.com/office/drawing/2014/main" id="{65F961EC-16EE-F8E3-0AC9-CF0DA4FD8C82}"/>
              </a:ext>
            </a:extLst>
          </p:cNvPr>
          <p:cNvSpPr>
            <a:spLocks/>
          </p:cNvSpPr>
          <p:nvPr/>
        </p:nvSpPr>
        <p:spPr bwMode="auto">
          <a:xfrm>
            <a:off x="3890964" y="2020888"/>
            <a:ext cx="333375" cy="1630362"/>
          </a:xfrm>
          <a:prstGeom prst="rightBrace">
            <a:avLst>
              <a:gd name="adj1" fmla="val 8355"/>
              <a:gd name="adj2" fmla="val 52648"/>
            </a:avLst>
          </a:prstGeom>
          <a:noFill/>
          <a:ln w="9525"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marL="3175">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ClrTx/>
              <a:buNone/>
            </a:pPr>
            <a:endParaRPr lang="en-GB" altLang="en-US" sz="1200" i="0" kern="1200">
              <a:ea typeface="+mn-ea"/>
              <a:cs typeface="+mn-cs"/>
            </a:endParaRPr>
          </a:p>
        </p:txBody>
      </p:sp>
      <p:sp>
        <p:nvSpPr>
          <p:cNvPr id="25620" name="Right Brace 4">
            <a:extLst>
              <a:ext uri="{FF2B5EF4-FFF2-40B4-BE49-F238E27FC236}">
                <a16:creationId xmlns:a16="http://schemas.microsoft.com/office/drawing/2014/main" id="{1E485F3B-6B93-9869-0815-20949A6EC742}"/>
              </a:ext>
            </a:extLst>
          </p:cNvPr>
          <p:cNvSpPr>
            <a:spLocks/>
          </p:cNvSpPr>
          <p:nvPr/>
        </p:nvSpPr>
        <p:spPr bwMode="auto">
          <a:xfrm>
            <a:off x="3870325" y="2035176"/>
            <a:ext cx="65088" cy="1535113"/>
          </a:xfrm>
          <a:prstGeom prst="rightBrace">
            <a:avLst>
              <a:gd name="adj1" fmla="val 8298"/>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marL="3175">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ClrTx/>
              <a:buNone/>
            </a:pPr>
            <a:endParaRPr lang="en-GB" altLang="en-US" sz="1200" i="0" kern="1200">
              <a:ea typeface="+mn-ea"/>
              <a:cs typeface="+mn-cs"/>
            </a:endParaRPr>
          </a:p>
        </p:txBody>
      </p:sp>
      <p:sp>
        <p:nvSpPr>
          <p:cNvPr id="25621" name="Right Arrow 9">
            <a:extLst>
              <a:ext uri="{FF2B5EF4-FFF2-40B4-BE49-F238E27FC236}">
                <a16:creationId xmlns:a16="http://schemas.microsoft.com/office/drawing/2014/main" id="{80DFBB58-1745-1A51-E4D0-64EA6C5CB218}"/>
              </a:ext>
            </a:extLst>
          </p:cNvPr>
          <p:cNvSpPr>
            <a:spLocks noChangeArrowheads="1"/>
          </p:cNvSpPr>
          <p:nvPr/>
        </p:nvSpPr>
        <p:spPr bwMode="auto">
          <a:xfrm>
            <a:off x="4057651" y="2474914"/>
            <a:ext cx="885825" cy="877887"/>
          </a:xfrm>
          <a:prstGeom prst="rightArrow">
            <a:avLst>
              <a:gd name="adj1" fmla="val 50000"/>
              <a:gd name="adj2" fmla="val 49971"/>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marL="3175">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ClrTx/>
              <a:buNone/>
            </a:pPr>
            <a:endParaRPr lang="en-GB" altLang="en-US" sz="1200" i="0" kern="1200">
              <a:ea typeface="+mn-ea"/>
              <a:cs typeface="+mn-cs"/>
            </a:endParaRPr>
          </a:p>
        </p:txBody>
      </p:sp>
      <p:cxnSp>
        <p:nvCxnSpPr>
          <p:cNvPr id="25622" name="Straight Arrow Connector 2">
            <a:extLst>
              <a:ext uri="{FF2B5EF4-FFF2-40B4-BE49-F238E27FC236}">
                <a16:creationId xmlns:a16="http://schemas.microsoft.com/office/drawing/2014/main" id="{7ED8B6B9-72B9-8B1E-F7F1-B0A1E9DFF786}"/>
              </a:ext>
            </a:extLst>
          </p:cNvPr>
          <p:cNvCxnSpPr>
            <a:cxnSpLocks noChangeShapeType="1"/>
          </p:cNvCxnSpPr>
          <p:nvPr/>
        </p:nvCxnSpPr>
        <p:spPr bwMode="auto">
          <a:xfrm>
            <a:off x="4224339" y="2879725"/>
            <a:ext cx="719137" cy="693738"/>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23" name="Straight Arrow Connector 4">
            <a:extLst>
              <a:ext uri="{FF2B5EF4-FFF2-40B4-BE49-F238E27FC236}">
                <a16:creationId xmlns:a16="http://schemas.microsoft.com/office/drawing/2014/main" id="{4949B9F8-AD8D-EEC8-F279-6F780FF9A47F}"/>
              </a:ext>
            </a:extLst>
          </p:cNvPr>
          <p:cNvCxnSpPr>
            <a:cxnSpLocks noChangeShapeType="1"/>
          </p:cNvCxnSpPr>
          <p:nvPr/>
        </p:nvCxnSpPr>
        <p:spPr bwMode="auto">
          <a:xfrm>
            <a:off x="4224339" y="2801938"/>
            <a:ext cx="71437" cy="887412"/>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51" name="Line 29">
            <a:extLst>
              <a:ext uri="{FF2B5EF4-FFF2-40B4-BE49-F238E27FC236}">
                <a16:creationId xmlns:a16="http://schemas.microsoft.com/office/drawing/2014/main" id="{E898929C-BD18-CFA0-BAE4-BB1C20A0C07D}"/>
              </a:ext>
            </a:extLst>
          </p:cNvPr>
          <p:cNvSpPr>
            <a:spLocks noChangeShapeType="1"/>
          </p:cNvSpPr>
          <p:nvPr/>
        </p:nvSpPr>
        <p:spPr bwMode="auto">
          <a:xfrm flipH="1">
            <a:off x="7319964" y="2428875"/>
            <a:ext cx="655637" cy="45085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buClrTx/>
            </a:pPr>
            <a:endParaRPr lang="en-IE" sz="1200" kern="1200">
              <a:solidFill>
                <a:srgbClr val="0F5494"/>
              </a:solidFill>
              <a:latin typeface="Verdana" panose="020B0604030504040204" pitchFamily="34" charset="0"/>
              <a:ea typeface="+mn-ea"/>
              <a:cs typeface="+mn-cs"/>
            </a:endParaRPr>
          </a:p>
        </p:txBody>
      </p:sp>
      <p:sp>
        <p:nvSpPr>
          <p:cNvPr id="5152" name="Line 29">
            <a:extLst>
              <a:ext uri="{FF2B5EF4-FFF2-40B4-BE49-F238E27FC236}">
                <a16:creationId xmlns:a16="http://schemas.microsoft.com/office/drawing/2014/main" id="{E3615E12-B498-079D-6E34-8C0E1A8D6C1E}"/>
              </a:ext>
            </a:extLst>
          </p:cNvPr>
          <p:cNvSpPr>
            <a:spLocks noChangeShapeType="1"/>
          </p:cNvSpPr>
          <p:nvPr/>
        </p:nvSpPr>
        <p:spPr bwMode="auto">
          <a:xfrm>
            <a:off x="4079875" y="2911476"/>
            <a:ext cx="280988" cy="170021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buClrTx/>
            </a:pPr>
            <a:endParaRPr lang="en-IE" sz="1200" kern="1200">
              <a:solidFill>
                <a:srgbClr val="0F5494"/>
              </a:solidFill>
              <a:latin typeface="Verdana" panose="020B0604030504040204" pitchFamily="34" charset="0"/>
              <a:ea typeface="+mn-ea"/>
              <a:cs typeface="+mn-cs"/>
            </a:endParaRPr>
          </a:p>
        </p:txBody>
      </p:sp>
      <p:sp>
        <p:nvSpPr>
          <p:cNvPr id="5153" name="Line 29">
            <a:extLst>
              <a:ext uri="{FF2B5EF4-FFF2-40B4-BE49-F238E27FC236}">
                <a16:creationId xmlns:a16="http://schemas.microsoft.com/office/drawing/2014/main" id="{06CFB886-AC9A-CD5D-2A73-0FC95328F3B6}"/>
              </a:ext>
            </a:extLst>
          </p:cNvPr>
          <p:cNvSpPr>
            <a:spLocks noChangeShapeType="1"/>
          </p:cNvSpPr>
          <p:nvPr/>
        </p:nvSpPr>
        <p:spPr bwMode="auto">
          <a:xfrm>
            <a:off x="4079875" y="2911476"/>
            <a:ext cx="935038" cy="5683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buClrTx/>
            </a:pPr>
            <a:endParaRPr lang="en-IE" sz="1200" kern="1200">
              <a:solidFill>
                <a:srgbClr val="0F5494"/>
              </a:solidFill>
              <a:latin typeface="Verdana" panose="020B0604030504040204" pitchFamily="34" charset="0"/>
              <a:ea typeface="+mn-ea"/>
              <a:cs typeface="+mn-cs"/>
            </a:endParaRPr>
          </a:p>
        </p:txBody>
      </p:sp>
      <p:sp>
        <p:nvSpPr>
          <p:cNvPr id="34" name="Rectangle 27">
            <a:extLst>
              <a:ext uri="{FF2B5EF4-FFF2-40B4-BE49-F238E27FC236}">
                <a16:creationId xmlns:a16="http://schemas.microsoft.com/office/drawing/2014/main" id="{31F024DA-73FB-14F1-A70B-1A72F0AFF386}"/>
              </a:ext>
            </a:extLst>
          </p:cNvPr>
          <p:cNvSpPr>
            <a:spLocks noChangeArrowheads="1"/>
          </p:cNvSpPr>
          <p:nvPr/>
        </p:nvSpPr>
        <p:spPr bwMode="auto">
          <a:xfrm>
            <a:off x="2855913" y="5967414"/>
            <a:ext cx="2159000" cy="46166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ClrTx/>
              <a:buNone/>
            </a:pPr>
            <a:r>
              <a:rPr lang="fr-BE" altLang="en-US" sz="1200" b="1" i="0" kern="1200">
                <a:solidFill>
                  <a:srgbClr val="000099"/>
                </a:solidFill>
                <a:ea typeface="+mn-ea"/>
                <a:cs typeface="+mn-cs"/>
              </a:rPr>
              <a:t>Landfill </a:t>
            </a:r>
          </a:p>
          <a:p>
            <a:pPr algn="ctr" fontAlgn="base">
              <a:spcBef>
                <a:spcPct val="0"/>
              </a:spcBef>
              <a:spcAft>
                <a:spcPct val="0"/>
              </a:spcAft>
              <a:buClrTx/>
              <a:buNone/>
            </a:pPr>
            <a:r>
              <a:rPr lang="fr-BE" altLang="en-US" sz="1200" b="1" i="0" kern="1200">
                <a:solidFill>
                  <a:srgbClr val="000099"/>
                </a:solidFill>
                <a:ea typeface="+mn-ea"/>
                <a:cs typeface="+mn-cs"/>
              </a:rPr>
              <a:t>Directive</a:t>
            </a:r>
            <a:endParaRPr lang="en-GB" altLang="en-US" sz="1200" b="1" i="0" kern="1200">
              <a:solidFill>
                <a:srgbClr val="000099"/>
              </a:solidFill>
              <a:ea typeface="+mn-ea"/>
              <a:cs typeface="+mn-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p:cTn id="7" dur="500" fill="hold"/>
                                        <p:tgtEl>
                                          <p:spTgt spid="5124"/>
                                        </p:tgtEl>
                                        <p:attrNameLst>
                                          <p:attrName>ppt_w</p:attrName>
                                        </p:attrNameLst>
                                      </p:cBhvr>
                                      <p:tavLst>
                                        <p:tav tm="0">
                                          <p:val>
                                            <p:fltVal val="0"/>
                                          </p:val>
                                        </p:tav>
                                        <p:tav tm="100000">
                                          <p:val>
                                            <p:strVal val="#ppt_w"/>
                                          </p:val>
                                        </p:tav>
                                      </p:tavLst>
                                    </p:anim>
                                    <p:anim calcmode="lin" valueType="num">
                                      <p:cBhvr>
                                        <p:cTn id="8" dur="500" fill="hold"/>
                                        <p:tgtEl>
                                          <p:spTgt spid="5124"/>
                                        </p:tgtEl>
                                        <p:attrNameLst>
                                          <p:attrName>ppt_h</p:attrName>
                                        </p:attrNameLst>
                                      </p:cBhvr>
                                      <p:tavLst>
                                        <p:tav tm="0">
                                          <p:val>
                                            <p:fltVal val="0"/>
                                          </p:val>
                                        </p:tav>
                                        <p:tav tm="100000">
                                          <p:val>
                                            <p:strVal val="#ppt_h"/>
                                          </p:val>
                                        </p:tav>
                                      </p:tavLst>
                                    </p:anim>
                                    <p:animEffect transition="in" filter="fade">
                                      <p:cBhvr>
                                        <p:cTn id="9" dur="500"/>
                                        <p:tgtEl>
                                          <p:spTgt spid="512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6148">
                                            <p:txEl>
                                              <p:pRg st="0" end="0"/>
                                            </p:txEl>
                                          </p:spTgt>
                                        </p:tgtEl>
                                        <p:attrNameLst>
                                          <p:attrName>style.visibility</p:attrName>
                                        </p:attrNameLst>
                                      </p:cBhvr>
                                      <p:to>
                                        <p:strVal val="visible"/>
                                      </p:to>
                                    </p:set>
                                    <p:anim calcmode="lin" valueType="num">
                                      <p:cBhvr>
                                        <p:cTn id="14" dur="1000" fill="hold"/>
                                        <p:tgtEl>
                                          <p:spTgt spid="6148">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6148">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6148">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6148">
                                            <p:txEl>
                                              <p:pRg st="0" end="0"/>
                                            </p:txEl>
                                          </p:spTgt>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6148">
                                            <p:txEl>
                                              <p:pRg st="1" end="1"/>
                                            </p:txEl>
                                          </p:spTgt>
                                        </p:tgtEl>
                                        <p:attrNameLst>
                                          <p:attrName>style.visibility</p:attrName>
                                        </p:attrNameLst>
                                      </p:cBhvr>
                                      <p:to>
                                        <p:strVal val="visible"/>
                                      </p:to>
                                    </p:set>
                                    <p:anim calcmode="lin" valueType="num">
                                      <p:cBhvr>
                                        <p:cTn id="20" dur="1000" fill="hold"/>
                                        <p:tgtEl>
                                          <p:spTgt spid="6148">
                                            <p:txEl>
                                              <p:pRg st="1" end="1"/>
                                            </p:txEl>
                                          </p:spTgt>
                                        </p:tgtEl>
                                        <p:attrNameLst>
                                          <p:attrName>ppt_w</p:attrName>
                                        </p:attrNameLst>
                                      </p:cBhvr>
                                      <p:tavLst>
                                        <p:tav tm="0">
                                          <p:val>
                                            <p:fltVal val="0"/>
                                          </p:val>
                                        </p:tav>
                                        <p:tav tm="100000">
                                          <p:val>
                                            <p:strVal val="#ppt_w"/>
                                          </p:val>
                                        </p:tav>
                                      </p:tavLst>
                                    </p:anim>
                                    <p:anim calcmode="lin" valueType="num">
                                      <p:cBhvr>
                                        <p:cTn id="21" dur="1000" fill="hold"/>
                                        <p:tgtEl>
                                          <p:spTgt spid="6148">
                                            <p:txEl>
                                              <p:pRg st="1" end="1"/>
                                            </p:txEl>
                                          </p:spTgt>
                                        </p:tgtEl>
                                        <p:attrNameLst>
                                          <p:attrName>ppt_h</p:attrName>
                                        </p:attrNameLst>
                                      </p:cBhvr>
                                      <p:tavLst>
                                        <p:tav tm="0">
                                          <p:val>
                                            <p:fltVal val="0"/>
                                          </p:val>
                                        </p:tav>
                                        <p:tav tm="100000">
                                          <p:val>
                                            <p:strVal val="#ppt_h"/>
                                          </p:val>
                                        </p:tav>
                                      </p:tavLst>
                                    </p:anim>
                                    <p:anim calcmode="lin" valueType="num">
                                      <p:cBhvr>
                                        <p:cTn id="22" dur="1000" fill="hold"/>
                                        <p:tgtEl>
                                          <p:spTgt spid="6148">
                                            <p:txEl>
                                              <p:pRg st="1" end="1"/>
                                            </p:txEl>
                                          </p:spTgt>
                                        </p:tgtEl>
                                        <p:attrNameLst>
                                          <p:attrName>style.rotation</p:attrName>
                                        </p:attrNameLst>
                                      </p:cBhvr>
                                      <p:tavLst>
                                        <p:tav tm="0">
                                          <p:val>
                                            <p:fltVal val="90"/>
                                          </p:val>
                                        </p:tav>
                                        <p:tav tm="100000">
                                          <p:val>
                                            <p:fltVal val="0"/>
                                          </p:val>
                                        </p:tav>
                                      </p:tavLst>
                                    </p:anim>
                                    <p:animEffect transition="in" filter="fade">
                                      <p:cBhvr>
                                        <p:cTn id="23" dur="1000"/>
                                        <p:tgtEl>
                                          <p:spTgt spid="6148">
                                            <p:txEl>
                                              <p:pRg st="1" end="1"/>
                                            </p:txEl>
                                          </p:spTgt>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6148">
                                            <p:txEl>
                                              <p:pRg st="2" end="2"/>
                                            </p:txEl>
                                          </p:spTgt>
                                        </p:tgtEl>
                                        <p:attrNameLst>
                                          <p:attrName>style.visibility</p:attrName>
                                        </p:attrNameLst>
                                      </p:cBhvr>
                                      <p:to>
                                        <p:strVal val="visible"/>
                                      </p:to>
                                    </p:set>
                                    <p:anim calcmode="lin" valueType="num">
                                      <p:cBhvr>
                                        <p:cTn id="26" dur="1000" fill="hold"/>
                                        <p:tgtEl>
                                          <p:spTgt spid="6148">
                                            <p:txEl>
                                              <p:pRg st="2" end="2"/>
                                            </p:txEl>
                                          </p:spTgt>
                                        </p:tgtEl>
                                        <p:attrNameLst>
                                          <p:attrName>ppt_w</p:attrName>
                                        </p:attrNameLst>
                                      </p:cBhvr>
                                      <p:tavLst>
                                        <p:tav tm="0">
                                          <p:val>
                                            <p:fltVal val="0"/>
                                          </p:val>
                                        </p:tav>
                                        <p:tav tm="100000">
                                          <p:val>
                                            <p:strVal val="#ppt_w"/>
                                          </p:val>
                                        </p:tav>
                                      </p:tavLst>
                                    </p:anim>
                                    <p:anim calcmode="lin" valueType="num">
                                      <p:cBhvr>
                                        <p:cTn id="27" dur="1000" fill="hold"/>
                                        <p:tgtEl>
                                          <p:spTgt spid="6148">
                                            <p:txEl>
                                              <p:pRg st="2" end="2"/>
                                            </p:txEl>
                                          </p:spTgt>
                                        </p:tgtEl>
                                        <p:attrNameLst>
                                          <p:attrName>ppt_h</p:attrName>
                                        </p:attrNameLst>
                                      </p:cBhvr>
                                      <p:tavLst>
                                        <p:tav tm="0">
                                          <p:val>
                                            <p:fltVal val="0"/>
                                          </p:val>
                                        </p:tav>
                                        <p:tav tm="100000">
                                          <p:val>
                                            <p:strVal val="#ppt_h"/>
                                          </p:val>
                                        </p:tav>
                                      </p:tavLst>
                                    </p:anim>
                                    <p:anim calcmode="lin" valueType="num">
                                      <p:cBhvr>
                                        <p:cTn id="28" dur="1000" fill="hold"/>
                                        <p:tgtEl>
                                          <p:spTgt spid="6148">
                                            <p:txEl>
                                              <p:pRg st="2" end="2"/>
                                            </p:txEl>
                                          </p:spTgt>
                                        </p:tgtEl>
                                        <p:attrNameLst>
                                          <p:attrName>style.rotation</p:attrName>
                                        </p:attrNameLst>
                                      </p:cBhvr>
                                      <p:tavLst>
                                        <p:tav tm="0">
                                          <p:val>
                                            <p:fltVal val="90"/>
                                          </p:val>
                                        </p:tav>
                                        <p:tav tm="100000">
                                          <p:val>
                                            <p:fltVal val="0"/>
                                          </p:val>
                                        </p:tav>
                                      </p:tavLst>
                                    </p:anim>
                                    <p:animEffect transition="in" filter="fade">
                                      <p:cBhvr>
                                        <p:cTn id="29" dur="1000"/>
                                        <p:tgtEl>
                                          <p:spTgt spid="6148">
                                            <p:txEl>
                                              <p:pRg st="2" end="2"/>
                                            </p:txEl>
                                          </p:spTgt>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6148">
                                            <p:txEl>
                                              <p:pRg st="3" end="3"/>
                                            </p:txEl>
                                          </p:spTgt>
                                        </p:tgtEl>
                                        <p:attrNameLst>
                                          <p:attrName>style.visibility</p:attrName>
                                        </p:attrNameLst>
                                      </p:cBhvr>
                                      <p:to>
                                        <p:strVal val="visible"/>
                                      </p:to>
                                    </p:set>
                                    <p:anim calcmode="lin" valueType="num">
                                      <p:cBhvr>
                                        <p:cTn id="32" dur="1000" fill="hold"/>
                                        <p:tgtEl>
                                          <p:spTgt spid="6148">
                                            <p:txEl>
                                              <p:pRg st="3" end="3"/>
                                            </p:txEl>
                                          </p:spTgt>
                                        </p:tgtEl>
                                        <p:attrNameLst>
                                          <p:attrName>ppt_w</p:attrName>
                                        </p:attrNameLst>
                                      </p:cBhvr>
                                      <p:tavLst>
                                        <p:tav tm="0">
                                          <p:val>
                                            <p:fltVal val="0"/>
                                          </p:val>
                                        </p:tav>
                                        <p:tav tm="100000">
                                          <p:val>
                                            <p:strVal val="#ppt_w"/>
                                          </p:val>
                                        </p:tav>
                                      </p:tavLst>
                                    </p:anim>
                                    <p:anim calcmode="lin" valueType="num">
                                      <p:cBhvr>
                                        <p:cTn id="33" dur="1000" fill="hold"/>
                                        <p:tgtEl>
                                          <p:spTgt spid="6148">
                                            <p:txEl>
                                              <p:pRg st="3" end="3"/>
                                            </p:txEl>
                                          </p:spTgt>
                                        </p:tgtEl>
                                        <p:attrNameLst>
                                          <p:attrName>ppt_h</p:attrName>
                                        </p:attrNameLst>
                                      </p:cBhvr>
                                      <p:tavLst>
                                        <p:tav tm="0">
                                          <p:val>
                                            <p:fltVal val="0"/>
                                          </p:val>
                                        </p:tav>
                                        <p:tav tm="100000">
                                          <p:val>
                                            <p:strVal val="#ppt_h"/>
                                          </p:val>
                                        </p:tav>
                                      </p:tavLst>
                                    </p:anim>
                                    <p:anim calcmode="lin" valueType="num">
                                      <p:cBhvr>
                                        <p:cTn id="34" dur="1000" fill="hold"/>
                                        <p:tgtEl>
                                          <p:spTgt spid="6148">
                                            <p:txEl>
                                              <p:pRg st="3" end="3"/>
                                            </p:txEl>
                                          </p:spTgt>
                                        </p:tgtEl>
                                        <p:attrNameLst>
                                          <p:attrName>style.rotation</p:attrName>
                                        </p:attrNameLst>
                                      </p:cBhvr>
                                      <p:tavLst>
                                        <p:tav tm="0">
                                          <p:val>
                                            <p:fltVal val="90"/>
                                          </p:val>
                                        </p:tav>
                                        <p:tav tm="100000">
                                          <p:val>
                                            <p:fltVal val="0"/>
                                          </p:val>
                                        </p:tav>
                                      </p:tavLst>
                                    </p:anim>
                                    <p:animEffect transition="in" filter="fade">
                                      <p:cBhvr>
                                        <p:cTn id="35" dur="1000"/>
                                        <p:tgtEl>
                                          <p:spTgt spid="6148">
                                            <p:txEl>
                                              <p:pRg st="3" end="3"/>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1" presetClass="entr" presetSubtype="0" fill="hold" grpId="0" nodeType="clickEffect">
                                  <p:stCondLst>
                                    <p:cond delay="0"/>
                                  </p:stCondLst>
                                  <p:childTnLst>
                                    <p:set>
                                      <p:cBhvr>
                                        <p:cTn id="39" dur="1" fill="hold">
                                          <p:stCondLst>
                                            <p:cond delay="0"/>
                                          </p:stCondLst>
                                        </p:cTn>
                                        <p:tgtEl>
                                          <p:spTgt spid="6150"/>
                                        </p:tgtEl>
                                        <p:attrNameLst>
                                          <p:attrName>style.visibility</p:attrName>
                                        </p:attrNameLst>
                                      </p:cBhvr>
                                      <p:to>
                                        <p:strVal val="visible"/>
                                      </p:to>
                                    </p:set>
                                    <p:anim calcmode="lin" valueType="num">
                                      <p:cBhvr>
                                        <p:cTn id="40" dur="1000" fill="hold"/>
                                        <p:tgtEl>
                                          <p:spTgt spid="6150"/>
                                        </p:tgtEl>
                                        <p:attrNameLst>
                                          <p:attrName>ppt_w</p:attrName>
                                        </p:attrNameLst>
                                      </p:cBhvr>
                                      <p:tavLst>
                                        <p:tav tm="0">
                                          <p:val>
                                            <p:fltVal val="0"/>
                                          </p:val>
                                        </p:tav>
                                        <p:tav tm="100000">
                                          <p:val>
                                            <p:strVal val="#ppt_w"/>
                                          </p:val>
                                        </p:tav>
                                      </p:tavLst>
                                    </p:anim>
                                    <p:anim calcmode="lin" valueType="num">
                                      <p:cBhvr>
                                        <p:cTn id="41" dur="1000" fill="hold"/>
                                        <p:tgtEl>
                                          <p:spTgt spid="6150"/>
                                        </p:tgtEl>
                                        <p:attrNameLst>
                                          <p:attrName>ppt_h</p:attrName>
                                        </p:attrNameLst>
                                      </p:cBhvr>
                                      <p:tavLst>
                                        <p:tav tm="0">
                                          <p:val>
                                            <p:fltVal val="0"/>
                                          </p:val>
                                        </p:tav>
                                        <p:tav tm="100000">
                                          <p:val>
                                            <p:strVal val="#ppt_h"/>
                                          </p:val>
                                        </p:tav>
                                      </p:tavLst>
                                    </p:anim>
                                    <p:anim calcmode="lin" valueType="num">
                                      <p:cBhvr>
                                        <p:cTn id="42" dur="1000" fill="hold"/>
                                        <p:tgtEl>
                                          <p:spTgt spid="6150"/>
                                        </p:tgtEl>
                                        <p:attrNameLst>
                                          <p:attrName>style.rotation</p:attrName>
                                        </p:attrNameLst>
                                      </p:cBhvr>
                                      <p:tavLst>
                                        <p:tav tm="0">
                                          <p:val>
                                            <p:fltVal val="90"/>
                                          </p:val>
                                        </p:tav>
                                        <p:tav tm="100000">
                                          <p:val>
                                            <p:fltVal val="0"/>
                                          </p:val>
                                        </p:tav>
                                      </p:tavLst>
                                    </p:anim>
                                    <p:animEffect transition="in" filter="fade">
                                      <p:cBhvr>
                                        <p:cTn id="43" dur="1000"/>
                                        <p:tgtEl>
                                          <p:spTgt spid="6150"/>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1" presetClass="entr" presetSubtype="0" fill="hold" grpId="0" nodeType="clickEffect">
                                  <p:stCondLst>
                                    <p:cond delay="0"/>
                                  </p:stCondLst>
                                  <p:childTnLst>
                                    <p:set>
                                      <p:cBhvr>
                                        <p:cTn id="47" dur="1" fill="hold">
                                          <p:stCondLst>
                                            <p:cond delay="0"/>
                                          </p:stCondLst>
                                        </p:cTn>
                                        <p:tgtEl>
                                          <p:spTgt spid="6151"/>
                                        </p:tgtEl>
                                        <p:attrNameLst>
                                          <p:attrName>style.visibility</p:attrName>
                                        </p:attrNameLst>
                                      </p:cBhvr>
                                      <p:to>
                                        <p:strVal val="visible"/>
                                      </p:to>
                                    </p:set>
                                    <p:anim calcmode="lin" valueType="num">
                                      <p:cBhvr>
                                        <p:cTn id="48" dur="1000" fill="hold"/>
                                        <p:tgtEl>
                                          <p:spTgt spid="6151"/>
                                        </p:tgtEl>
                                        <p:attrNameLst>
                                          <p:attrName>ppt_w</p:attrName>
                                        </p:attrNameLst>
                                      </p:cBhvr>
                                      <p:tavLst>
                                        <p:tav tm="0">
                                          <p:val>
                                            <p:fltVal val="0"/>
                                          </p:val>
                                        </p:tav>
                                        <p:tav tm="100000">
                                          <p:val>
                                            <p:strVal val="#ppt_w"/>
                                          </p:val>
                                        </p:tav>
                                      </p:tavLst>
                                    </p:anim>
                                    <p:anim calcmode="lin" valueType="num">
                                      <p:cBhvr>
                                        <p:cTn id="49" dur="1000" fill="hold"/>
                                        <p:tgtEl>
                                          <p:spTgt spid="6151"/>
                                        </p:tgtEl>
                                        <p:attrNameLst>
                                          <p:attrName>ppt_h</p:attrName>
                                        </p:attrNameLst>
                                      </p:cBhvr>
                                      <p:tavLst>
                                        <p:tav tm="0">
                                          <p:val>
                                            <p:fltVal val="0"/>
                                          </p:val>
                                        </p:tav>
                                        <p:tav tm="100000">
                                          <p:val>
                                            <p:strVal val="#ppt_h"/>
                                          </p:val>
                                        </p:tav>
                                      </p:tavLst>
                                    </p:anim>
                                    <p:anim calcmode="lin" valueType="num">
                                      <p:cBhvr>
                                        <p:cTn id="50" dur="1000" fill="hold"/>
                                        <p:tgtEl>
                                          <p:spTgt spid="6151"/>
                                        </p:tgtEl>
                                        <p:attrNameLst>
                                          <p:attrName>style.rotation</p:attrName>
                                        </p:attrNameLst>
                                      </p:cBhvr>
                                      <p:tavLst>
                                        <p:tav tm="0">
                                          <p:val>
                                            <p:fltVal val="90"/>
                                          </p:val>
                                        </p:tav>
                                        <p:tav tm="100000">
                                          <p:val>
                                            <p:fltVal val="0"/>
                                          </p:val>
                                        </p:tav>
                                      </p:tavLst>
                                    </p:anim>
                                    <p:animEffect transition="in" filter="fade">
                                      <p:cBhvr>
                                        <p:cTn id="51" dur="1000"/>
                                        <p:tgtEl>
                                          <p:spTgt spid="6151"/>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31" presetClass="entr" presetSubtype="0" fill="hold" nodeType="clickEffect">
                                  <p:stCondLst>
                                    <p:cond delay="0"/>
                                  </p:stCondLst>
                                  <p:childTnLst>
                                    <p:set>
                                      <p:cBhvr>
                                        <p:cTn id="55" dur="1" fill="hold">
                                          <p:stCondLst>
                                            <p:cond delay="0"/>
                                          </p:stCondLst>
                                        </p:cTn>
                                        <p:tgtEl>
                                          <p:spTgt spid="6150">
                                            <p:txEl>
                                              <p:pRg st="0" end="0"/>
                                            </p:txEl>
                                          </p:spTgt>
                                        </p:tgtEl>
                                        <p:attrNameLst>
                                          <p:attrName>style.visibility</p:attrName>
                                        </p:attrNameLst>
                                      </p:cBhvr>
                                      <p:to>
                                        <p:strVal val="visible"/>
                                      </p:to>
                                    </p:set>
                                    <p:anim calcmode="lin" valueType="num">
                                      <p:cBhvr>
                                        <p:cTn id="56" dur="1000" fill="hold"/>
                                        <p:tgtEl>
                                          <p:spTgt spid="6150">
                                            <p:txEl>
                                              <p:pRg st="0" end="0"/>
                                            </p:txEl>
                                          </p:spTgt>
                                        </p:tgtEl>
                                        <p:attrNameLst>
                                          <p:attrName>ppt_w</p:attrName>
                                        </p:attrNameLst>
                                      </p:cBhvr>
                                      <p:tavLst>
                                        <p:tav tm="0">
                                          <p:val>
                                            <p:fltVal val="0"/>
                                          </p:val>
                                        </p:tav>
                                        <p:tav tm="100000">
                                          <p:val>
                                            <p:strVal val="#ppt_w"/>
                                          </p:val>
                                        </p:tav>
                                      </p:tavLst>
                                    </p:anim>
                                    <p:anim calcmode="lin" valueType="num">
                                      <p:cBhvr>
                                        <p:cTn id="57" dur="1000" fill="hold"/>
                                        <p:tgtEl>
                                          <p:spTgt spid="6150">
                                            <p:txEl>
                                              <p:pRg st="0" end="0"/>
                                            </p:txEl>
                                          </p:spTgt>
                                        </p:tgtEl>
                                        <p:attrNameLst>
                                          <p:attrName>ppt_h</p:attrName>
                                        </p:attrNameLst>
                                      </p:cBhvr>
                                      <p:tavLst>
                                        <p:tav tm="0">
                                          <p:val>
                                            <p:fltVal val="0"/>
                                          </p:val>
                                        </p:tav>
                                        <p:tav tm="100000">
                                          <p:val>
                                            <p:strVal val="#ppt_h"/>
                                          </p:val>
                                        </p:tav>
                                      </p:tavLst>
                                    </p:anim>
                                    <p:anim calcmode="lin" valueType="num">
                                      <p:cBhvr>
                                        <p:cTn id="58" dur="1000" fill="hold"/>
                                        <p:tgtEl>
                                          <p:spTgt spid="6150">
                                            <p:txEl>
                                              <p:pRg st="0" end="0"/>
                                            </p:txEl>
                                          </p:spTgt>
                                        </p:tgtEl>
                                        <p:attrNameLst>
                                          <p:attrName>style.rotation</p:attrName>
                                        </p:attrNameLst>
                                      </p:cBhvr>
                                      <p:tavLst>
                                        <p:tav tm="0">
                                          <p:val>
                                            <p:fltVal val="90"/>
                                          </p:val>
                                        </p:tav>
                                        <p:tav tm="100000">
                                          <p:val>
                                            <p:fltVal val="0"/>
                                          </p:val>
                                        </p:tav>
                                      </p:tavLst>
                                    </p:anim>
                                    <p:animEffect transition="in" filter="fade">
                                      <p:cBhvr>
                                        <p:cTn id="59" dur="1000"/>
                                        <p:tgtEl>
                                          <p:spTgt spid="6150">
                                            <p:txEl>
                                              <p:pRg st="0" end="0"/>
                                            </p:txEl>
                                          </p:spTgt>
                                        </p:tgtEl>
                                      </p:cBhvr>
                                    </p:animEffect>
                                  </p:childTnLst>
                                </p:cTn>
                              </p:par>
                              <p:par>
                                <p:cTn id="60" presetID="31" presetClass="entr" presetSubtype="0" fill="hold" nodeType="withEffect">
                                  <p:stCondLst>
                                    <p:cond delay="0"/>
                                  </p:stCondLst>
                                  <p:childTnLst>
                                    <p:set>
                                      <p:cBhvr>
                                        <p:cTn id="61" dur="1" fill="hold">
                                          <p:stCondLst>
                                            <p:cond delay="0"/>
                                          </p:stCondLst>
                                        </p:cTn>
                                        <p:tgtEl>
                                          <p:spTgt spid="6150">
                                            <p:txEl>
                                              <p:pRg st="1" end="1"/>
                                            </p:txEl>
                                          </p:spTgt>
                                        </p:tgtEl>
                                        <p:attrNameLst>
                                          <p:attrName>style.visibility</p:attrName>
                                        </p:attrNameLst>
                                      </p:cBhvr>
                                      <p:to>
                                        <p:strVal val="visible"/>
                                      </p:to>
                                    </p:set>
                                    <p:anim calcmode="lin" valueType="num">
                                      <p:cBhvr>
                                        <p:cTn id="62" dur="1000" fill="hold"/>
                                        <p:tgtEl>
                                          <p:spTgt spid="6150">
                                            <p:txEl>
                                              <p:pRg st="1" end="1"/>
                                            </p:txEl>
                                          </p:spTgt>
                                        </p:tgtEl>
                                        <p:attrNameLst>
                                          <p:attrName>ppt_w</p:attrName>
                                        </p:attrNameLst>
                                      </p:cBhvr>
                                      <p:tavLst>
                                        <p:tav tm="0">
                                          <p:val>
                                            <p:fltVal val="0"/>
                                          </p:val>
                                        </p:tav>
                                        <p:tav tm="100000">
                                          <p:val>
                                            <p:strVal val="#ppt_w"/>
                                          </p:val>
                                        </p:tav>
                                      </p:tavLst>
                                    </p:anim>
                                    <p:anim calcmode="lin" valueType="num">
                                      <p:cBhvr>
                                        <p:cTn id="63" dur="1000" fill="hold"/>
                                        <p:tgtEl>
                                          <p:spTgt spid="6150">
                                            <p:txEl>
                                              <p:pRg st="1" end="1"/>
                                            </p:txEl>
                                          </p:spTgt>
                                        </p:tgtEl>
                                        <p:attrNameLst>
                                          <p:attrName>ppt_h</p:attrName>
                                        </p:attrNameLst>
                                      </p:cBhvr>
                                      <p:tavLst>
                                        <p:tav tm="0">
                                          <p:val>
                                            <p:fltVal val="0"/>
                                          </p:val>
                                        </p:tav>
                                        <p:tav tm="100000">
                                          <p:val>
                                            <p:strVal val="#ppt_h"/>
                                          </p:val>
                                        </p:tav>
                                      </p:tavLst>
                                    </p:anim>
                                    <p:anim calcmode="lin" valueType="num">
                                      <p:cBhvr>
                                        <p:cTn id="64" dur="1000" fill="hold"/>
                                        <p:tgtEl>
                                          <p:spTgt spid="6150">
                                            <p:txEl>
                                              <p:pRg st="1" end="1"/>
                                            </p:txEl>
                                          </p:spTgt>
                                        </p:tgtEl>
                                        <p:attrNameLst>
                                          <p:attrName>style.rotation</p:attrName>
                                        </p:attrNameLst>
                                      </p:cBhvr>
                                      <p:tavLst>
                                        <p:tav tm="0">
                                          <p:val>
                                            <p:fltVal val="90"/>
                                          </p:val>
                                        </p:tav>
                                        <p:tav tm="100000">
                                          <p:val>
                                            <p:fltVal val="0"/>
                                          </p:val>
                                        </p:tav>
                                      </p:tavLst>
                                    </p:anim>
                                    <p:animEffect transition="in" filter="fade">
                                      <p:cBhvr>
                                        <p:cTn id="65" dur="1000"/>
                                        <p:tgtEl>
                                          <p:spTgt spid="6150">
                                            <p:txEl>
                                              <p:pRg st="1" end="1"/>
                                            </p:txEl>
                                          </p:spTgt>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31" presetClass="entr" presetSubtype="0" fill="hold" nodeType="clickEffect">
                                  <p:stCondLst>
                                    <p:cond delay="0"/>
                                  </p:stCondLst>
                                  <p:childTnLst>
                                    <p:set>
                                      <p:cBhvr>
                                        <p:cTn id="69" dur="1" fill="hold">
                                          <p:stCondLst>
                                            <p:cond delay="0"/>
                                          </p:stCondLst>
                                        </p:cTn>
                                        <p:tgtEl>
                                          <p:spTgt spid="6151">
                                            <p:txEl>
                                              <p:pRg st="0" end="0"/>
                                            </p:txEl>
                                          </p:spTgt>
                                        </p:tgtEl>
                                        <p:attrNameLst>
                                          <p:attrName>style.visibility</p:attrName>
                                        </p:attrNameLst>
                                      </p:cBhvr>
                                      <p:to>
                                        <p:strVal val="visible"/>
                                      </p:to>
                                    </p:set>
                                    <p:anim calcmode="lin" valueType="num">
                                      <p:cBhvr>
                                        <p:cTn id="70" dur="1000" fill="hold"/>
                                        <p:tgtEl>
                                          <p:spTgt spid="6151">
                                            <p:txEl>
                                              <p:pRg st="0" end="0"/>
                                            </p:txEl>
                                          </p:spTgt>
                                        </p:tgtEl>
                                        <p:attrNameLst>
                                          <p:attrName>ppt_w</p:attrName>
                                        </p:attrNameLst>
                                      </p:cBhvr>
                                      <p:tavLst>
                                        <p:tav tm="0">
                                          <p:val>
                                            <p:fltVal val="0"/>
                                          </p:val>
                                        </p:tav>
                                        <p:tav tm="100000">
                                          <p:val>
                                            <p:strVal val="#ppt_w"/>
                                          </p:val>
                                        </p:tav>
                                      </p:tavLst>
                                    </p:anim>
                                    <p:anim calcmode="lin" valueType="num">
                                      <p:cBhvr>
                                        <p:cTn id="71" dur="1000" fill="hold"/>
                                        <p:tgtEl>
                                          <p:spTgt spid="6151">
                                            <p:txEl>
                                              <p:pRg st="0" end="0"/>
                                            </p:txEl>
                                          </p:spTgt>
                                        </p:tgtEl>
                                        <p:attrNameLst>
                                          <p:attrName>ppt_h</p:attrName>
                                        </p:attrNameLst>
                                      </p:cBhvr>
                                      <p:tavLst>
                                        <p:tav tm="0">
                                          <p:val>
                                            <p:fltVal val="0"/>
                                          </p:val>
                                        </p:tav>
                                        <p:tav tm="100000">
                                          <p:val>
                                            <p:strVal val="#ppt_h"/>
                                          </p:val>
                                        </p:tav>
                                      </p:tavLst>
                                    </p:anim>
                                    <p:anim calcmode="lin" valueType="num">
                                      <p:cBhvr>
                                        <p:cTn id="72" dur="1000" fill="hold"/>
                                        <p:tgtEl>
                                          <p:spTgt spid="6151">
                                            <p:txEl>
                                              <p:pRg st="0" end="0"/>
                                            </p:txEl>
                                          </p:spTgt>
                                        </p:tgtEl>
                                        <p:attrNameLst>
                                          <p:attrName>style.rotation</p:attrName>
                                        </p:attrNameLst>
                                      </p:cBhvr>
                                      <p:tavLst>
                                        <p:tav tm="0">
                                          <p:val>
                                            <p:fltVal val="90"/>
                                          </p:val>
                                        </p:tav>
                                        <p:tav tm="100000">
                                          <p:val>
                                            <p:fltVal val="0"/>
                                          </p:val>
                                        </p:tav>
                                      </p:tavLst>
                                    </p:anim>
                                    <p:animEffect transition="in" filter="fade">
                                      <p:cBhvr>
                                        <p:cTn id="73" dur="1000"/>
                                        <p:tgtEl>
                                          <p:spTgt spid="6151">
                                            <p:txEl>
                                              <p:pRg st="0" end="0"/>
                                            </p:txEl>
                                          </p:spTgt>
                                        </p:tgtEl>
                                      </p:cBhvr>
                                    </p:animEffect>
                                  </p:childTnLst>
                                </p:cTn>
                              </p:par>
                              <p:par>
                                <p:cTn id="74" presetID="31" presetClass="entr" presetSubtype="0" fill="hold" nodeType="withEffect">
                                  <p:stCondLst>
                                    <p:cond delay="0"/>
                                  </p:stCondLst>
                                  <p:childTnLst>
                                    <p:set>
                                      <p:cBhvr>
                                        <p:cTn id="75" dur="1" fill="hold">
                                          <p:stCondLst>
                                            <p:cond delay="0"/>
                                          </p:stCondLst>
                                        </p:cTn>
                                        <p:tgtEl>
                                          <p:spTgt spid="6151">
                                            <p:txEl>
                                              <p:pRg st="1" end="1"/>
                                            </p:txEl>
                                          </p:spTgt>
                                        </p:tgtEl>
                                        <p:attrNameLst>
                                          <p:attrName>style.visibility</p:attrName>
                                        </p:attrNameLst>
                                      </p:cBhvr>
                                      <p:to>
                                        <p:strVal val="visible"/>
                                      </p:to>
                                    </p:set>
                                    <p:anim calcmode="lin" valueType="num">
                                      <p:cBhvr>
                                        <p:cTn id="76" dur="1000" fill="hold"/>
                                        <p:tgtEl>
                                          <p:spTgt spid="6151">
                                            <p:txEl>
                                              <p:pRg st="1" end="1"/>
                                            </p:txEl>
                                          </p:spTgt>
                                        </p:tgtEl>
                                        <p:attrNameLst>
                                          <p:attrName>ppt_w</p:attrName>
                                        </p:attrNameLst>
                                      </p:cBhvr>
                                      <p:tavLst>
                                        <p:tav tm="0">
                                          <p:val>
                                            <p:fltVal val="0"/>
                                          </p:val>
                                        </p:tav>
                                        <p:tav tm="100000">
                                          <p:val>
                                            <p:strVal val="#ppt_w"/>
                                          </p:val>
                                        </p:tav>
                                      </p:tavLst>
                                    </p:anim>
                                    <p:anim calcmode="lin" valueType="num">
                                      <p:cBhvr>
                                        <p:cTn id="77" dur="1000" fill="hold"/>
                                        <p:tgtEl>
                                          <p:spTgt spid="6151">
                                            <p:txEl>
                                              <p:pRg st="1" end="1"/>
                                            </p:txEl>
                                          </p:spTgt>
                                        </p:tgtEl>
                                        <p:attrNameLst>
                                          <p:attrName>ppt_h</p:attrName>
                                        </p:attrNameLst>
                                      </p:cBhvr>
                                      <p:tavLst>
                                        <p:tav tm="0">
                                          <p:val>
                                            <p:fltVal val="0"/>
                                          </p:val>
                                        </p:tav>
                                        <p:tav tm="100000">
                                          <p:val>
                                            <p:strVal val="#ppt_h"/>
                                          </p:val>
                                        </p:tav>
                                      </p:tavLst>
                                    </p:anim>
                                    <p:anim calcmode="lin" valueType="num">
                                      <p:cBhvr>
                                        <p:cTn id="78" dur="1000" fill="hold"/>
                                        <p:tgtEl>
                                          <p:spTgt spid="6151">
                                            <p:txEl>
                                              <p:pRg st="1" end="1"/>
                                            </p:txEl>
                                          </p:spTgt>
                                        </p:tgtEl>
                                        <p:attrNameLst>
                                          <p:attrName>style.rotation</p:attrName>
                                        </p:attrNameLst>
                                      </p:cBhvr>
                                      <p:tavLst>
                                        <p:tav tm="0">
                                          <p:val>
                                            <p:fltVal val="90"/>
                                          </p:val>
                                        </p:tav>
                                        <p:tav tm="100000">
                                          <p:val>
                                            <p:fltVal val="0"/>
                                          </p:val>
                                        </p:tav>
                                      </p:tavLst>
                                    </p:anim>
                                    <p:animEffect transition="in" filter="fade">
                                      <p:cBhvr>
                                        <p:cTn id="79" dur="1000"/>
                                        <p:tgtEl>
                                          <p:spTgt spid="6151">
                                            <p:txEl>
                                              <p:pRg st="1" end="1"/>
                                            </p:txEl>
                                          </p:spTgt>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31" presetClass="entr" presetSubtype="0" fill="hold" grpId="0" nodeType="clickEffect">
                                  <p:stCondLst>
                                    <p:cond delay="0"/>
                                  </p:stCondLst>
                                  <p:childTnLst>
                                    <p:set>
                                      <p:cBhvr>
                                        <p:cTn id="83" dur="1" fill="hold">
                                          <p:stCondLst>
                                            <p:cond delay="0"/>
                                          </p:stCondLst>
                                        </p:cTn>
                                        <p:tgtEl>
                                          <p:spTgt spid="5145"/>
                                        </p:tgtEl>
                                        <p:attrNameLst>
                                          <p:attrName>style.visibility</p:attrName>
                                        </p:attrNameLst>
                                      </p:cBhvr>
                                      <p:to>
                                        <p:strVal val="visible"/>
                                      </p:to>
                                    </p:set>
                                    <p:anim calcmode="lin" valueType="num">
                                      <p:cBhvr>
                                        <p:cTn id="84" dur="1000" fill="hold"/>
                                        <p:tgtEl>
                                          <p:spTgt spid="5145"/>
                                        </p:tgtEl>
                                        <p:attrNameLst>
                                          <p:attrName>ppt_w</p:attrName>
                                        </p:attrNameLst>
                                      </p:cBhvr>
                                      <p:tavLst>
                                        <p:tav tm="0">
                                          <p:val>
                                            <p:fltVal val="0"/>
                                          </p:val>
                                        </p:tav>
                                        <p:tav tm="100000">
                                          <p:val>
                                            <p:strVal val="#ppt_w"/>
                                          </p:val>
                                        </p:tav>
                                      </p:tavLst>
                                    </p:anim>
                                    <p:anim calcmode="lin" valueType="num">
                                      <p:cBhvr>
                                        <p:cTn id="85" dur="1000" fill="hold"/>
                                        <p:tgtEl>
                                          <p:spTgt spid="5145"/>
                                        </p:tgtEl>
                                        <p:attrNameLst>
                                          <p:attrName>ppt_h</p:attrName>
                                        </p:attrNameLst>
                                      </p:cBhvr>
                                      <p:tavLst>
                                        <p:tav tm="0">
                                          <p:val>
                                            <p:fltVal val="0"/>
                                          </p:val>
                                        </p:tav>
                                        <p:tav tm="100000">
                                          <p:val>
                                            <p:strVal val="#ppt_h"/>
                                          </p:val>
                                        </p:tav>
                                      </p:tavLst>
                                    </p:anim>
                                    <p:anim calcmode="lin" valueType="num">
                                      <p:cBhvr>
                                        <p:cTn id="86" dur="1000" fill="hold"/>
                                        <p:tgtEl>
                                          <p:spTgt spid="5145"/>
                                        </p:tgtEl>
                                        <p:attrNameLst>
                                          <p:attrName>style.rotation</p:attrName>
                                        </p:attrNameLst>
                                      </p:cBhvr>
                                      <p:tavLst>
                                        <p:tav tm="0">
                                          <p:val>
                                            <p:fltVal val="90"/>
                                          </p:val>
                                        </p:tav>
                                        <p:tav tm="100000">
                                          <p:val>
                                            <p:fltVal val="0"/>
                                          </p:val>
                                        </p:tav>
                                      </p:tavLst>
                                    </p:anim>
                                    <p:animEffect transition="in" filter="fade">
                                      <p:cBhvr>
                                        <p:cTn id="87" dur="1000"/>
                                        <p:tgtEl>
                                          <p:spTgt spid="5145"/>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31" presetClass="entr" presetSubtype="0" fill="hold" grpId="0" nodeType="clickEffect">
                                  <p:stCondLst>
                                    <p:cond delay="0"/>
                                  </p:stCondLst>
                                  <p:childTnLst>
                                    <p:set>
                                      <p:cBhvr>
                                        <p:cTn id="91" dur="1" fill="hold">
                                          <p:stCondLst>
                                            <p:cond delay="0"/>
                                          </p:stCondLst>
                                        </p:cTn>
                                        <p:tgtEl>
                                          <p:spTgt spid="5132"/>
                                        </p:tgtEl>
                                        <p:attrNameLst>
                                          <p:attrName>style.visibility</p:attrName>
                                        </p:attrNameLst>
                                      </p:cBhvr>
                                      <p:to>
                                        <p:strVal val="visible"/>
                                      </p:to>
                                    </p:set>
                                    <p:anim calcmode="lin" valueType="num">
                                      <p:cBhvr>
                                        <p:cTn id="92" dur="1000" fill="hold"/>
                                        <p:tgtEl>
                                          <p:spTgt spid="5132"/>
                                        </p:tgtEl>
                                        <p:attrNameLst>
                                          <p:attrName>ppt_w</p:attrName>
                                        </p:attrNameLst>
                                      </p:cBhvr>
                                      <p:tavLst>
                                        <p:tav tm="0">
                                          <p:val>
                                            <p:fltVal val="0"/>
                                          </p:val>
                                        </p:tav>
                                        <p:tav tm="100000">
                                          <p:val>
                                            <p:strVal val="#ppt_w"/>
                                          </p:val>
                                        </p:tav>
                                      </p:tavLst>
                                    </p:anim>
                                    <p:anim calcmode="lin" valueType="num">
                                      <p:cBhvr>
                                        <p:cTn id="93" dur="1000" fill="hold"/>
                                        <p:tgtEl>
                                          <p:spTgt spid="5132"/>
                                        </p:tgtEl>
                                        <p:attrNameLst>
                                          <p:attrName>ppt_h</p:attrName>
                                        </p:attrNameLst>
                                      </p:cBhvr>
                                      <p:tavLst>
                                        <p:tav tm="0">
                                          <p:val>
                                            <p:fltVal val="0"/>
                                          </p:val>
                                        </p:tav>
                                        <p:tav tm="100000">
                                          <p:val>
                                            <p:strVal val="#ppt_h"/>
                                          </p:val>
                                        </p:tav>
                                      </p:tavLst>
                                    </p:anim>
                                    <p:anim calcmode="lin" valueType="num">
                                      <p:cBhvr>
                                        <p:cTn id="94" dur="1000" fill="hold"/>
                                        <p:tgtEl>
                                          <p:spTgt spid="5132"/>
                                        </p:tgtEl>
                                        <p:attrNameLst>
                                          <p:attrName>style.rotation</p:attrName>
                                        </p:attrNameLst>
                                      </p:cBhvr>
                                      <p:tavLst>
                                        <p:tav tm="0">
                                          <p:val>
                                            <p:fltVal val="90"/>
                                          </p:val>
                                        </p:tav>
                                        <p:tav tm="100000">
                                          <p:val>
                                            <p:fltVal val="0"/>
                                          </p:val>
                                        </p:tav>
                                      </p:tavLst>
                                    </p:anim>
                                    <p:animEffect transition="in" filter="fade">
                                      <p:cBhvr>
                                        <p:cTn id="95" dur="1000"/>
                                        <p:tgtEl>
                                          <p:spTgt spid="5132"/>
                                        </p:tgtEl>
                                      </p:cBhvr>
                                    </p:animEffect>
                                  </p:childTnLst>
                                </p:cTn>
                              </p:par>
                              <p:par>
                                <p:cTn id="96" presetID="31" presetClass="entr" presetSubtype="0" fill="hold" grpId="0" nodeType="withEffect">
                                  <p:stCondLst>
                                    <p:cond delay="0"/>
                                  </p:stCondLst>
                                  <p:childTnLst>
                                    <p:set>
                                      <p:cBhvr>
                                        <p:cTn id="97" dur="1" fill="hold">
                                          <p:stCondLst>
                                            <p:cond delay="0"/>
                                          </p:stCondLst>
                                        </p:cTn>
                                        <p:tgtEl>
                                          <p:spTgt spid="5143"/>
                                        </p:tgtEl>
                                        <p:attrNameLst>
                                          <p:attrName>style.visibility</p:attrName>
                                        </p:attrNameLst>
                                      </p:cBhvr>
                                      <p:to>
                                        <p:strVal val="visible"/>
                                      </p:to>
                                    </p:set>
                                    <p:anim calcmode="lin" valueType="num">
                                      <p:cBhvr>
                                        <p:cTn id="98" dur="1000" fill="hold"/>
                                        <p:tgtEl>
                                          <p:spTgt spid="5143"/>
                                        </p:tgtEl>
                                        <p:attrNameLst>
                                          <p:attrName>ppt_w</p:attrName>
                                        </p:attrNameLst>
                                      </p:cBhvr>
                                      <p:tavLst>
                                        <p:tav tm="0">
                                          <p:val>
                                            <p:fltVal val="0"/>
                                          </p:val>
                                        </p:tav>
                                        <p:tav tm="100000">
                                          <p:val>
                                            <p:strVal val="#ppt_w"/>
                                          </p:val>
                                        </p:tav>
                                      </p:tavLst>
                                    </p:anim>
                                    <p:anim calcmode="lin" valueType="num">
                                      <p:cBhvr>
                                        <p:cTn id="99" dur="1000" fill="hold"/>
                                        <p:tgtEl>
                                          <p:spTgt spid="5143"/>
                                        </p:tgtEl>
                                        <p:attrNameLst>
                                          <p:attrName>ppt_h</p:attrName>
                                        </p:attrNameLst>
                                      </p:cBhvr>
                                      <p:tavLst>
                                        <p:tav tm="0">
                                          <p:val>
                                            <p:fltVal val="0"/>
                                          </p:val>
                                        </p:tav>
                                        <p:tav tm="100000">
                                          <p:val>
                                            <p:strVal val="#ppt_h"/>
                                          </p:val>
                                        </p:tav>
                                      </p:tavLst>
                                    </p:anim>
                                    <p:anim calcmode="lin" valueType="num">
                                      <p:cBhvr>
                                        <p:cTn id="100" dur="1000" fill="hold"/>
                                        <p:tgtEl>
                                          <p:spTgt spid="5143"/>
                                        </p:tgtEl>
                                        <p:attrNameLst>
                                          <p:attrName>style.rotation</p:attrName>
                                        </p:attrNameLst>
                                      </p:cBhvr>
                                      <p:tavLst>
                                        <p:tav tm="0">
                                          <p:val>
                                            <p:fltVal val="90"/>
                                          </p:val>
                                        </p:tav>
                                        <p:tav tm="100000">
                                          <p:val>
                                            <p:fltVal val="0"/>
                                          </p:val>
                                        </p:tav>
                                      </p:tavLst>
                                    </p:anim>
                                    <p:animEffect transition="in" filter="fade">
                                      <p:cBhvr>
                                        <p:cTn id="101" dur="1000"/>
                                        <p:tgtEl>
                                          <p:spTgt spid="5143"/>
                                        </p:tgtEl>
                                      </p:cBhvr>
                                    </p:animEffect>
                                  </p:childTnLst>
                                </p:cTn>
                              </p:par>
                            </p:childTnLst>
                          </p:cTn>
                        </p:par>
                      </p:childTnLst>
                    </p:cTn>
                  </p:par>
                  <p:par>
                    <p:cTn id="102" fill="hold" nodeType="clickPar">
                      <p:stCondLst>
                        <p:cond delay="indefinite"/>
                      </p:stCondLst>
                      <p:childTnLst>
                        <p:par>
                          <p:cTn id="103" fill="hold" nodeType="withGroup">
                            <p:stCondLst>
                              <p:cond delay="0"/>
                            </p:stCondLst>
                            <p:childTnLst>
                              <p:par>
                                <p:cTn id="104" presetID="31" presetClass="entr" presetSubtype="0" fill="hold" grpId="0" nodeType="clickEffect">
                                  <p:stCondLst>
                                    <p:cond delay="0"/>
                                  </p:stCondLst>
                                  <p:childTnLst>
                                    <p:set>
                                      <p:cBhvr>
                                        <p:cTn id="105" dur="1" fill="hold">
                                          <p:stCondLst>
                                            <p:cond delay="0"/>
                                          </p:stCondLst>
                                        </p:cTn>
                                        <p:tgtEl>
                                          <p:spTgt spid="5130"/>
                                        </p:tgtEl>
                                        <p:attrNameLst>
                                          <p:attrName>style.visibility</p:attrName>
                                        </p:attrNameLst>
                                      </p:cBhvr>
                                      <p:to>
                                        <p:strVal val="visible"/>
                                      </p:to>
                                    </p:set>
                                    <p:anim calcmode="lin" valueType="num">
                                      <p:cBhvr>
                                        <p:cTn id="106" dur="1000" fill="hold"/>
                                        <p:tgtEl>
                                          <p:spTgt spid="5130"/>
                                        </p:tgtEl>
                                        <p:attrNameLst>
                                          <p:attrName>ppt_w</p:attrName>
                                        </p:attrNameLst>
                                      </p:cBhvr>
                                      <p:tavLst>
                                        <p:tav tm="0">
                                          <p:val>
                                            <p:fltVal val="0"/>
                                          </p:val>
                                        </p:tav>
                                        <p:tav tm="100000">
                                          <p:val>
                                            <p:strVal val="#ppt_w"/>
                                          </p:val>
                                        </p:tav>
                                      </p:tavLst>
                                    </p:anim>
                                    <p:anim calcmode="lin" valueType="num">
                                      <p:cBhvr>
                                        <p:cTn id="107" dur="1000" fill="hold"/>
                                        <p:tgtEl>
                                          <p:spTgt spid="5130"/>
                                        </p:tgtEl>
                                        <p:attrNameLst>
                                          <p:attrName>ppt_h</p:attrName>
                                        </p:attrNameLst>
                                      </p:cBhvr>
                                      <p:tavLst>
                                        <p:tav tm="0">
                                          <p:val>
                                            <p:fltVal val="0"/>
                                          </p:val>
                                        </p:tav>
                                        <p:tav tm="100000">
                                          <p:val>
                                            <p:strVal val="#ppt_h"/>
                                          </p:val>
                                        </p:tav>
                                      </p:tavLst>
                                    </p:anim>
                                    <p:anim calcmode="lin" valueType="num">
                                      <p:cBhvr>
                                        <p:cTn id="108" dur="1000" fill="hold"/>
                                        <p:tgtEl>
                                          <p:spTgt spid="5130"/>
                                        </p:tgtEl>
                                        <p:attrNameLst>
                                          <p:attrName>style.rotation</p:attrName>
                                        </p:attrNameLst>
                                      </p:cBhvr>
                                      <p:tavLst>
                                        <p:tav tm="0">
                                          <p:val>
                                            <p:fltVal val="90"/>
                                          </p:val>
                                        </p:tav>
                                        <p:tav tm="100000">
                                          <p:val>
                                            <p:fltVal val="0"/>
                                          </p:val>
                                        </p:tav>
                                      </p:tavLst>
                                    </p:anim>
                                    <p:animEffect transition="in" filter="fade">
                                      <p:cBhvr>
                                        <p:cTn id="109" dur="1000"/>
                                        <p:tgtEl>
                                          <p:spTgt spid="5130"/>
                                        </p:tgtEl>
                                      </p:cBhvr>
                                    </p:animEffect>
                                  </p:childTnLst>
                                </p:cTn>
                              </p:par>
                              <p:par>
                                <p:cTn id="110" presetID="31" presetClass="entr" presetSubtype="0" fill="hold" nodeType="withEffect">
                                  <p:stCondLst>
                                    <p:cond delay="0"/>
                                  </p:stCondLst>
                                  <p:childTnLst>
                                    <p:set>
                                      <p:cBhvr>
                                        <p:cTn id="111" dur="1" fill="hold">
                                          <p:stCondLst>
                                            <p:cond delay="0"/>
                                          </p:stCondLst>
                                        </p:cTn>
                                        <p:tgtEl>
                                          <p:spTgt spid="5151"/>
                                        </p:tgtEl>
                                        <p:attrNameLst>
                                          <p:attrName>style.visibility</p:attrName>
                                        </p:attrNameLst>
                                      </p:cBhvr>
                                      <p:to>
                                        <p:strVal val="visible"/>
                                      </p:to>
                                    </p:set>
                                    <p:anim calcmode="lin" valueType="num">
                                      <p:cBhvr>
                                        <p:cTn id="112" dur="1000" fill="hold"/>
                                        <p:tgtEl>
                                          <p:spTgt spid="5151"/>
                                        </p:tgtEl>
                                        <p:attrNameLst>
                                          <p:attrName>ppt_w</p:attrName>
                                        </p:attrNameLst>
                                      </p:cBhvr>
                                      <p:tavLst>
                                        <p:tav tm="0">
                                          <p:val>
                                            <p:fltVal val="0"/>
                                          </p:val>
                                        </p:tav>
                                        <p:tav tm="100000">
                                          <p:val>
                                            <p:strVal val="#ppt_w"/>
                                          </p:val>
                                        </p:tav>
                                      </p:tavLst>
                                    </p:anim>
                                    <p:anim calcmode="lin" valueType="num">
                                      <p:cBhvr>
                                        <p:cTn id="113" dur="1000" fill="hold"/>
                                        <p:tgtEl>
                                          <p:spTgt spid="5151"/>
                                        </p:tgtEl>
                                        <p:attrNameLst>
                                          <p:attrName>ppt_h</p:attrName>
                                        </p:attrNameLst>
                                      </p:cBhvr>
                                      <p:tavLst>
                                        <p:tav tm="0">
                                          <p:val>
                                            <p:fltVal val="0"/>
                                          </p:val>
                                        </p:tav>
                                        <p:tav tm="100000">
                                          <p:val>
                                            <p:strVal val="#ppt_h"/>
                                          </p:val>
                                        </p:tav>
                                      </p:tavLst>
                                    </p:anim>
                                    <p:anim calcmode="lin" valueType="num">
                                      <p:cBhvr>
                                        <p:cTn id="114" dur="1000" fill="hold"/>
                                        <p:tgtEl>
                                          <p:spTgt spid="5151"/>
                                        </p:tgtEl>
                                        <p:attrNameLst>
                                          <p:attrName>style.rotation</p:attrName>
                                        </p:attrNameLst>
                                      </p:cBhvr>
                                      <p:tavLst>
                                        <p:tav tm="0">
                                          <p:val>
                                            <p:fltVal val="90"/>
                                          </p:val>
                                        </p:tav>
                                        <p:tav tm="100000">
                                          <p:val>
                                            <p:fltVal val="0"/>
                                          </p:val>
                                        </p:tav>
                                      </p:tavLst>
                                    </p:anim>
                                    <p:animEffect transition="in" filter="fade">
                                      <p:cBhvr>
                                        <p:cTn id="115" dur="1000"/>
                                        <p:tgtEl>
                                          <p:spTgt spid="5151"/>
                                        </p:tgtEl>
                                      </p:cBhvr>
                                    </p:animEffect>
                                  </p:childTnLst>
                                </p:cTn>
                              </p:par>
                              <p:par>
                                <p:cTn id="116" presetID="31" presetClass="entr" presetSubtype="0" fill="hold" grpId="0" nodeType="withEffect">
                                  <p:stCondLst>
                                    <p:cond delay="0"/>
                                  </p:stCondLst>
                                  <p:childTnLst>
                                    <p:set>
                                      <p:cBhvr>
                                        <p:cTn id="117" dur="1" fill="hold">
                                          <p:stCondLst>
                                            <p:cond delay="0"/>
                                          </p:stCondLst>
                                        </p:cTn>
                                        <p:tgtEl>
                                          <p:spTgt spid="5146"/>
                                        </p:tgtEl>
                                        <p:attrNameLst>
                                          <p:attrName>style.visibility</p:attrName>
                                        </p:attrNameLst>
                                      </p:cBhvr>
                                      <p:to>
                                        <p:strVal val="visible"/>
                                      </p:to>
                                    </p:set>
                                    <p:anim calcmode="lin" valueType="num">
                                      <p:cBhvr>
                                        <p:cTn id="118" dur="1000" fill="hold"/>
                                        <p:tgtEl>
                                          <p:spTgt spid="5146"/>
                                        </p:tgtEl>
                                        <p:attrNameLst>
                                          <p:attrName>ppt_w</p:attrName>
                                        </p:attrNameLst>
                                      </p:cBhvr>
                                      <p:tavLst>
                                        <p:tav tm="0">
                                          <p:val>
                                            <p:fltVal val="0"/>
                                          </p:val>
                                        </p:tav>
                                        <p:tav tm="100000">
                                          <p:val>
                                            <p:strVal val="#ppt_w"/>
                                          </p:val>
                                        </p:tav>
                                      </p:tavLst>
                                    </p:anim>
                                    <p:anim calcmode="lin" valueType="num">
                                      <p:cBhvr>
                                        <p:cTn id="119" dur="1000" fill="hold"/>
                                        <p:tgtEl>
                                          <p:spTgt spid="5146"/>
                                        </p:tgtEl>
                                        <p:attrNameLst>
                                          <p:attrName>ppt_h</p:attrName>
                                        </p:attrNameLst>
                                      </p:cBhvr>
                                      <p:tavLst>
                                        <p:tav tm="0">
                                          <p:val>
                                            <p:fltVal val="0"/>
                                          </p:val>
                                        </p:tav>
                                        <p:tav tm="100000">
                                          <p:val>
                                            <p:strVal val="#ppt_h"/>
                                          </p:val>
                                        </p:tav>
                                      </p:tavLst>
                                    </p:anim>
                                    <p:anim calcmode="lin" valueType="num">
                                      <p:cBhvr>
                                        <p:cTn id="120" dur="1000" fill="hold"/>
                                        <p:tgtEl>
                                          <p:spTgt spid="5146"/>
                                        </p:tgtEl>
                                        <p:attrNameLst>
                                          <p:attrName>style.rotation</p:attrName>
                                        </p:attrNameLst>
                                      </p:cBhvr>
                                      <p:tavLst>
                                        <p:tav tm="0">
                                          <p:val>
                                            <p:fltVal val="90"/>
                                          </p:val>
                                        </p:tav>
                                        <p:tav tm="100000">
                                          <p:val>
                                            <p:fltVal val="0"/>
                                          </p:val>
                                        </p:tav>
                                      </p:tavLst>
                                    </p:anim>
                                    <p:animEffect transition="in" filter="fade">
                                      <p:cBhvr>
                                        <p:cTn id="121" dur="1000"/>
                                        <p:tgtEl>
                                          <p:spTgt spid="5146"/>
                                        </p:tgtEl>
                                      </p:cBhvr>
                                    </p:animEffect>
                                  </p:childTnLst>
                                </p:cTn>
                              </p:par>
                              <p:par>
                                <p:cTn id="122" presetID="31" presetClass="entr" presetSubtype="0" fill="hold" nodeType="withEffect">
                                  <p:stCondLst>
                                    <p:cond delay="0"/>
                                  </p:stCondLst>
                                  <p:childTnLst>
                                    <p:set>
                                      <p:cBhvr>
                                        <p:cTn id="123" dur="1" fill="hold">
                                          <p:stCondLst>
                                            <p:cond delay="0"/>
                                          </p:stCondLst>
                                        </p:cTn>
                                        <p:tgtEl>
                                          <p:spTgt spid="5153"/>
                                        </p:tgtEl>
                                        <p:attrNameLst>
                                          <p:attrName>style.visibility</p:attrName>
                                        </p:attrNameLst>
                                      </p:cBhvr>
                                      <p:to>
                                        <p:strVal val="visible"/>
                                      </p:to>
                                    </p:set>
                                    <p:anim calcmode="lin" valueType="num">
                                      <p:cBhvr>
                                        <p:cTn id="124" dur="1000" fill="hold"/>
                                        <p:tgtEl>
                                          <p:spTgt spid="5153"/>
                                        </p:tgtEl>
                                        <p:attrNameLst>
                                          <p:attrName>ppt_w</p:attrName>
                                        </p:attrNameLst>
                                      </p:cBhvr>
                                      <p:tavLst>
                                        <p:tav tm="0">
                                          <p:val>
                                            <p:fltVal val="0"/>
                                          </p:val>
                                        </p:tav>
                                        <p:tav tm="100000">
                                          <p:val>
                                            <p:strVal val="#ppt_w"/>
                                          </p:val>
                                        </p:tav>
                                      </p:tavLst>
                                    </p:anim>
                                    <p:anim calcmode="lin" valueType="num">
                                      <p:cBhvr>
                                        <p:cTn id="125" dur="1000" fill="hold"/>
                                        <p:tgtEl>
                                          <p:spTgt spid="5153"/>
                                        </p:tgtEl>
                                        <p:attrNameLst>
                                          <p:attrName>ppt_h</p:attrName>
                                        </p:attrNameLst>
                                      </p:cBhvr>
                                      <p:tavLst>
                                        <p:tav tm="0">
                                          <p:val>
                                            <p:fltVal val="0"/>
                                          </p:val>
                                        </p:tav>
                                        <p:tav tm="100000">
                                          <p:val>
                                            <p:strVal val="#ppt_h"/>
                                          </p:val>
                                        </p:tav>
                                      </p:tavLst>
                                    </p:anim>
                                    <p:anim calcmode="lin" valueType="num">
                                      <p:cBhvr>
                                        <p:cTn id="126" dur="1000" fill="hold"/>
                                        <p:tgtEl>
                                          <p:spTgt spid="5153"/>
                                        </p:tgtEl>
                                        <p:attrNameLst>
                                          <p:attrName>style.rotation</p:attrName>
                                        </p:attrNameLst>
                                      </p:cBhvr>
                                      <p:tavLst>
                                        <p:tav tm="0">
                                          <p:val>
                                            <p:fltVal val="90"/>
                                          </p:val>
                                        </p:tav>
                                        <p:tav tm="100000">
                                          <p:val>
                                            <p:fltVal val="0"/>
                                          </p:val>
                                        </p:tav>
                                      </p:tavLst>
                                    </p:anim>
                                    <p:animEffect transition="in" filter="fade">
                                      <p:cBhvr>
                                        <p:cTn id="127" dur="1000"/>
                                        <p:tgtEl>
                                          <p:spTgt spid="5153"/>
                                        </p:tgtEl>
                                      </p:cBhvr>
                                    </p:animEffect>
                                  </p:childTnLst>
                                </p:cTn>
                              </p:par>
                              <p:par>
                                <p:cTn id="128" presetID="31" presetClass="entr" presetSubtype="0" fill="hold" nodeType="withEffect">
                                  <p:stCondLst>
                                    <p:cond delay="0"/>
                                  </p:stCondLst>
                                  <p:childTnLst>
                                    <p:set>
                                      <p:cBhvr>
                                        <p:cTn id="129" dur="1" fill="hold">
                                          <p:stCondLst>
                                            <p:cond delay="0"/>
                                          </p:stCondLst>
                                        </p:cTn>
                                        <p:tgtEl>
                                          <p:spTgt spid="5152"/>
                                        </p:tgtEl>
                                        <p:attrNameLst>
                                          <p:attrName>style.visibility</p:attrName>
                                        </p:attrNameLst>
                                      </p:cBhvr>
                                      <p:to>
                                        <p:strVal val="visible"/>
                                      </p:to>
                                    </p:set>
                                    <p:anim calcmode="lin" valueType="num">
                                      <p:cBhvr>
                                        <p:cTn id="130" dur="1000" fill="hold"/>
                                        <p:tgtEl>
                                          <p:spTgt spid="5152"/>
                                        </p:tgtEl>
                                        <p:attrNameLst>
                                          <p:attrName>ppt_w</p:attrName>
                                        </p:attrNameLst>
                                      </p:cBhvr>
                                      <p:tavLst>
                                        <p:tav tm="0">
                                          <p:val>
                                            <p:fltVal val="0"/>
                                          </p:val>
                                        </p:tav>
                                        <p:tav tm="100000">
                                          <p:val>
                                            <p:strVal val="#ppt_w"/>
                                          </p:val>
                                        </p:tav>
                                      </p:tavLst>
                                    </p:anim>
                                    <p:anim calcmode="lin" valueType="num">
                                      <p:cBhvr>
                                        <p:cTn id="131" dur="1000" fill="hold"/>
                                        <p:tgtEl>
                                          <p:spTgt spid="5152"/>
                                        </p:tgtEl>
                                        <p:attrNameLst>
                                          <p:attrName>ppt_h</p:attrName>
                                        </p:attrNameLst>
                                      </p:cBhvr>
                                      <p:tavLst>
                                        <p:tav tm="0">
                                          <p:val>
                                            <p:fltVal val="0"/>
                                          </p:val>
                                        </p:tav>
                                        <p:tav tm="100000">
                                          <p:val>
                                            <p:strVal val="#ppt_h"/>
                                          </p:val>
                                        </p:tav>
                                      </p:tavLst>
                                    </p:anim>
                                    <p:anim calcmode="lin" valueType="num">
                                      <p:cBhvr>
                                        <p:cTn id="132" dur="1000" fill="hold"/>
                                        <p:tgtEl>
                                          <p:spTgt spid="5152"/>
                                        </p:tgtEl>
                                        <p:attrNameLst>
                                          <p:attrName>style.rotation</p:attrName>
                                        </p:attrNameLst>
                                      </p:cBhvr>
                                      <p:tavLst>
                                        <p:tav tm="0">
                                          <p:val>
                                            <p:fltVal val="90"/>
                                          </p:val>
                                        </p:tav>
                                        <p:tav tm="100000">
                                          <p:val>
                                            <p:fltVal val="0"/>
                                          </p:val>
                                        </p:tav>
                                      </p:tavLst>
                                    </p:anim>
                                    <p:animEffect transition="in" filter="fade">
                                      <p:cBhvr>
                                        <p:cTn id="133" dur="1000"/>
                                        <p:tgtEl>
                                          <p:spTgt spid="5152"/>
                                        </p:tgtEl>
                                      </p:cBhvr>
                                    </p:animEffect>
                                  </p:childTnLst>
                                </p:cTn>
                              </p:par>
                              <p:par>
                                <p:cTn id="134" presetID="31" presetClass="entr" presetSubtype="0" fill="hold" grpId="0" nodeType="withEffect">
                                  <p:stCondLst>
                                    <p:cond delay="0"/>
                                  </p:stCondLst>
                                  <p:childTnLst>
                                    <p:set>
                                      <p:cBhvr>
                                        <p:cTn id="135" dur="1" fill="hold">
                                          <p:stCondLst>
                                            <p:cond delay="0"/>
                                          </p:stCondLst>
                                        </p:cTn>
                                        <p:tgtEl>
                                          <p:spTgt spid="5140"/>
                                        </p:tgtEl>
                                        <p:attrNameLst>
                                          <p:attrName>style.visibility</p:attrName>
                                        </p:attrNameLst>
                                      </p:cBhvr>
                                      <p:to>
                                        <p:strVal val="visible"/>
                                      </p:to>
                                    </p:set>
                                    <p:anim calcmode="lin" valueType="num">
                                      <p:cBhvr>
                                        <p:cTn id="136" dur="1000" fill="hold"/>
                                        <p:tgtEl>
                                          <p:spTgt spid="5140"/>
                                        </p:tgtEl>
                                        <p:attrNameLst>
                                          <p:attrName>ppt_w</p:attrName>
                                        </p:attrNameLst>
                                      </p:cBhvr>
                                      <p:tavLst>
                                        <p:tav tm="0">
                                          <p:val>
                                            <p:fltVal val="0"/>
                                          </p:val>
                                        </p:tav>
                                        <p:tav tm="100000">
                                          <p:val>
                                            <p:strVal val="#ppt_w"/>
                                          </p:val>
                                        </p:tav>
                                      </p:tavLst>
                                    </p:anim>
                                    <p:anim calcmode="lin" valueType="num">
                                      <p:cBhvr>
                                        <p:cTn id="137" dur="1000" fill="hold"/>
                                        <p:tgtEl>
                                          <p:spTgt spid="5140"/>
                                        </p:tgtEl>
                                        <p:attrNameLst>
                                          <p:attrName>ppt_h</p:attrName>
                                        </p:attrNameLst>
                                      </p:cBhvr>
                                      <p:tavLst>
                                        <p:tav tm="0">
                                          <p:val>
                                            <p:fltVal val="0"/>
                                          </p:val>
                                        </p:tav>
                                        <p:tav tm="100000">
                                          <p:val>
                                            <p:strVal val="#ppt_h"/>
                                          </p:val>
                                        </p:tav>
                                      </p:tavLst>
                                    </p:anim>
                                    <p:anim calcmode="lin" valueType="num">
                                      <p:cBhvr>
                                        <p:cTn id="138" dur="1000" fill="hold"/>
                                        <p:tgtEl>
                                          <p:spTgt spid="5140"/>
                                        </p:tgtEl>
                                        <p:attrNameLst>
                                          <p:attrName>style.rotation</p:attrName>
                                        </p:attrNameLst>
                                      </p:cBhvr>
                                      <p:tavLst>
                                        <p:tav tm="0">
                                          <p:val>
                                            <p:fltVal val="90"/>
                                          </p:val>
                                        </p:tav>
                                        <p:tav tm="100000">
                                          <p:val>
                                            <p:fltVal val="0"/>
                                          </p:val>
                                        </p:tav>
                                      </p:tavLst>
                                    </p:anim>
                                    <p:animEffect transition="in" filter="fade">
                                      <p:cBhvr>
                                        <p:cTn id="139" dur="1000"/>
                                        <p:tgtEl>
                                          <p:spTgt spid="5140"/>
                                        </p:tgtEl>
                                      </p:cBhvr>
                                    </p:animEffect>
                                  </p:childTnLst>
                                </p:cTn>
                              </p:par>
                            </p:childTnLst>
                          </p:cTn>
                        </p:par>
                      </p:childTnLst>
                    </p:cTn>
                  </p:par>
                  <p:par>
                    <p:cTn id="140" fill="hold" nodeType="clickPar">
                      <p:stCondLst>
                        <p:cond delay="indefinite"/>
                      </p:stCondLst>
                      <p:childTnLst>
                        <p:par>
                          <p:cTn id="141" fill="hold" nodeType="withGroup">
                            <p:stCondLst>
                              <p:cond delay="0"/>
                            </p:stCondLst>
                            <p:childTnLst>
                              <p:par>
                                <p:cTn id="142" presetID="31" presetClass="entr" presetSubtype="0" fill="hold" grpId="0" nodeType="clickEffect">
                                  <p:stCondLst>
                                    <p:cond delay="0"/>
                                  </p:stCondLst>
                                  <p:childTnLst>
                                    <p:set>
                                      <p:cBhvr>
                                        <p:cTn id="143" dur="1" fill="hold">
                                          <p:stCondLst>
                                            <p:cond delay="0"/>
                                          </p:stCondLst>
                                        </p:cTn>
                                        <p:tgtEl>
                                          <p:spTgt spid="5137"/>
                                        </p:tgtEl>
                                        <p:attrNameLst>
                                          <p:attrName>style.visibility</p:attrName>
                                        </p:attrNameLst>
                                      </p:cBhvr>
                                      <p:to>
                                        <p:strVal val="visible"/>
                                      </p:to>
                                    </p:set>
                                    <p:anim calcmode="lin" valueType="num">
                                      <p:cBhvr>
                                        <p:cTn id="144" dur="1000" fill="hold"/>
                                        <p:tgtEl>
                                          <p:spTgt spid="5137"/>
                                        </p:tgtEl>
                                        <p:attrNameLst>
                                          <p:attrName>ppt_w</p:attrName>
                                        </p:attrNameLst>
                                      </p:cBhvr>
                                      <p:tavLst>
                                        <p:tav tm="0">
                                          <p:val>
                                            <p:fltVal val="0"/>
                                          </p:val>
                                        </p:tav>
                                        <p:tav tm="100000">
                                          <p:val>
                                            <p:strVal val="#ppt_w"/>
                                          </p:val>
                                        </p:tav>
                                      </p:tavLst>
                                    </p:anim>
                                    <p:anim calcmode="lin" valueType="num">
                                      <p:cBhvr>
                                        <p:cTn id="145" dur="1000" fill="hold"/>
                                        <p:tgtEl>
                                          <p:spTgt spid="5137"/>
                                        </p:tgtEl>
                                        <p:attrNameLst>
                                          <p:attrName>ppt_h</p:attrName>
                                        </p:attrNameLst>
                                      </p:cBhvr>
                                      <p:tavLst>
                                        <p:tav tm="0">
                                          <p:val>
                                            <p:fltVal val="0"/>
                                          </p:val>
                                        </p:tav>
                                        <p:tav tm="100000">
                                          <p:val>
                                            <p:strVal val="#ppt_h"/>
                                          </p:val>
                                        </p:tav>
                                      </p:tavLst>
                                    </p:anim>
                                    <p:anim calcmode="lin" valueType="num">
                                      <p:cBhvr>
                                        <p:cTn id="146" dur="1000" fill="hold"/>
                                        <p:tgtEl>
                                          <p:spTgt spid="5137"/>
                                        </p:tgtEl>
                                        <p:attrNameLst>
                                          <p:attrName>style.rotation</p:attrName>
                                        </p:attrNameLst>
                                      </p:cBhvr>
                                      <p:tavLst>
                                        <p:tav tm="0">
                                          <p:val>
                                            <p:fltVal val="90"/>
                                          </p:val>
                                        </p:tav>
                                        <p:tav tm="100000">
                                          <p:val>
                                            <p:fltVal val="0"/>
                                          </p:val>
                                        </p:tav>
                                      </p:tavLst>
                                    </p:anim>
                                    <p:animEffect transition="in" filter="fade">
                                      <p:cBhvr>
                                        <p:cTn id="147" dur="1000"/>
                                        <p:tgtEl>
                                          <p:spTgt spid="5137"/>
                                        </p:tgtEl>
                                      </p:cBhvr>
                                    </p:animEffect>
                                  </p:childTnLst>
                                </p:cTn>
                              </p:par>
                              <p:par>
                                <p:cTn id="148" presetID="31" presetClass="entr" presetSubtype="0" fill="hold" nodeType="withEffect">
                                  <p:stCondLst>
                                    <p:cond delay="0"/>
                                  </p:stCondLst>
                                  <p:childTnLst>
                                    <p:set>
                                      <p:cBhvr>
                                        <p:cTn id="149" dur="1" fill="hold">
                                          <p:stCondLst>
                                            <p:cond delay="0"/>
                                          </p:stCondLst>
                                        </p:cTn>
                                        <p:tgtEl>
                                          <p:spTgt spid="5139"/>
                                        </p:tgtEl>
                                        <p:attrNameLst>
                                          <p:attrName>style.visibility</p:attrName>
                                        </p:attrNameLst>
                                      </p:cBhvr>
                                      <p:to>
                                        <p:strVal val="visible"/>
                                      </p:to>
                                    </p:set>
                                    <p:anim calcmode="lin" valueType="num">
                                      <p:cBhvr>
                                        <p:cTn id="150" dur="1000" fill="hold"/>
                                        <p:tgtEl>
                                          <p:spTgt spid="5139"/>
                                        </p:tgtEl>
                                        <p:attrNameLst>
                                          <p:attrName>ppt_w</p:attrName>
                                        </p:attrNameLst>
                                      </p:cBhvr>
                                      <p:tavLst>
                                        <p:tav tm="0">
                                          <p:val>
                                            <p:fltVal val="0"/>
                                          </p:val>
                                        </p:tav>
                                        <p:tav tm="100000">
                                          <p:val>
                                            <p:strVal val="#ppt_w"/>
                                          </p:val>
                                        </p:tav>
                                      </p:tavLst>
                                    </p:anim>
                                    <p:anim calcmode="lin" valueType="num">
                                      <p:cBhvr>
                                        <p:cTn id="151" dur="1000" fill="hold"/>
                                        <p:tgtEl>
                                          <p:spTgt spid="5139"/>
                                        </p:tgtEl>
                                        <p:attrNameLst>
                                          <p:attrName>ppt_h</p:attrName>
                                        </p:attrNameLst>
                                      </p:cBhvr>
                                      <p:tavLst>
                                        <p:tav tm="0">
                                          <p:val>
                                            <p:fltVal val="0"/>
                                          </p:val>
                                        </p:tav>
                                        <p:tav tm="100000">
                                          <p:val>
                                            <p:strVal val="#ppt_h"/>
                                          </p:val>
                                        </p:tav>
                                      </p:tavLst>
                                    </p:anim>
                                    <p:anim calcmode="lin" valueType="num">
                                      <p:cBhvr>
                                        <p:cTn id="152" dur="1000" fill="hold"/>
                                        <p:tgtEl>
                                          <p:spTgt spid="5139"/>
                                        </p:tgtEl>
                                        <p:attrNameLst>
                                          <p:attrName>style.rotation</p:attrName>
                                        </p:attrNameLst>
                                      </p:cBhvr>
                                      <p:tavLst>
                                        <p:tav tm="0">
                                          <p:val>
                                            <p:fltVal val="90"/>
                                          </p:val>
                                        </p:tav>
                                        <p:tav tm="100000">
                                          <p:val>
                                            <p:fltVal val="0"/>
                                          </p:val>
                                        </p:tav>
                                      </p:tavLst>
                                    </p:anim>
                                    <p:animEffect transition="in" filter="fade">
                                      <p:cBhvr>
                                        <p:cTn id="153" dur="1000"/>
                                        <p:tgtEl>
                                          <p:spTgt spid="5139"/>
                                        </p:tgtEl>
                                      </p:cBhvr>
                                    </p:animEffect>
                                  </p:childTnLst>
                                </p:cTn>
                              </p:par>
                              <p:par>
                                <p:cTn id="154" presetID="31" presetClass="entr" presetSubtype="0" fill="hold" nodeType="withEffect">
                                  <p:stCondLst>
                                    <p:cond delay="0"/>
                                  </p:stCondLst>
                                  <p:childTnLst>
                                    <p:set>
                                      <p:cBhvr>
                                        <p:cTn id="155" dur="1" fill="hold">
                                          <p:stCondLst>
                                            <p:cond delay="0"/>
                                          </p:stCondLst>
                                        </p:cTn>
                                        <p:tgtEl>
                                          <p:spTgt spid="5142"/>
                                        </p:tgtEl>
                                        <p:attrNameLst>
                                          <p:attrName>style.visibility</p:attrName>
                                        </p:attrNameLst>
                                      </p:cBhvr>
                                      <p:to>
                                        <p:strVal val="visible"/>
                                      </p:to>
                                    </p:set>
                                    <p:anim calcmode="lin" valueType="num">
                                      <p:cBhvr>
                                        <p:cTn id="156" dur="1000" fill="hold"/>
                                        <p:tgtEl>
                                          <p:spTgt spid="5142"/>
                                        </p:tgtEl>
                                        <p:attrNameLst>
                                          <p:attrName>ppt_w</p:attrName>
                                        </p:attrNameLst>
                                      </p:cBhvr>
                                      <p:tavLst>
                                        <p:tav tm="0">
                                          <p:val>
                                            <p:fltVal val="0"/>
                                          </p:val>
                                        </p:tav>
                                        <p:tav tm="100000">
                                          <p:val>
                                            <p:strVal val="#ppt_w"/>
                                          </p:val>
                                        </p:tav>
                                      </p:tavLst>
                                    </p:anim>
                                    <p:anim calcmode="lin" valueType="num">
                                      <p:cBhvr>
                                        <p:cTn id="157" dur="1000" fill="hold"/>
                                        <p:tgtEl>
                                          <p:spTgt spid="5142"/>
                                        </p:tgtEl>
                                        <p:attrNameLst>
                                          <p:attrName>ppt_h</p:attrName>
                                        </p:attrNameLst>
                                      </p:cBhvr>
                                      <p:tavLst>
                                        <p:tav tm="0">
                                          <p:val>
                                            <p:fltVal val="0"/>
                                          </p:val>
                                        </p:tav>
                                        <p:tav tm="100000">
                                          <p:val>
                                            <p:strVal val="#ppt_h"/>
                                          </p:val>
                                        </p:tav>
                                      </p:tavLst>
                                    </p:anim>
                                    <p:anim calcmode="lin" valueType="num">
                                      <p:cBhvr>
                                        <p:cTn id="158" dur="1000" fill="hold"/>
                                        <p:tgtEl>
                                          <p:spTgt spid="5142"/>
                                        </p:tgtEl>
                                        <p:attrNameLst>
                                          <p:attrName>style.rotation</p:attrName>
                                        </p:attrNameLst>
                                      </p:cBhvr>
                                      <p:tavLst>
                                        <p:tav tm="0">
                                          <p:val>
                                            <p:fltVal val="90"/>
                                          </p:val>
                                        </p:tav>
                                        <p:tav tm="100000">
                                          <p:val>
                                            <p:fltVal val="0"/>
                                          </p:val>
                                        </p:tav>
                                      </p:tavLst>
                                    </p:anim>
                                    <p:animEffect transition="in" filter="fade">
                                      <p:cBhvr>
                                        <p:cTn id="159" dur="1000"/>
                                        <p:tgtEl>
                                          <p:spTgt spid="5142"/>
                                        </p:tgtEl>
                                      </p:cBhvr>
                                    </p:animEffect>
                                  </p:childTnLst>
                                </p:cTn>
                              </p:par>
                              <p:par>
                                <p:cTn id="160" presetID="31" presetClass="entr" presetSubtype="0" fill="hold" nodeType="withEffect">
                                  <p:stCondLst>
                                    <p:cond delay="0"/>
                                  </p:stCondLst>
                                  <p:childTnLst>
                                    <p:set>
                                      <p:cBhvr>
                                        <p:cTn id="161" dur="1" fill="hold">
                                          <p:stCondLst>
                                            <p:cond delay="0"/>
                                          </p:stCondLst>
                                        </p:cTn>
                                        <p:tgtEl>
                                          <p:spTgt spid="5136"/>
                                        </p:tgtEl>
                                        <p:attrNameLst>
                                          <p:attrName>style.visibility</p:attrName>
                                        </p:attrNameLst>
                                      </p:cBhvr>
                                      <p:to>
                                        <p:strVal val="visible"/>
                                      </p:to>
                                    </p:set>
                                    <p:anim calcmode="lin" valueType="num">
                                      <p:cBhvr>
                                        <p:cTn id="162" dur="1000" fill="hold"/>
                                        <p:tgtEl>
                                          <p:spTgt spid="5136"/>
                                        </p:tgtEl>
                                        <p:attrNameLst>
                                          <p:attrName>ppt_w</p:attrName>
                                        </p:attrNameLst>
                                      </p:cBhvr>
                                      <p:tavLst>
                                        <p:tav tm="0">
                                          <p:val>
                                            <p:fltVal val="0"/>
                                          </p:val>
                                        </p:tav>
                                        <p:tav tm="100000">
                                          <p:val>
                                            <p:strVal val="#ppt_w"/>
                                          </p:val>
                                        </p:tav>
                                      </p:tavLst>
                                    </p:anim>
                                    <p:anim calcmode="lin" valueType="num">
                                      <p:cBhvr>
                                        <p:cTn id="163" dur="1000" fill="hold"/>
                                        <p:tgtEl>
                                          <p:spTgt spid="5136"/>
                                        </p:tgtEl>
                                        <p:attrNameLst>
                                          <p:attrName>ppt_h</p:attrName>
                                        </p:attrNameLst>
                                      </p:cBhvr>
                                      <p:tavLst>
                                        <p:tav tm="0">
                                          <p:val>
                                            <p:fltVal val="0"/>
                                          </p:val>
                                        </p:tav>
                                        <p:tav tm="100000">
                                          <p:val>
                                            <p:strVal val="#ppt_h"/>
                                          </p:val>
                                        </p:tav>
                                      </p:tavLst>
                                    </p:anim>
                                    <p:anim calcmode="lin" valueType="num">
                                      <p:cBhvr>
                                        <p:cTn id="164" dur="1000" fill="hold"/>
                                        <p:tgtEl>
                                          <p:spTgt spid="5136"/>
                                        </p:tgtEl>
                                        <p:attrNameLst>
                                          <p:attrName>style.rotation</p:attrName>
                                        </p:attrNameLst>
                                      </p:cBhvr>
                                      <p:tavLst>
                                        <p:tav tm="0">
                                          <p:val>
                                            <p:fltVal val="90"/>
                                          </p:val>
                                        </p:tav>
                                        <p:tav tm="100000">
                                          <p:val>
                                            <p:fltVal val="0"/>
                                          </p:val>
                                        </p:tav>
                                      </p:tavLst>
                                    </p:anim>
                                    <p:animEffect transition="in" filter="fade">
                                      <p:cBhvr>
                                        <p:cTn id="165" dur="1000"/>
                                        <p:tgtEl>
                                          <p:spTgt spid="5136"/>
                                        </p:tgtEl>
                                      </p:cBhvr>
                                    </p:animEffect>
                                  </p:childTnLst>
                                </p:cTn>
                              </p:par>
                              <p:par>
                                <p:cTn id="166" presetID="31" presetClass="entr" presetSubtype="0" fill="hold" grpId="0" nodeType="withEffect">
                                  <p:stCondLst>
                                    <p:cond delay="0"/>
                                  </p:stCondLst>
                                  <p:childTnLst>
                                    <p:set>
                                      <p:cBhvr>
                                        <p:cTn id="167" dur="1" fill="hold">
                                          <p:stCondLst>
                                            <p:cond delay="0"/>
                                          </p:stCondLst>
                                        </p:cTn>
                                        <p:tgtEl>
                                          <p:spTgt spid="34"/>
                                        </p:tgtEl>
                                        <p:attrNameLst>
                                          <p:attrName>style.visibility</p:attrName>
                                        </p:attrNameLst>
                                      </p:cBhvr>
                                      <p:to>
                                        <p:strVal val="visible"/>
                                      </p:to>
                                    </p:set>
                                    <p:anim calcmode="lin" valueType="num">
                                      <p:cBhvr>
                                        <p:cTn id="168" dur="1000" fill="hold"/>
                                        <p:tgtEl>
                                          <p:spTgt spid="34"/>
                                        </p:tgtEl>
                                        <p:attrNameLst>
                                          <p:attrName>ppt_w</p:attrName>
                                        </p:attrNameLst>
                                      </p:cBhvr>
                                      <p:tavLst>
                                        <p:tav tm="0">
                                          <p:val>
                                            <p:fltVal val="0"/>
                                          </p:val>
                                        </p:tav>
                                        <p:tav tm="100000">
                                          <p:val>
                                            <p:strVal val="#ppt_w"/>
                                          </p:val>
                                        </p:tav>
                                      </p:tavLst>
                                    </p:anim>
                                    <p:anim calcmode="lin" valueType="num">
                                      <p:cBhvr>
                                        <p:cTn id="169" dur="1000" fill="hold"/>
                                        <p:tgtEl>
                                          <p:spTgt spid="34"/>
                                        </p:tgtEl>
                                        <p:attrNameLst>
                                          <p:attrName>ppt_h</p:attrName>
                                        </p:attrNameLst>
                                      </p:cBhvr>
                                      <p:tavLst>
                                        <p:tav tm="0">
                                          <p:val>
                                            <p:fltVal val="0"/>
                                          </p:val>
                                        </p:tav>
                                        <p:tav tm="100000">
                                          <p:val>
                                            <p:strVal val="#ppt_h"/>
                                          </p:val>
                                        </p:tav>
                                      </p:tavLst>
                                    </p:anim>
                                    <p:anim calcmode="lin" valueType="num">
                                      <p:cBhvr>
                                        <p:cTn id="170" dur="1000" fill="hold"/>
                                        <p:tgtEl>
                                          <p:spTgt spid="34"/>
                                        </p:tgtEl>
                                        <p:attrNameLst>
                                          <p:attrName>style.rotation</p:attrName>
                                        </p:attrNameLst>
                                      </p:cBhvr>
                                      <p:tavLst>
                                        <p:tav tm="0">
                                          <p:val>
                                            <p:fltVal val="90"/>
                                          </p:val>
                                        </p:tav>
                                        <p:tav tm="100000">
                                          <p:val>
                                            <p:fltVal val="0"/>
                                          </p:val>
                                        </p:tav>
                                      </p:tavLst>
                                    </p:anim>
                                    <p:animEffect transition="in" filter="fade">
                                      <p:cBhvr>
                                        <p:cTn id="17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build="p"/>
      <p:bldP spid="6150" grpId="0"/>
      <p:bldP spid="6151" grpId="0"/>
      <p:bldP spid="5130" grpId="0" animBg="1"/>
      <p:bldP spid="5132" grpId="0" animBg="1"/>
      <p:bldP spid="5137" grpId="0" animBg="1"/>
      <p:bldP spid="5140" grpId="0" animBg="1"/>
      <p:bldP spid="5143" grpId="0" animBg="1"/>
      <p:bldP spid="5145" grpId="0" animBg="1"/>
      <p:bldP spid="5146" grpId="0" animBg="1"/>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A582C35F-EB80-D4A1-354D-B253C5D0BD0A}"/>
              </a:ext>
            </a:extLst>
          </p:cNvPr>
          <p:cNvSpPr>
            <a:spLocks noGrp="1"/>
          </p:cNvSpPr>
          <p:nvPr>
            <p:ph type="title"/>
          </p:nvPr>
        </p:nvSpPr>
        <p:spPr>
          <a:xfrm>
            <a:off x="1992313" y="333375"/>
            <a:ext cx="8229600" cy="719138"/>
          </a:xfrm>
        </p:spPr>
        <p:txBody>
          <a:bodyPr/>
          <a:lstStyle/>
          <a:p>
            <a:r>
              <a:rPr lang="en-GB" altLang="en-US" dirty="0"/>
              <a:t>EU case law on </a:t>
            </a:r>
          </a:p>
        </p:txBody>
      </p:sp>
      <p:sp>
        <p:nvSpPr>
          <p:cNvPr id="27651" name="Content Placeholder 2">
            <a:extLst>
              <a:ext uri="{FF2B5EF4-FFF2-40B4-BE49-F238E27FC236}">
                <a16:creationId xmlns:a16="http://schemas.microsoft.com/office/drawing/2014/main" id="{973B8E6F-5E43-2927-D469-50DD999F9B20}"/>
              </a:ext>
            </a:extLst>
          </p:cNvPr>
          <p:cNvSpPr>
            <a:spLocks noGrp="1"/>
          </p:cNvSpPr>
          <p:nvPr>
            <p:ph idx="1"/>
          </p:nvPr>
        </p:nvSpPr>
        <p:spPr>
          <a:xfrm>
            <a:off x="1367327" y="1341438"/>
            <a:ext cx="8987937" cy="5327650"/>
          </a:xfrm>
        </p:spPr>
        <p:txBody>
          <a:bodyPr/>
          <a:lstStyle/>
          <a:p>
            <a:r>
              <a:rPr lang="en-GB" altLang="en-US" sz="2000" dirty="0">
                <a:solidFill>
                  <a:schemeClr val="tx1"/>
                </a:solidFill>
              </a:rPr>
              <a:t>Case law as a result of:  </a:t>
            </a:r>
          </a:p>
          <a:p>
            <a:pPr lvl="1"/>
            <a:r>
              <a:rPr lang="en-GB" altLang="en-US" b="0" dirty="0">
                <a:solidFill>
                  <a:schemeClr val="tx1"/>
                </a:solidFill>
              </a:rPr>
              <a:t>Art 258 TFEU (Commission v MS) actions</a:t>
            </a:r>
          </a:p>
          <a:p>
            <a:pPr lvl="1"/>
            <a:r>
              <a:rPr lang="en-GB" altLang="en-US" b="0" dirty="0">
                <a:solidFill>
                  <a:schemeClr val="tx1"/>
                </a:solidFill>
              </a:rPr>
              <a:t>Art 259 TFEU (MS v MS) C‑121/21 </a:t>
            </a:r>
            <a:r>
              <a:rPr lang="en-GB" altLang="en-US" b="0" dirty="0" err="1">
                <a:solidFill>
                  <a:schemeClr val="tx1"/>
                </a:solidFill>
              </a:rPr>
              <a:t>Turów</a:t>
            </a:r>
            <a:r>
              <a:rPr lang="en-GB" altLang="en-US" b="0" dirty="0">
                <a:solidFill>
                  <a:schemeClr val="tx1"/>
                </a:solidFill>
              </a:rPr>
              <a:t> mine</a:t>
            </a:r>
          </a:p>
          <a:p>
            <a:pPr lvl="1"/>
            <a:r>
              <a:rPr lang="en-GB" altLang="en-US" b="0" dirty="0">
                <a:solidFill>
                  <a:schemeClr val="tx1"/>
                </a:solidFill>
              </a:rPr>
              <a:t>Art 267 TFEU preliminary references </a:t>
            </a:r>
          </a:p>
          <a:p>
            <a:r>
              <a:rPr lang="en-GB" altLang="en-US" sz="2000" b="1" dirty="0">
                <a:solidFill>
                  <a:srgbClr val="FF0000"/>
                </a:solidFill>
              </a:rPr>
              <a:t>EIA Directive</a:t>
            </a:r>
          </a:p>
          <a:p>
            <a:pPr lvl="1"/>
            <a:r>
              <a:rPr lang="en-GB" altLang="en-US" b="0" dirty="0">
                <a:solidFill>
                  <a:schemeClr val="tx1"/>
                </a:solidFill>
              </a:rPr>
              <a:t>rich case law, both Art 258 and Art 267 TFEU cases</a:t>
            </a:r>
          </a:p>
          <a:p>
            <a:pPr lvl="1"/>
            <a:r>
              <a:rPr lang="en-GB" altLang="en-US" b="0" dirty="0">
                <a:solidFill>
                  <a:schemeClr val="tx1"/>
                </a:solidFill>
              </a:rPr>
              <a:t>on objectives and basic principles, definitions (e.g. 'project', 'development consent'), screening (criteria/thresholds, cumulative effects), public participation and A2J, project categories of Annexes I and II)  </a:t>
            </a:r>
          </a:p>
          <a:p>
            <a:r>
              <a:rPr lang="en-GB" altLang="en-US" sz="2000" b="1" dirty="0">
                <a:solidFill>
                  <a:srgbClr val="FF0000"/>
                </a:solidFill>
              </a:rPr>
              <a:t>SEA Directive</a:t>
            </a:r>
          </a:p>
          <a:p>
            <a:pPr lvl="1"/>
            <a:r>
              <a:rPr lang="en-GB" altLang="en-US" b="0" dirty="0">
                <a:solidFill>
                  <a:schemeClr val="tx1"/>
                </a:solidFill>
              </a:rPr>
              <a:t>Ever increasing number of decisions, almost exclusively Art 267 TFEU</a:t>
            </a:r>
          </a:p>
          <a:p>
            <a:pPr lvl="1"/>
            <a:r>
              <a:rPr lang="en-GB" altLang="en-US" b="0" dirty="0">
                <a:solidFill>
                  <a:schemeClr val="tx1"/>
                </a:solidFill>
              </a:rPr>
              <a:t>mostly on the scope of the Directive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7B17E1F2-8317-7671-B3E5-273FB6DD3403}"/>
              </a:ext>
            </a:extLst>
          </p:cNvPr>
          <p:cNvSpPr>
            <a:spLocks noGrp="1"/>
          </p:cNvSpPr>
          <p:nvPr>
            <p:ph type="title"/>
          </p:nvPr>
        </p:nvSpPr>
        <p:spPr>
          <a:xfrm>
            <a:off x="1919288" y="1341439"/>
            <a:ext cx="8229600" cy="719137"/>
          </a:xfrm>
        </p:spPr>
        <p:txBody>
          <a:bodyPr/>
          <a:lstStyle/>
          <a:p>
            <a:pPr algn="ctr"/>
            <a:r>
              <a:rPr lang="en-GB" altLang="en-US"/>
              <a:t>Outline of the presentation</a:t>
            </a:r>
          </a:p>
        </p:txBody>
      </p:sp>
      <p:sp>
        <p:nvSpPr>
          <p:cNvPr id="32771" name="Content Placeholder 2">
            <a:extLst>
              <a:ext uri="{FF2B5EF4-FFF2-40B4-BE49-F238E27FC236}">
                <a16:creationId xmlns:a16="http://schemas.microsoft.com/office/drawing/2014/main" id="{6165B347-38B8-316C-7723-F055A5B6F06B}"/>
              </a:ext>
            </a:extLst>
          </p:cNvPr>
          <p:cNvSpPr>
            <a:spLocks noGrp="1"/>
          </p:cNvSpPr>
          <p:nvPr>
            <p:ph idx="1"/>
          </p:nvPr>
        </p:nvSpPr>
        <p:spPr>
          <a:xfrm>
            <a:off x="2135189" y="2349501"/>
            <a:ext cx="8085137" cy="2879725"/>
          </a:xfrm>
        </p:spPr>
        <p:txBody>
          <a:bodyPr/>
          <a:lstStyle/>
          <a:p>
            <a:pPr marL="457200" indent="-457200">
              <a:lnSpc>
                <a:spcPct val="150000"/>
              </a:lnSpc>
              <a:buFont typeface="Verdana" panose="020B0604030504040204" pitchFamily="34" charset="0"/>
              <a:buAutoNum type="arabicPeriod"/>
            </a:pPr>
            <a:r>
              <a:rPr lang="en-GB" altLang="en-US" sz="3200" b="1" i="0"/>
              <a:t>1. Setting the framework</a:t>
            </a:r>
          </a:p>
          <a:p>
            <a:pPr marL="457200" indent="-457200">
              <a:lnSpc>
                <a:spcPct val="150000"/>
              </a:lnSpc>
              <a:buFont typeface="Verdana" panose="020B0604030504040204" pitchFamily="34" charset="0"/>
              <a:buAutoNum type="arabicPeriod"/>
            </a:pPr>
            <a:r>
              <a:rPr lang="en-GB" altLang="en-US" sz="3200" b="1" i="0">
                <a:solidFill>
                  <a:srgbClr val="FF0000"/>
                </a:solidFill>
              </a:rPr>
              <a:t>2.	 EIA Directive</a:t>
            </a:r>
          </a:p>
          <a:p>
            <a:pPr marL="457200" indent="-457200">
              <a:lnSpc>
                <a:spcPct val="150000"/>
              </a:lnSpc>
              <a:buFont typeface="Verdana" panose="020B0604030504040204" pitchFamily="34" charset="0"/>
              <a:buAutoNum type="arabicPeriod"/>
            </a:pPr>
            <a:r>
              <a:rPr lang="en-GB" altLang="en-US" sz="3200" b="1" i="0"/>
              <a:t>3. SEA Directive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CF755DD9-C66F-5D04-1BE6-953CD8BA03DB}"/>
              </a:ext>
            </a:extLst>
          </p:cNvPr>
          <p:cNvSpPr>
            <a:spLocks noGrp="1"/>
          </p:cNvSpPr>
          <p:nvPr>
            <p:ph type="title"/>
          </p:nvPr>
        </p:nvSpPr>
        <p:spPr>
          <a:xfrm>
            <a:off x="1919288" y="1125538"/>
            <a:ext cx="8291512" cy="704850"/>
          </a:xfrm>
        </p:spPr>
        <p:txBody>
          <a:bodyPr/>
          <a:lstStyle/>
          <a:p>
            <a:pPr algn="ctr" eaLnBrk="1" hangingPunct="1"/>
            <a:r>
              <a:rPr lang="en-GB" altLang="en-US" sz="2600"/>
              <a:t>Environmental Impact Assessment (EIA)</a:t>
            </a:r>
          </a:p>
        </p:txBody>
      </p:sp>
      <p:sp>
        <p:nvSpPr>
          <p:cNvPr id="10243" name="Text Placeholder 2">
            <a:extLst>
              <a:ext uri="{FF2B5EF4-FFF2-40B4-BE49-F238E27FC236}">
                <a16:creationId xmlns:a16="http://schemas.microsoft.com/office/drawing/2014/main" id="{BB3EE40B-28A9-5812-5CD9-3A4BC9AA11BF}"/>
              </a:ext>
            </a:extLst>
          </p:cNvPr>
          <p:cNvSpPr>
            <a:spLocks noGrp="1"/>
          </p:cNvSpPr>
          <p:nvPr>
            <p:ph type="body" sz="half" idx="1"/>
          </p:nvPr>
        </p:nvSpPr>
        <p:spPr>
          <a:xfrm>
            <a:off x="376015" y="1700213"/>
            <a:ext cx="11400090" cy="4608512"/>
          </a:xfrm>
        </p:spPr>
        <p:txBody>
          <a:bodyPr/>
          <a:lstStyle/>
          <a:p>
            <a:pPr algn="just" eaLnBrk="1" hangingPunct="1">
              <a:defRPr/>
            </a:pPr>
            <a:r>
              <a:rPr lang="en-US" altLang="en-US" sz="2000" b="1" i="0" dirty="0">
                <a:solidFill>
                  <a:schemeClr val="tx1"/>
                </a:solidFill>
                <a:cs typeface="Arial" charset="0"/>
              </a:rPr>
              <a:t>Directive </a:t>
            </a:r>
            <a:r>
              <a:rPr lang="en-US" altLang="en-US" sz="2000" b="1" i="0" u="sng" dirty="0">
                <a:solidFill>
                  <a:schemeClr val="tx1"/>
                </a:solidFill>
                <a:cs typeface="Arial" charset="0"/>
              </a:rPr>
              <a:t>2011/92/EU</a:t>
            </a:r>
            <a:r>
              <a:rPr lang="en-US" altLang="en-US" sz="2000" b="1" i="0" dirty="0">
                <a:solidFill>
                  <a:schemeClr val="tx1"/>
                </a:solidFill>
                <a:cs typeface="Arial" charset="0"/>
              </a:rPr>
              <a:t> codified</a:t>
            </a:r>
            <a:r>
              <a:rPr lang="en-US" altLang="en-US" sz="2000" i="0" dirty="0">
                <a:solidFill>
                  <a:schemeClr val="tx1"/>
                </a:solidFill>
                <a:cs typeface="Arial" charset="0"/>
              </a:rPr>
              <a:t>:</a:t>
            </a:r>
          </a:p>
          <a:p>
            <a:pPr lvl="1" algn="just" eaLnBrk="1" hangingPunct="1">
              <a:buFont typeface="Wingdings" pitchFamily="2" charset="2"/>
              <a:buChar char="v"/>
              <a:defRPr/>
            </a:pPr>
            <a:r>
              <a:rPr lang="en-US" altLang="en-US" b="0" dirty="0">
                <a:solidFill>
                  <a:schemeClr val="tx1"/>
                </a:solidFill>
                <a:cs typeface="Arial" charset="0"/>
              </a:rPr>
              <a:t>Initial EIA Directive 85/337/EEC</a:t>
            </a:r>
          </a:p>
          <a:p>
            <a:pPr lvl="1" algn="just" eaLnBrk="1" hangingPunct="1">
              <a:spcBef>
                <a:spcPct val="0"/>
              </a:spcBef>
              <a:buFont typeface="Wingdings" pitchFamily="2" charset="2"/>
              <a:buChar char="v"/>
              <a:defRPr/>
            </a:pPr>
            <a:r>
              <a:rPr lang="en-US" altLang="en-US" b="0" dirty="0">
                <a:solidFill>
                  <a:schemeClr val="tx1"/>
                </a:solidFill>
                <a:cs typeface="Arial" charset="0"/>
              </a:rPr>
              <a:t>Directive 97/11/EC</a:t>
            </a:r>
          </a:p>
          <a:p>
            <a:pPr marL="914400" lvl="2" indent="0" algn="just" eaLnBrk="1" hangingPunct="1">
              <a:lnSpc>
                <a:spcPct val="120000"/>
              </a:lnSpc>
              <a:spcBef>
                <a:spcPct val="0"/>
              </a:spcBef>
              <a:buFont typeface="Wingdings" pitchFamily="2" charset="2"/>
              <a:buChar char="ü"/>
              <a:defRPr/>
            </a:pPr>
            <a:r>
              <a:rPr lang="en-US" altLang="en-US" sz="2000" dirty="0">
                <a:solidFill>
                  <a:schemeClr val="tx1"/>
                </a:solidFill>
                <a:cs typeface="Arial" charset="0"/>
              </a:rPr>
              <a:t>alignment to the Espoo Convention; </a:t>
            </a:r>
          </a:p>
          <a:p>
            <a:pPr marL="914400" lvl="2" indent="0" algn="just" eaLnBrk="1" hangingPunct="1">
              <a:lnSpc>
                <a:spcPct val="120000"/>
              </a:lnSpc>
              <a:spcBef>
                <a:spcPct val="0"/>
              </a:spcBef>
              <a:buFont typeface="Wingdings" pitchFamily="2" charset="2"/>
              <a:buChar char="ü"/>
              <a:defRPr/>
            </a:pPr>
            <a:r>
              <a:rPr lang="en-US" altLang="en-US" sz="2000" dirty="0">
                <a:solidFill>
                  <a:schemeClr val="tx1"/>
                </a:solidFill>
                <a:cs typeface="Arial" charset="0"/>
              </a:rPr>
              <a:t>selection criteria for screening.</a:t>
            </a:r>
          </a:p>
          <a:p>
            <a:pPr lvl="1" algn="just" eaLnBrk="1" hangingPunct="1">
              <a:lnSpc>
                <a:spcPct val="120000"/>
              </a:lnSpc>
              <a:spcBef>
                <a:spcPct val="0"/>
              </a:spcBef>
              <a:buFont typeface="Wingdings" pitchFamily="2" charset="2"/>
              <a:buChar char="v"/>
              <a:defRPr/>
            </a:pPr>
            <a:r>
              <a:rPr lang="en-US" altLang="en-US" b="0" dirty="0">
                <a:solidFill>
                  <a:schemeClr val="tx1"/>
                </a:solidFill>
                <a:cs typeface="Arial" charset="0"/>
              </a:rPr>
              <a:t>Directive 2003/35/EC - alignment to the Aarhus Convention (public participation)</a:t>
            </a:r>
          </a:p>
          <a:p>
            <a:pPr lvl="1" algn="just" eaLnBrk="1" hangingPunct="1">
              <a:lnSpc>
                <a:spcPct val="120000"/>
              </a:lnSpc>
              <a:spcBef>
                <a:spcPct val="0"/>
              </a:spcBef>
              <a:buFont typeface="Wingdings" pitchFamily="2" charset="2"/>
              <a:buChar char="v"/>
              <a:defRPr/>
            </a:pPr>
            <a:r>
              <a:rPr lang="en-US" altLang="en-US" b="0" dirty="0">
                <a:solidFill>
                  <a:schemeClr val="tx1"/>
                </a:solidFill>
                <a:cs typeface="Arial" charset="0"/>
              </a:rPr>
              <a:t>Directive 2009/31/EC – amendment of the annexes to include projects of storage and transfer of CO</a:t>
            </a:r>
            <a:r>
              <a:rPr lang="en-US" altLang="en-US" b="0" baseline="-25000" dirty="0">
                <a:solidFill>
                  <a:schemeClr val="tx1"/>
                </a:solidFill>
                <a:cs typeface="Arial" charset="0"/>
              </a:rPr>
              <a:t>2 </a:t>
            </a:r>
            <a:endParaRPr lang="en-US" altLang="en-US" b="0" dirty="0">
              <a:solidFill>
                <a:schemeClr val="tx1"/>
              </a:solidFill>
              <a:cs typeface="Arial" charset="0"/>
            </a:endParaRPr>
          </a:p>
          <a:p>
            <a:pPr marL="457200" lvl="1" indent="0" algn="just" eaLnBrk="1" hangingPunct="1">
              <a:lnSpc>
                <a:spcPct val="120000"/>
              </a:lnSpc>
              <a:spcBef>
                <a:spcPct val="0"/>
              </a:spcBef>
              <a:buNone/>
              <a:defRPr/>
            </a:pPr>
            <a:r>
              <a:rPr lang="en-US" altLang="en-US" dirty="0">
                <a:solidFill>
                  <a:schemeClr val="tx1"/>
                </a:solidFill>
                <a:cs typeface="Arial" charset="0"/>
              </a:rPr>
              <a:t>- Directive </a:t>
            </a:r>
            <a:r>
              <a:rPr lang="en-US" altLang="en-US" u="sng" dirty="0">
                <a:solidFill>
                  <a:schemeClr val="tx1"/>
                </a:solidFill>
                <a:cs typeface="Arial" charset="0"/>
              </a:rPr>
              <a:t>2014/52/EU</a:t>
            </a:r>
            <a:r>
              <a:rPr lang="en-US" altLang="en-US" dirty="0">
                <a:solidFill>
                  <a:schemeClr val="tx1"/>
                </a:solidFill>
                <a:cs typeface="Arial" charset="0"/>
              </a:rPr>
              <a:t> amending 2011/92/EU with a view to improving the effectiveness and efficiency of the EIA procedure  </a:t>
            </a:r>
          </a:p>
          <a:p>
            <a:pPr marL="457200" lvl="1" indent="0" algn="just" eaLnBrk="1" hangingPunct="1">
              <a:lnSpc>
                <a:spcPct val="120000"/>
              </a:lnSpc>
              <a:spcBef>
                <a:spcPct val="0"/>
              </a:spcBef>
              <a:buNone/>
              <a:defRPr/>
            </a:pPr>
            <a:r>
              <a:rPr lang="en-IE" sz="2000" b="0" dirty="0">
                <a:solidFill>
                  <a:schemeClr val="tx1"/>
                </a:solidFill>
                <a:effectLst/>
                <a:ea typeface="Times New Roman" panose="02020603050405020304" pitchFamily="18" charset="0"/>
              </a:rPr>
              <a:t>- New </a:t>
            </a:r>
            <a:r>
              <a:rPr lang="en-IE" b="0" dirty="0">
                <a:solidFill>
                  <a:schemeClr val="tx1"/>
                </a:solidFill>
                <a:ea typeface="Times New Roman" panose="02020603050405020304" pitchFamily="18" charset="0"/>
              </a:rPr>
              <a:t>tendency: EU law provides for specific derogations, see: Directive </a:t>
            </a:r>
            <a:r>
              <a:rPr lang="en-IE" sz="2000" b="0" dirty="0">
                <a:solidFill>
                  <a:schemeClr val="tx1"/>
                </a:solidFill>
                <a:effectLst/>
                <a:ea typeface="Times New Roman" panose="02020603050405020304" pitchFamily="18" charset="0"/>
              </a:rPr>
              <a:t>2023/2413 (RED III)…</a:t>
            </a:r>
          </a:p>
          <a:p>
            <a:pPr marL="457200" lvl="1" indent="0" eaLnBrk="1" hangingPunct="1">
              <a:lnSpc>
                <a:spcPct val="120000"/>
              </a:lnSpc>
              <a:spcBef>
                <a:spcPct val="0"/>
              </a:spcBef>
              <a:buNone/>
              <a:defRPr/>
            </a:pPr>
            <a:endParaRPr lang="en-US" altLang="en-US" baseline="-25000" dirty="0">
              <a:solidFill>
                <a:schemeClr val="tx1"/>
              </a:solidFill>
              <a:cs typeface="Arial" charset="0"/>
            </a:endParaRPr>
          </a:p>
          <a:p>
            <a:pPr marL="457200" lvl="1" indent="0" eaLnBrk="1" hangingPunct="1">
              <a:lnSpc>
                <a:spcPct val="120000"/>
              </a:lnSpc>
              <a:spcBef>
                <a:spcPct val="0"/>
              </a:spcBef>
              <a:buNone/>
              <a:defRPr/>
            </a:pPr>
            <a:endParaRPr lang="en-US" altLang="en-US" baseline="-25000" dirty="0">
              <a:solidFill>
                <a:schemeClr val="tx2"/>
              </a:solidFill>
              <a:cs typeface="Arial" charset="0"/>
            </a:endParaRPr>
          </a:p>
          <a:p>
            <a:pPr eaLnBrk="1" hangingPunct="1">
              <a:defRPr/>
            </a:pPr>
            <a:endParaRPr lang="en-GB" altLang="en-US" sz="2000"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AA709B28-6557-4D2A-1EAE-114182DB8099}"/>
              </a:ext>
            </a:extLst>
          </p:cNvPr>
          <p:cNvSpPr>
            <a:spLocks noGrp="1" noChangeArrowheads="1"/>
          </p:cNvSpPr>
          <p:nvPr>
            <p:ph type="title" idx="4294967295"/>
          </p:nvPr>
        </p:nvSpPr>
        <p:spPr>
          <a:xfrm>
            <a:off x="1981200" y="1123951"/>
            <a:ext cx="8229600" cy="504825"/>
          </a:xfrm>
        </p:spPr>
        <p:txBody>
          <a:bodyPr/>
          <a:lstStyle/>
          <a:p>
            <a:pPr algn="ctr" eaLnBrk="1" hangingPunct="1"/>
            <a:r>
              <a:rPr lang="en-GB" altLang="en-US" sz="2000"/>
              <a:t>The EIA </a:t>
            </a:r>
            <a:r>
              <a:rPr lang="ro-RO" altLang="en-US" sz="2000"/>
              <a:t>Procedur</a:t>
            </a:r>
            <a:r>
              <a:rPr lang="en-GB" altLang="en-US" sz="2000"/>
              <a:t>e </a:t>
            </a:r>
            <a:r>
              <a:rPr lang="en-GB" altLang="en-US" sz="2000">
                <a:solidFill>
                  <a:srgbClr val="FF9900"/>
                </a:solidFill>
              </a:rPr>
              <a:t>after </a:t>
            </a:r>
            <a:r>
              <a:rPr lang="en-GB" altLang="en-US" sz="2000"/>
              <a:t>the 2014 amendment</a:t>
            </a:r>
            <a:endParaRPr lang="en-GB" altLang="en-US" sz="2400"/>
          </a:p>
        </p:txBody>
      </p:sp>
      <p:sp>
        <p:nvSpPr>
          <p:cNvPr id="9219" name="Text Box 8">
            <a:extLst>
              <a:ext uri="{FF2B5EF4-FFF2-40B4-BE49-F238E27FC236}">
                <a16:creationId xmlns:a16="http://schemas.microsoft.com/office/drawing/2014/main" id="{92A1CDC6-B8DC-9876-F783-824709740BBC}"/>
              </a:ext>
            </a:extLst>
          </p:cNvPr>
          <p:cNvSpPr txBox="1">
            <a:spLocks noChangeArrowheads="1"/>
          </p:cNvSpPr>
          <p:nvPr/>
        </p:nvSpPr>
        <p:spPr bwMode="auto">
          <a:xfrm>
            <a:off x="7535864" y="2433638"/>
            <a:ext cx="28082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rIns="18000"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50000"/>
              </a:spcBef>
              <a:spcAft>
                <a:spcPct val="0"/>
              </a:spcAft>
              <a:buClrTx/>
              <a:buNone/>
            </a:pPr>
            <a:r>
              <a:rPr lang="en-GB" altLang="en-US" sz="1400" i="0" kern="1200" dirty="0">
                <a:solidFill>
                  <a:srgbClr val="000000"/>
                </a:solidFill>
                <a:latin typeface="Arial" panose="020B0604020202020204" pitchFamily="34" charset="0"/>
                <a:ea typeface="+mn-ea"/>
                <a:cs typeface="+mn-cs"/>
              </a:rPr>
              <a:t>Scope and level of detail</a:t>
            </a:r>
            <a:br>
              <a:rPr lang="en-GB" altLang="en-US" sz="1400" i="0" kern="1200" dirty="0">
                <a:solidFill>
                  <a:srgbClr val="000000"/>
                </a:solidFill>
                <a:latin typeface="Arial" panose="020B0604020202020204" pitchFamily="34" charset="0"/>
                <a:ea typeface="+mn-ea"/>
                <a:cs typeface="+mn-cs"/>
              </a:rPr>
            </a:br>
            <a:r>
              <a:rPr lang="en-GB" altLang="en-US" sz="1400" i="0" kern="1200" dirty="0">
                <a:solidFill>
                  <a:srgbClr val="000000"/>
                </a:solidFill>
                <a:latin typeface="Arial" panose="020B0604020202020204" pitchFamily="34" charset="0"/>
                <a:ea typeface="+mn-ea"/>
                <a:cs typeface="+mn-cs"/>
              </a:rPr>
              <a:t>(</a:t>
            </a:r>
            <a:r>
              <a:rPr lang="en-IE" altLang="en-US" sz="1400" i="0" kern="1200" dirty="0">
                <a:solidFill>
                  <a:srgbClr val="000000"/>
                </a:solidFill>
                <a:latin typeface="Arial" panose="020B0604020202020204" pitchFamily="34" charset="0"/>
                <a:ea typeface="+mn-ea"/>
                <a:cs typeface="+mn-cs"/>
              </a:rPr>
              <a:t>optional</a:t>
            </a:r>
            <a:r>
              <a:rPr lang="fr-BE" altLang="en-US" sz="1400" i="0" kern="1200" dirty="0">
                <a:solidFill>
                  <a:srgbClr val="000000"/>
                </a:solidFill>
                <a:latin typeface="Arial" panose="020B0604020202020204" pitchFamily="34" charset="0"/>
                <a:ea typeface="+mn-ea"/>
                <a:cs typeface="+mn-cs"/>
              </a:rPr>
              <a:t>)</a:t>
            </a:r>
            <a:endParaRPr lang="en-US" altLang="en-US" sz="1400" i="0" kern="1200" dirty="0">
              <a:solidFill>
                <a:srgbClr val="000000"/>
              </a:solidFill>
              <a:latin typeface="Arial" panose="020B0604020202020204" pitchFamily="34" charset="0"/>
              <a:ea typeface="+mn-ea"/>
              <a:cs typeface="+mn-cs"/>
            </a:endParaRPr>
          </a:p>
        </p:txBody>
      </p:sp>
      <p:sp>
        <p:nvSpPr>
          <p:cNvPr id="9220" name="Text Box 9">
            <a:extLst>
              <a:ext uri="{FF2B5EF4-FFF2-40B4-BE49-F238E27FC236}">
                <a16:creationId xmlns:a16="http://schemas.microsoft.com/office/drawing/2014/main" id="{AAD04846-5277-27E5-26F7-2F49F4A5D48F}"/>
              </a:ext>
            </a:extLst>
          </p:cNvPr>
          <p:cNvSpPr txBox="1">
            <a:spLocks noChangeArrowheads="1"/>
          </p:cNvSpPr>
          <p:nvPr/>
        </p:nvSpPr>
        <p:spPr bwMode="auto">
          <a:xfrm>
            <a:off x="7535863" y="2836864"/>
            <a:ext cx="2881312"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rIns="18000"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50000"/>
              </a:spcBef>
              <a:spcAft>
                <a:spcPct val="0"/>
              </a:spcAft>
              <a:buClrTx/>
              <a:buNone/>
            </a:pPr>
            <a:r>
              <a:rPr lang="en-US" altLang="en-US" sz="1400" i="0" kern="1200">
                <a:solidFill>
                  <a:srgbClr val="FF9900"/>
                </a:solidFill>
                <a:latin typeface="Arial" panose="020B0604020202020204" pitchFamily="34" charset="0"/>
                <a:ea typeface="+mn-ea"/>
                <a:cs typeface="+mn-cs"/>
              </a:rPr>
              <a:t>Updated</a:t>
            </a:r>
            <a:r>
              <a:rPr lang="en-US" altLang="en-US" sz="1400" i="0" kern="1200">
                <a:solidFill>
                  <a:srgbClr val="000000"/>
                </a:solidFill>
                <a:latin typeface="Arial" panose="020B0604020202020204" pitchFamily="34" charset="0"/>
                <a:ea typeface="+mn-ea"/>
                <a:cs typeface="+mn-cs"/>
              </a:rPr>
              <a:t> Annex IV &amp; </a:t>
            </a:r>
            <a:r>
              <a:rPr lang="en-US" altLang="en-US" sz="1400" i="0" kern="1200">
                <a:solidFill>
                  <a:srgbClr val="FF9900"/>
                </a:solidFill>
                <a:latin typeface="Arial" panose="020B0604020202020204" pitchFamily="34" charset="0"/>
                <a:ea typeface="+mn-ea"/>
                <a:cs typeface="+mn-cs"/>
              </a:rPr>
              <a:t>quality control</a:t>
            </a:r>
          </a:p>
        </p:txBody>
      </p:sp>
      <p:sp>
        <p:nvSpPr>
          <p:cNvPr id="9221" name="Text Box 10">
            <a:extLst>
              <a:ext uri="{FF2B5EF4-FFF2-40B4-BE49-F238E27FC236}">
                <a16:creationId xmlns:a16="http://schemas.microsoft.com/office/drawing/2014/main" id="{8961E2E8-C51F-F75C-B894-EDB36D4A4DCF}"/>
              </a:ext>
            </a:extLst>
          </p:cNvPr>
          <p:cNvSpPr txBox="1">
            <a:spLocks noChangeArrowheads="1"/>
          </p:cNvSpPr>
          <p:nvPr/>
        </p:nvSpPr>
        <p:spPr bwMode="auto">
          <a:xfrm>
            <a:off x="7535863" y="3643313"/>
            <a:ext cx="2881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rIns="18000"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50000"/>
              </a:spcBef>
              <a:spcAft>
                <a:spcPct val="0"/>
              </a:spcAft>
              <a:buClrTx/>
              <a:buNone/>
            </a:pPr>
            <a:r>
              <a:rPr lang="en-US" altLang="en-US" sz="1400" i="0" kern="1200">
                <a:solidFill>
                  <a:srgbClr val="000000"/>
                </a:solidFill>
                <a:latin typeface="Arial" panose="020B0604020202020204" pitchFamily="34" charset="0"/>
                <a:ea typeface="+mn-ea"/>
                <a:cs typeface="+mn-cs"/>
              </a:rPr>
              <a:t>Public, environmental authorities, </a:t>
            </a:r>
            <a:r>
              <a:rPr lang="en-US" altLang="en-US" sz="1400" i="0" kern="1200">
                <a:solidFill>
                  <a:srgbClr val="FF9900"/>
                </a:solidFill>
                <a:latin typeface="Arial" panose="020B0604020202020204" pitchFamily="34" charset="0"/>
                <a:ea typeface="+mn-ea"/>
                <a:cs typeface="+mn-cs"/>
              </a:rPr>
              <a:t>local and regional authorities</a:t>
            </a:r>
            <a:r>
              <a:rPr lang="en-US" altLang="en-US" sz="1400" i="0" kern="1200">
                <a:solidFill>
                  <a:srgbClr val="000000"/>
                </a:solidFill>
                <a:latin typeface="Arial" panose="020B0604020202020204" pitchFamily="34" charset="0"/>
                <a:ea typeface="+mn-ea"/>
                <a:cs typeface="+mn-cs"/>
              </a:rPr>
              <a:t>, other MS &amp; </a:t>
            </a:r>
            <a:r>
              <a:rPr lang="en-US" altLang="en-US" sz="1400" i="0" kern="1200">
                <a:solidFill>
                  <a:srgbClr val="FF9900"/>
                </a:solidFill>
                <a:latin typeface="Arial" panose="020B0604020202020204" pitchFamily="34" charset="0"/>
                <a:ea typeface="+mn-ea"/>
                <a:cs typeface="+mn-cs"/>
              </a:rPr>
              <a:t>reinforced modalities</a:t>
            </a:r>
          </a:p>
        </p:txBody>
      </p:sp>
      <p:sp>
        <p:nvSpPr>
          <p:cNvPr id="9222" name="Text Box 11">
            <a:extLst>
              <a:ext uri="{FF2B5EF4-FFF2-40B4-BE49-F238E27FC236}">
                <a16:creationId xmlns:a16="http://schemas.microsoft.com/office/drawing/2014/main" id="{B819171A-3506-88A1-57CA-41D57A0FB438}"/>
              </a:ext>
            </a:extLst>
          </p:cNvPr>
          <p:cNvSpPr txBox="1">
            <a:spLocks noChangeArrowheads="1"/>
          </p:cNvSpPr>
          <p:nvPr/>
        </p:nvSpPr>
        <p:spPr bwMode="auto">
          <a:xfrm>
            <a:off x="7535864" y="4349751"/>
            <a:ext cx="2808287"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rIns="18000"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50000"/>
              </a:spcBef>
              <a:spcAft>
                <a:spcPct val="0"/>
              </a:spcAft>
              <a:buClrTx/>
              <a:buNone/>
            </a:pPr>
            <a:r>
              <a:rPr lang="en-US" altLang="en-US" sz="1400" i="0" kern="1200">
                <a:solidFill>
                  <a:srgbClr val="000000"/>
                </a:solidFill>
                <a:latin typeface="Arial" panose="020B0604020202020204" pitchFamily="34" charset="0"/>
                <a:ea typeface="+mn-ea"/>
                <a:cs typeface="+mn-cs"/>
              </a:rPr>
              <a:t>Takes account of env. report and consultations </a:t>
            </a:r>
            <a:r>
              <a:rPr lang="en-US" altLang="en-US" sz="1400" i="0" kern="1200">
                <a:solidFill>
                  <a:srgbClr val="FF9900"/>
                </a:solidFill>
                <a:latin typeface="Arial" panose="020B0604020202020204" pitchFamily="34" charset="0"/>
                <a:ea typeface="+mn-ea"/>
                <a:cs typeface="+mn-cs"/>
              </a:rPr>
              <a:t>=&gt; content of the decision &amp; reasoned conclusion</a:t>
            </a:r>
          </a:p>
        </p:txBody>
      </p:sp>
      <p:sp>
        <p:nvSpPr>
          <p:cNvPr id="9223" name="Text Box 12">
            <a:extLst>
              <a:ext uri="{FF2B5EF4-FFF2-40B4-BE49-F238E27FC236}">
                <a16:creationId xmlns:a16="http://schemas.microsoft.com/office/drawing/2014/main" id="{5ACAF550-3754-5433-B4EB-C2B380651E26}"/>
              </a:ext>
            </a:extLst>
          </p:cNvPr>
          <p:cNvSpPr txBox="1">
            <a:spLocks noChangeArrowheads="1"/>
          </p:cNvSpPr>
          <p:nvPr/>
        </p:nvSpPr>
        <p:spPr bwMode="auto">
          <a:xfrm>
            <a:off x="7464425" y="5154614"/>
            <a:ext cx="295275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rIns="18000"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50000"/>
              </a:spcBef>
              <a:spcAft>
                <a:spcPct val="0"/>
              </a:spcAft>
              <a:buClrTx/>
              <a:buNone/>
            </a:pPr>
            <a:r>
              <a:rPr lang="en-US" altLang="en-US" sz="1400" i="0" kern="1200">
                <a:solidFill>
                  <a:srgbClr val="000000"/>
                </a:solidFill>
                <a:latin typeface="Arial" panose="020B0604020202020204" pitchFamily="34" charset="0"/>
                <a:ea typeface="+mn-ea"/>
                <a:cs typeface="+mn-cs"/>
              </a:rPr>
              <a:t>End of EIA process</a:t>
            </a:r>
          </a:p>
        </p:txBody>
      </p:sp>
      <p:sp>
        <p:nvSpPr>
          <p:cNvPr id="9224" name="AutoShape 13">
            <a:extLst>
              <a:ext uri="{FF2B5EF4-FFF2-40B4-BE49-F238E27FC236}">
                <a16:creationId xmlns:a16="http://schemas.microsoft.com/office/drawing/2014/main" id="{8A293BE0-5B01-0820-31FD-FF51664EB525}"/>
              </a:ext>
            </a:extLst>
          </p:cNvPr>
          <p:cNvSpPr>
            <a:spLocks noChangeArrowheads="1"/>
          </p:cNvSpPr>
          <p:nvPr/>
        </p:nvSpPr>
        <p:spPr bwMode="auto">
          <a:xfrm rot="10800000">
            <a:off x="6816726" y="2274888"/>
            <a:ext cx="576263" cy="360362"/>
          </a:xfrm>
          <a:prstGeom prst="leftArrow">
            <a:avLst>
              <a:gd name="adj1" fmla="val 50000"/>
              <a:gd name="adj2" fmla="val 39978"/>
            </a:avLst>
          </a:prstGeom>
          <a:solidFill>
            <a:srgbClr val="FF9900"/>
          </a:solidFill>
          <a:ln w="12700">
            <a:solidFill>
              <a:schemeClr val="tx1"/>
            </a:solidFill>
            <a:miter lim="800000"/>
            <a:headEnd/>
            <a:tailEnd/>
          </a:ln>
        </p:spPr>
        <p:txBody>
          <a:bodyPr rot="10800000" wrap="none"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ClrTx/>
              <a:buNone/>
            </a:pPr>
            <a:endParaRPr lang="en-US" altLang="en-US" sz="1200" i="0" kern="1200">
              <a:ea typeface="+mn-ea"/>
              <a:cs typeface="+mn-cs"/>
            </a:endParaRPr>
          </a:p>
        </p:txBody>
      </p:sp>
      <p:sp>
        <p:nvSpPr>
          <p:cNvPr id="9225" name="AutoShape 14">
            <a:extLst>
              <a:ext uri="{FF2B5EF4-FFF2-40B4-BE49-F238E27FC236}">
                <a16:creationId xmlns:a16="http://schemas.microsoft.com/office/drawing/2014/main" id="{D60DF7B1-66A6-F45F-A9C5-1B783376832F}"/>
              </a:ext>
            </a:extLst>
          </p:cNvPr>
          <p:cNvSpPr>
            <a:spLocks noChangeArrowheads="1"/>
          </p:cNvSpPr>
          <p:nvPr/>
        </p:nvSpPr>
        <p:spPr bwMode="auto">
          <a:xfrm rot="10800000">
            <a:off x="6816726" y="2922588"/>
            <a:ext cx="576263" cy="360362"/>
          </a:xfrm>
          <a:prstGeom prst="leftArrow">
            <a:avLst>
              <a:gd name="adj1" fmla="val 50000"/>
              <a:gd name="adj2" fmla="val 39978"/>
            </a:avLst>
          </a:prstGeom>
          <a:solidFill>
            <a:srgbClr val="FF9900"/>
          </a:solidFill>
          <a:ln w="12700">
            <a:solidFill>
              <a:schemeClr val="tx1"/>
            </a:solidFill>
            <a:miter lim="800000"/>
            <a:headEnd/>
            <a:tailEnd/>
          </a:ln>
        </p:spPr>
        <p:txBody>
          <a:bodyPr rot="10800000" wrap="none"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ClrTx/>
              <a:buNone/>
            </a:pPr>
            <a:endParaRPr lang="en-US" altLang="en-US" sz="1200" i="0" kern="1200">
              <a:ea typeface="+mn-ea"/>
              <a:cs typeface="+mn-cs"/>
            </a:endParaRPr>
          </a:p>
        </p:txBody>
      </p:sp>
      <p:sp>
        <p:nvSpPr>
          <p:cNvPr id="9226" name="AutoShape 15">
            <a:extLst>
              <a:ext uri="{FF2B5EF4-FFF2-40B4-BE49-F238E27FC236}">
                <a16:creationId xmlns:a16="http://schemas.microsoft.com/office/drawing/2014/main" id="{28FCC78C-1D42-8BFD-E7AA-9BA27EE7C81A}"/>
              </a:ext>
            </a:extLst>
          </p:cNvPr>
          <p:cNvSpPr>
            <a:spLocks noChangeArrowheads="1"/>
          </p:cNvSpPr>
          <p:nvPr/>
        </p:nvSpPr>
        <p:spPr bwMode="auto">
          <a:xfrm rot="10800000">
            <a:off x="6816726" y="1627188"/>
            <a:ext cx="576263" cy="360362"/>
          </a:xfrm>
          <a:prstGeom prst="leftArrow">
            <a:avLst>
              <a:gd name="adj1" fmla="val 50000"/>
              <a:gd name="adj2" fmla="val 39978"/>
            </a:avLst>
          </a:prstGeom>
          <a:solidFill>
            <a:srgbClr val="FF9900"/>
          </a:solidFill>
          <a:ln w="12700">
            <a:solidFill>
              <a:schemeClr val="tx1"/>
            </a:solidFill>
            <a:miter lim="800000"/>
            <a:headEnd/>
            <a:tailEnd/>
          </a:ln>
        </p:spPr>
        <p:txBody>
          <a:bodyPr rot="10800000" wrap="none"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ClrTx/>
              <a:buNone/>
            </a:pPr>
            <a:endParaRPr lang="en-US" altLang="en-US" sz="1200" i="0" kern="1200">
              <a:ea typeface="+mn-ea"/>
              <a:cs typeface="+mn-cs"/>
            </a:endParaRPr>
          </a:p>
        </p:txBody>
      </p:sp>
      <p:sp>
        <p:nvSpPr>
          <p:cNvPr id="9227" name="AutoShape 16">
            <a:extLst>
              <a:ext uri="{FF2B5EF4-FFF2-40B4-BE49-F238E27FC236}">
                <a16:creationId xmlns:a16="http://schemas.microsoft.com/office/drawing/2014/main" id="{9C748350-CA46-7C48-F5B4-61F6004B80F7}"/>
              </a:ext>
            </a:extLst>
          </p:cNvPr>
          <p:cNvSpPr>
            <a:spLocks noChangeArrowheads="1"/>
          </p:cNvSpPr>
          <p:nvPr/>
        </p:nvSpPr>
        <p:spPr bwMode="auto">
          <a:xfrm rot="10800000">
            <a:off x="6816726" y="3714751"/>
            <a:ext cx="576263" cy="360363"/>
          </a:xfrm>
          <a:prstGeom prst="leftArrow">
            <a:avLst>
              <a:gd name="adj1" fmla="val 50000"/>
              <a:gd name="adj2" fmla="val 39978"/>
            </a:avLst>
          </a:prstGeom>
          <a:solidFill>
            <a:srgbClr val="FF9900"/>
          </a:solidFill>
          <a:ln w="12700">
            <a:solidFill>
              <a:schemeClr val="tx1"/>
            </a:solidFill>
            <a:miter lim="800000"/>
            <a:headEnd/>
            <a:tailEnd/>
          </a:ln>
        </p:spPr>
        <p:txBody>
          <a:bodyPr rot="10800000" wrap="none"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ClrTx/>
              <a:buNone/>
            </a:pPr>
            <a:endParaRPr lang="en-US" altLang="en-US" sz="1200" i="0" kern="1200">
              <a:ea typeface="+mn-ea"/>
              <a:cs typeface="+mn-cs"/>
            </a:endParaRPr>
          </a:p>
        </p:txBody>
      </p:sp>
      <p:sp>
        <p:nvSpPr>
          <p:cNvPr id="9228" name="AutoShape 17">
            <a:extLst>
              <a:ext uri="{FF2B5EF4-FFF2-40B4-BE49-F238E27FC236}">
                <a16:creationId xmlns:a16="http://schemas.microsoft.com/office/drawing/2014/main" id="{CDAB4601-684B-B802-4D4C-EA3C949948B3}"/>
              </a:ext>
            </a:extLst>
          </p:cNvPr>
          <p:cNvSpPr>
            <a:spLocks noChangeArrowheads="1"/>
          </p:cNvSpPr>
          <p:nvPr/>
        </p:nvSpPr>
        <p:spPr bwMode="auto">
          <a:xfrm rot="10800000">
            <a:off x="6816726" y="6091238"/>
            <a:ext cx="576263" cy="360362"/>
          </a:xfrm>
          <a:prstGeom prst="leftArrow">
            <a:avLst>
              <a:gd name="adj1" fmla="val 50000"/>
              <a:gd name="adj2" fmla="val 39978"/>
            </a:avLst>
          </a:prstGeom>
          <a:solidFill>
            <a:srgbClr val="FF9900"/>
          </a:solidFill>
          <a:ln w="12700">
            <a:solidFill>
              <a:schemeClr val="tx1"/>
            </a:solidFill>
            <a:miter lim="800000"/>
            <a:headEnd/>
            <a:tailEnd/>
          </a:ln>
        </p:spPr>
        <p:txBody>
          <a:bodyPr rot="10800000" wrap="none"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ClrTx/>
              <a:buNone/>
            </a:pPr>
            <a:endParaRPr lang="en-US" altLang="en-US" sz="1200" i="0" kern="1200">
              <a:ea typeface="+mn-ea"/>
              <a:cs typeface="+mn-cs"/>
            </a:endParaRPr>
          </a:p>
        </p:txBody>
      </p:sp>
      <p:grpSp>
        <p:nvGrpSpPr>
          <p:cNvPr id="9229" name="Group 13">
            <a:extLst>
              <a:ext uri="{FF2B5EF4-FFF2-40B4-BE49-F238E27FC236}">
                <a16:creationId xmlns:a16="http://schemas.microsoft.com/office/drawing/2014/main" id="{9F95A880-71C2-10BB-CA19-830768A38FED}"/>
              </a:ext>
            </a:extLst>
          </p:cNvPr>
          <p:cNvGrpSpPr>
            <a:grpSpLocks/>
          </p:cNvGrpSpPr>
          <p:nvPr/>
        </p:nvGrpSpPr>
        <p:grpSpPr bwMode="auto">
          <a:xfrm>
            <a:off x="2640014" y="1628776"/>
            <a:ext cx="4103687" cy="4824413"/>
            <a:chOff x="295" y="618"/>
            <a:chExt cx="2585" cy="3039"/>
          </a:xfrm>
        </p:grpSpPr>
        <p:sp>
          <p:nvSpPr>
            <p:cNvPr id="37911" name="Text Box 3">
              <a:extLst>
                <a:ext uri="{FF2B5EF4-FFF2-40B4-BE49-F238E27FC236}">
                  <a16:creationId xmlns:a16="http://schemas.microsoft.com/office/drawing/2014/main" id="{1A5B3539-13C6-1B30-E14E-E3EB7912B47E}"/>
                </a:ext>
              </a:extLst>
            </p:cNvPr>
            <p:cNvSpPr txBox="1">
              <a:spLocks noChangeArrowheads="1"/>
            </p:cNvSpPr>
            <p:nvPr/>
          </p:nvSpPr>
          <p:spPr bwMode="auto">
            <a:xfrm>
              <a:off x="295" y="1026"/>
              <a:ext cx="2585" cy="272"/>
            </a:xfrm>
            <a:prstGeom prst="rect">
              <a:avLst/>
            </a:prstGeom>
            <a:solidFill>
              <a:schemeClr val="bg1"/>
            </a:solidFill>
            <a:ln w="22225">
              <a:solidFill>
                <a:schemeClr val="tx1"/>
              </a:solidFill>
              <a:miter lim="800000"/>
              <a:headEnd/>
              <a:tailEnd/>
            </a:ln>
          </p:spPr>
          <p:txBody>
            <a:bodyPr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50000"/>
                </a:spcBef>
                <a:spcAft>
                  <a:spcPct val="0"/>
                </a:spcAft>
                <a:buClrTx/>
                <a:buNone/>
              </a:pPr>
              <a:r>
                <a:rPr lang="en-US" altLang="en-US" sz="1600" b="1" i="0" kern="1200" dirty="0">
                  <a:solidFill>
                    <a:srgbClr val="000000"/>
                  </a:solidFill>
                  <a:latin typeface="Arial" panose="020B0604020202020204" pitchFamily="34" charset="0"/>
                  <a:ea typeface="+mn-ea"/>
                  <a:cs typeface="+mn-cs"/>
                </a:rPr>
                <a:t>Scoping</a:t>
              </a:r>
              <a:endParaRPr lang="en-US" altLang="en-US" sz="1200" b="1" i="0" kern="1200" dirty="0">
                <a:solidFill>
                  <a:srgbClr val="000000"/>
                </a:solidFill>
                <a:latin typeface="Arial" panose="020B0604020202020204" pitchFamily="34" charset="0"/>
                <a:ea typeface="+mn-ea"/>
                <a:cs typeface="+mn-cs"/>
              </a:endParaRPr>
            </a:p>
          </p:txBody>
        </p:sp>
        <p:sp>
          <p:nvSpPr>
            <p:cNvPr id="37912" name="Text Box 6">
              <a:extLst>
                <a:ext uri="{FF2B5EF4-FFF2-40B4-BE49-F238E27FC236}">
                  <a16:creationId xmlns:a16="http://schemas.microsoft.com/office/drawing/2014/main" id="{08F18560-2BE8-83F6-FD18-10B1789A52DF}"/>
                </a:ext>
              </a:extLst>
            </p:cNvPr>
            <p:cNvSpPr txBox="1">
              <a:spLocks noChangeArrowheads="1"/>
            </p:cNvSpPr>
            <p:nvPr/>
          </p:nvSpPr>
          <p:spPr bwMode="auto">
            <a:xfrm>
              <a:off x="295" y="2432"/>
              <a:ext cx="2585" cy="318"/>
            </a:xfrm>
            <a:prstGeom prst="rect">
              <a:avLst/>
            </a:prstGeom>
            <a:solidFill>
              <a:schemeClr val="bg1"/>
            </a:solidFill>
            <a:ln w="22225">
              <a:solidFill>
                <a:schemeClr val="tx1"/>
              </a:solidFill>
              <a:miter lim="800000"/>
              <a:headEnd/>
              <a:tailEnd/>
            </a:ln>
          </p:spPr>
          <p:txBody>
            <a:bodyPr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50000"/>
                </a:spcBef>
                <a:spcAft>
                  <a:spcPct val="0"/>
                </a:spcAft>
                <a:buClrTx/>
                <a:buNone/>
              </a:pPr>
              <a:r>
                <a:rPr lang="en-US" altLang="en-US" sz="1600" b="1" i="0" kern="1200">
                  <a:solidFill>
                    <a:srgbClr val="000000"/>
                  </a:solidFill>
                  <a:latin typeface="Arial" panose="020B0604020202020204" pitchFamily="34" charset="0"/>
                  <a:ea typeface="+mn-ea"/>
                  <a:cs typeface="+mn-cs"/>
                </a:rPr>
                <a:t>Decision </a:t>
              </a:r>
              <a:r>
                <a:rPr lang="en-US" altLang="en-US" sz="1600" b="1" i="0" kern="1200">
                  <a:solidFill>
                    <a:srgbClr val="FF9900"/>
                  </a:solidFill>
                  <a:latin typeface="Arial" panose="020B0604020202020204" pitchFamily="34" charset="0"/>
                  <a:ea typeface="+mn-ea"/>
                  <a:cs typeface="+mn-cs"/>
                </a:rPr>
                <a:t>(&amp; reasoned conclusion)</a:t>
              </a:r>
              <a:endParaRPr lang="en-US" altLang="en-US" sz="1200" b="1" i="0" kern="1200">
                <a:solidFill>
                  <a:srgbClr val="FF9900"/>
                </a:solidFill>
                <a:latin typeface="Arial" panose="020B0604020202020204" pitchFamily="34" charset="0"/>
                <a:ea typeface="+mn-ea"/>
                <a:cs typeface="+mn-cs"/>
              </a:endParaRPr>
            </a:p>
          </p:txBody>
        </p:sp>
        <p:sp>
          <p:nvSpPr>
            <p:cNvPr id="37913" name="Text Box 7">
              <a:extLst>
                <a:ext uri="{FF2B5EF4-FFF2-40B4-BE49-F238E27FC236}">
                  <a16:creationId xmlns:a16="http://schemas.microsoft.com/office/drawing/2014/main" id="{61605CDA-F596-6EBD-BF88-9DEF3846971E}"/>
                </a:ext>
              </a:extLst>
            </p:cNvPr>
            <p:cNvSpPr txBox="1">
              <a:spLocks noChangeArrowheads="1"/>
            </p:cNvSpPr>
            <p:nvPr/>
          </p:nvSpPr>
          <p:spPr bwMode="auto">
            <a:xfrm>
              <a:off x="295" y="2931"/>
              <a:ext cx="2585" cy="272"/>
            </a:xfrm>
            <a:prstGeom prst="rect">
              <a:avLst/>
            </a:prstGeom>
            <a:solidFill>
              <a:schemeClr val="bg1"/>
            </a:solidFill>
            <a:ln w="22225">
              <a:solidFill>
                <a:schemeClr val="tx1"/>
              </a:solidFill>
              <a:miter lim="800000"/>
              <a:headEnd/>
              <a:tailEnd/>
            </a:ln>
          </p:spPr>
          <p:txBody>
            <a:bodyPr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50000"/>
                </a:spcBef>
                <a:spcAft>
                  <a:spcPct val="0"/>
                </a:spcAft>
                <a:buClrTx/>
                <a:buNone/>
              </a:pPr>
              <a:endParaRPr lang="en-US" altLang="en-US" sz="1200" b="1" i="0" kern="1200">
                <a:solidFill>
                  <a:srgbClr val="000000"/>
                </a:solidFill>
                <a:latin typeface="Arial" panose="020B0604020202020204" pitchFamily="34" charset="0"/>
                <a:ea typeface="+mn-ea"/>
                <a:cs typeface="+mn-cs"/>
              </a:endParaRPr>
            </a:p>
            <a:p>
              <a:pPr algn="ctr" fontAlgn="base">
                <a:spcBef>
                  <a:spcPct val="50000"/>
                </a:spcBef>
                <a:spcAft>
                  <a:spcPct val="0"/>
                </a:spcAft>
                <a:buClrTx/>
                <a:buNone/>
              </a:pPr>
              <a:r>
                <a:rPr lang="en-US" altLang="en-US" sz="1600" b="1" i="0" kern="1200">
                  <a:solidFill>
                    <a:srgbClr val="000000"/>
                  </a:solidFill>
                  <a:latin typeface="Arial" panose="020B0604020202020204" pitchFamily="34" charset="0"/>
                  <a:ea typeface="+mn-ea"/>
                  <a:cs typeface="+mn-cs"/>
                </a:rPr>
                <a:t>Information on decision </a:t>
              </a:r>
            </a:p>
            <a:p>
              <a:pPr algn="ctr" fontAlgn="base">
                <a:spcBef>
                  <a:spcPct val="50000"/>
                </a:spcBef>
                <a:spcAft>
                  <a:spcPct val="0"/>
                </a:spcAft>
                <a:buClrTx/>
                <a:buNone/>
              </a:pPr>
              <a:endParaRPr lang="en-US" altLang="en-US" sz="1200" b="1" i="0" kern="1200">
                <a:solidFill>
                  <a:srgbClr val="000000"/>
                </a:solidFill>
                <a:latin typeface="Arial" panose="020B0604020202020204" pitchFamily="34" charset="0"/>
                <a:ea typeface="+mn-ea"/>
                <a:cs typeface="+mn-cs"/>
              </a:endParaRPr>
            </a:p>
          </p:txBody>
        </p:sp>
        <p:cxnSp>
          <p:nvCxnSpPr>
            <p:cNvPr id="37914" name="AutoShape 19">
              <a:extLst>
                <a:ext uri="{FF2B5EF4-FFF2-40B4-BE49-F238E27FC236}">
                  <a16:creationId xmlns:a16="http://schemas.microsoft.com/office/drawing/2014/main" id="{A09E00FE-4130-479D-F154-B5415BC2ED21}"/>
                </a:ext>
              </a:extLst>
            </p:cNvPr>
            <p:cNvCxnSpPr>
              <a:cxnSpLocks noChangeShapeType="1"/>
            </p:cNvCxnSpPr>
            <p:nvPr/>
          </p:nvCxnSpPr>
          <p:spPr bwMode="auto">
            <a:xfrm>
              <a:off x="1519" y="890"/>
              <a:ext cx="0" cy="162"/>
            </a:xfrm>
            <a:prstGeom prst="straightConnector1">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7915" name="AutoShape 20">
              <a:extLst>
                <a:ext uri="{FF2B5EF4-FFF2-40B4-BE49-F238E27FC236}">
                  <a16:creationId xmlns:a16="http://schemas.microsoft.com/office/drawing/2014/main" id="{2409C25C-10A1-973F-489F-E43F68C84B07}"/>
                </a:ext>
              </a:extLst>
            </p:cNvPr>
            <p:cNvCxnSpPr>
              <a:cxnSpLocks noChangeShapeType="1"/>
            </p:cNvCxnSpPr>
            <p:nvPr/>
          </p:nvCxnSpPr>
          <p:spPr bwMode="auto">
            <a:xfrm>
              <a:off x="1519" y="2251"/>
              <a:ext cx="0" cy="162"/>
            </a:xfrm>
            <a:prstGeom prst="straightConnector1">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7916" name="Text Box 3">
              <a:extLst>
                <a:ext uri="{FF2B5EF4-FFF2-40B4-BE49-F238E27FC236}">
                  <a16:creationId xmlns:a16="http://schemas.microsoft.com/office/drawing/2014/main" id="{16E3E6E8-A5B9-8956-5F90-DB980327D7CC}"/>
                </a:ext>
              </a:extLst>
            </p:cNvPr>
            <p:cNvSpPr txBox="1">
              <a:spLocks noChangeArrowheads="1"/>
            </p:cNvSpPr>
            <p:nvPr/>
          </p:nvSpPr>
          <p:spPr bwMode="auto">
            <a:xfrm>
              <a:off x="295" y="1460"/>
              <a:ext cx="2585" cy="272"/>
            </a:xfrm>
            <a:prstGeom prst="rect">
              <a:avLst/>
            </a:prstGeom>
            <a:solidFill>
              <a:schemeClr val="bg1"/>
            </a:solidFill>
            <a:ln w="22225">
              <a:solidFill>
                <a:schemeClr val="tx1"/>
              </a:solidFill>
              <a:miter lim="800000"/>
              <a:headEnd/>
              <a:tailEnd/>
            </a:ln>
          </p:spPr>
          <p:txBody>
            <a:bodyPr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50000"/>
                </a:spcBef>
                <a:spcAft>
                  <a:spcPct val="0"/>
                </a:spcAft>
                <a:buClrTx/>
                <a:buNone/>
              </a:pPr>
              <a:endParaRPr lang="en-US" altLang="en-US" sz="1200" b="1" i="0" kern="1200">
                <a:solidFill>
                  <a:srgbClr val="000000"/>
                </a:solidFill>
                <a:latin typeface="Arial" panose="020B0604020202020204" pitchFamily="34" charset="0"/>
                <a:ea typeface="+mn-ea"/>
                <a:cs typeface="+mn-cs"/>
              </a:endParaRPr>
            </a:p>
            <a:p>
              <a:pPr algn="ctr" fontAlgn="base">
                <a:spcBef>
                  <a:spcPct val="50000"/>
                </a:spcBef>
                <a:spcAft>
                  <a:spcPct val="0"/>
                </a:spcAft>
                <a:buClrTx/>
                <a:buNone/>
              </a:pPr>
              <a:r>
                <a:rPr lang="en-US" altLang="en-US" sz="1600" b="1" i="0" kern="1200">
                  <a:solidFill>
                    <a:srgbClr val="000000"/>
                  </a:solidFill>
                  <a:latin typeface="Arial" panose="020B0604020202020204" pitchFamily="34" charset="0"/>
                  <a:ea typeface="+mn-ea"/>
                  <a:cs typeface="+mn-cs"/>
                </a:rPr>
                <a:t>EIA </a:t>
              </a:r>
              <a:r>
                <a:rPr lang="en-US" altLang="en-US" sz="1600" b="1" i="0" kern="1200">
                  <a:solidFill>
                    <a:srgbClr val="FF9900"/>
                  </a:solidFill>
                  <a:latin typeface="Arial" panose="020B0604020202020204" pitchFamily="34" charset="0"/>
                  <a:ea typeface="+mn-ea"/>
                  <a:cs typeface="+mn-cs"/>
                </a:rPr>
                <a:t>Report</a:t>
              </a:r>
            </a:p>
            <a:p>
              <a:pPr algn="ctr" fontAlgn="base">
                <a:spcBef>
                  <a:spcPct val="50000"/>
                </a:spcBef>
                <a:spcAft>
                  <a:spcPct val="0"/>
                </a:spcAft>
                <a:buClrTx/>
                <a:buNone/>
              </a:pPr>
              <a:endParaRPr lang="en-US" altLang="en-US" sz="1200" b="1" i="0" kern="1200">
                <a:solidFill>
                  <a:srgbClr val="000000"/>
                </a:solidFill>
                <a:latin typeface="Arial" panose="020B0604020202020204" pitchFamily="34" charset="0"/>
                <a:ea typeface="+mn-ea"/>
                <a:cs typeface="+mn-cs"/>
              </a:endParaRPr>
            </a:p>
          </p:txBody>
        </p:sp>
        <p:sp>
          <p:nvSpPr>
            <p:cNvPr id="37917" name="Text Box 3">
              <a:extLst>
                <a:ext uri="{FF2B5EF4-FFF2-40B4-BE49-F238E27FC236}">
                  <a16:creationId xmlns:a16="http://schemas.microsoft.com/office/drawing/2014/main" id="{F9231B62-7C80-FF78-4C7E-997F214BC331}"/>
                </a:ext>
              </a:extLst>
            </p:cNvPr>
            <p:cNvSpPr txBox="1">
              <a:spLocks noChangeArrowheads="1"/>
            </p:cNvSpPr>
            <p:nvPr/>
          </p:nvSpPr>
          <p:spPr bwMode="auto">
            <a:xfrm>
              <a:off x="295" y="618"/>
              <a:ext cx="2585" cy="272"/>
            </a:xfrm>
            <a:prstGeom prst="rect">
              <a:avLst/>
            </a:prstGeom>
            <a:solidFill>
              <a:schemeClr val="bg1"/>
            </a:solidFill>
            <a:ln w="22225">
              <a:solidFill>
                <a:schemeClr val="tx1"/>
              </a:solidFill>
              <a:miter lim="800000"/>
              <a:headEnd/>
              <a:tailEnd/>
            </a:ln>
          </p:spPr>
          <p:txBody>
            <a:bodyPr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50000"/>
                </a:spcBef>
                <a:spcAft>
                  <a:spcPct val="0"/>
                </a:spcAft>
                <a:buClrTx/>
                <a:buNone/>
              </a:pPr>
              <a:r>
                <a:rPr lang="en-US" altLang="en-US" sz="1600" b="1" i="0" kern="1200" dirty="0">
                  <a:solidFill>
                    <a:srgbClr val="000000"/>
                  </a:solidFill>
                  <a:latin typeface="Arial" panose="020B0604020202020204" pitchFamily="34" charset="0"/>
                  <a:ea typeface="+mn-ea"/>
                  <a:cs typeface="+mn-cs"/>
                </a:rPr>
                <a:t>Screening (for Annex II projects)</a:t>
              </a:r>
            </a:p>
          </p:txBody>
        </p:sp>
        <p:sp>
          <p:nvSpPr>
            <p:cNvPr id="37918" name="Text Box 3">
              <a:extLst>
                <a:ext uri="{FF2B5EF4-FFF2-40B4-BE49-F238E27FC236}">
                  <a16:creationId xmlns:a16="http://schemas.microsoft.com/office/drawing/2014/main" id="{5F69E8A7-0B85-44BC-4304-94DE19DB3199}"/>
                </a:ext>
              </a:extLst>
            </p:cNvPr>
            <p:cNvSpPr txBox="1">
              <a:spLocks noChangeArrowheads="1"/>
            </p:cNvSpPr>
            <p:nvPr/>
          </p:nvSpPr>
          <p:spPr bwMode="auto">
            <a:xfrm>
              <a:off x="295" y="1932"/>
              <a:ext cx="2585" cy="319"/>
            </a:xfrm>
            <a:prstGeom prst="rect">
              <a:avLst/>
            </a:prstGeom>
            <a:solidFill>
              <a:schemeClr val="bg1"/>
            </a:solidFill>
            <a:ln w="22225">
              <a:solidFill>
                <a:schemeClr val="tx1"/>
              </a:solidFill>
              <a:miter lim="800000"/>
              <a:headEnd/>
              <a:tailEnd/>
            </a:ln>
          </p:spPr>
          <p:txBody>
            <a:bodyPr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50000"/>
                </a:spcBef>
                <a:spcAft>
                  <a:spcPct val="0"/>
                </a:spcAft>
                <a:buClrTx/>
                <a:buNone/>
              </a:pPr>
              <a:r>
                <a:rPr lang="en-US" altLang="en-US" sz="1600" b="1" i="0" kern="1200">
                  <a:solidFill>
                    <a:srgbClr val="000000"/>
                  </a:solidFill>
                  <a:latin typeface="Arial" panose="020B0604020202020204" pitchFamily="34" charset="0"/>
                  <a:ea typeface="+mn-ea"/>
                  <a:cs typeface="+mn-cs"/>
                </a:rPr>
                <a:t>Information and Consultation</a:t>
              </a:r>
            </a:p>
          </p:txBody>
        </p:sp>
        <p:sp>
          <p:nvSpPr>
            <p:cNvPr id="37919" name="Text Box 7">
              <a:extLst>
                <a:ext uri="{FF2B5EF4-FFF2-40B4-BE49-F238E27FC236}">
                  <a16:creationId xmlns:a16="http://schemas.microsoft.com/office/drawing/2014/main" id="{980FC13C-BADB-4D3B-586D-BDABB63CC234}"/>
                </a:ext>
              </a:extLst>
            </p:cNvPr>
            <p:cNvSpPr txBox="1">
              <a:spLocks noChangeArrowheads="1"/>
            </p:cNvSpPr>
            <p:nvPr/>
          </p:nvSpPr>
          <p:spPr bwMode="auto">
            <a:xfrm>
              <a:off x="295" y="3385"/>
              <a:ext cx="2585" cy="272"/>
            </a:xfrm>
            <a:prstGeom prst="rect">
              <a:avLst/>
            </a:prstGeom>
            <a:solidFill>
              <a:schemeClr val="bg1"/>
            </a:solidFill>
            <a:ln w="22225">
              <a:solidFill>
                <a:schemeClr val="tx1"/>
              </a:solidFill>
              <a:miter lim="800000"/>
              <a:headEnd/>
              <a:tailEnd/>
            </a:ln>
          </p:spPr>
          <p:txBody>
            <a:bodyPr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50000"/>
                </a:spcBef>
                <a:spcAft>
                  <a:spcPct val="0"/>
                </a:spcAft>
                <a:buClrTx/>
                <a:buNone/>
              </a:pPr>
              <a:r>
                <a:rPr lang="en-US" altLang="en-US" sz="1600" b="1" i="0" kern="1200">
                  <a:solidFill>
                    <a:srgbClr val="000000"/>
                  </a:solidFill>
                  <a:latin typeface="Arial" panose="020B0604020202020204" pitchFamily="34" charset="0"/>
                  <a:ea typeface="+mn-ea"/>
                  <a:cs typeface="+mn-cs"/>
                </a:rPr>
                <a:t>Monitoring</a:t>
              </a:r>
              <a:endParaRPr lang="en-US" altLang="en-US" sz="1200" b="1" i="0" kern="1200">
                <a:solidFill>
                  <a:srgbClr val="000000"/>
                </a:solidFill>
                <a:ea typeface="+mn-ea"/>
                <a:cs typeface="+mn-cs"/>
              </a:endParaRPr>
            </a:p>
          </p:txBody>
        </p:sp>
        <p:cxnSp>
          <p:nvCxnSpPr>
            <p:cNvPr id="37920" name="AutoShape 19">
              <a:extLst>
                <a:ext uri="{FF2B5EF4-FFF2-40B4-BE49-F238E27FC236}">
                  <a16:creationId xmlns:a16="http://schemas.microsoft.com/office/drawing/2014/main" id="{2D6B83A6-48AE-7BB9-5BB9-3BADD605A3A5}"/>
                </a:ext>
              </a:extLst>
            </p:cNvPr>
            <p:cNvCxnSpPr>
              <a:cxnSpLocks noChangeShapeType="1"/>
            </p:cNvCxnSpPr>
            <p:nvPr/>
          </p:nvCxnSpPr>
          <p:spPr bwMode="auto">
            <a:xfrm>
              <a:off x="1519" y="1298"/>
              <a:ext cx="0" cy="162"/>
            </a:xfrm>
            <a:prstGeom prst="straightConnector1">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7921" name="AutoShape 19">
              <a:extLst>
                <a:ext uri="{FF2B5EF4-FFF2-40B4-BE49-F238E27FC236}">
                  <a16:creationId xmlns:a16="http://schemas.microsoft.com/office/drawing/2014/main" id="{8563DD9A-299E-844C-A20B-21597D371A4F}"/>
                </a:ext>
              </a:extLst>
            </p:cNvPr>
            <p:cNvCxnSpPr>
              <a:cxnSpLocks noChangeShapeType="1"/>
            </p:cNvCxnSpPr>
            <p:nvPr/>
          </p:nvCxnSpPr>
          <p:spPr bwMode="auto">
            <a:xfrm>
              <a:off x="1519" y="1732"/>
              <a:ext cx="0" cy="196"/>
            </a:xfrm>
            <a:prstGeom prst="straightConnector1">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7922" name="AutoShape 19">
              <a:extLst>
                <a:ext uri="{FF2B5EF4-FFF2-40B4-BE49-F238E27FC236}">
                  <a16:creationId xmlns:a16="http://schemas.microsoft.com/office/drawing/2014/main" id="{458A84DC-0425-6C5C-1659-233210C6203B}"/>
                </a:ext>
              </a:extLst>
            </p:cNvPr>
            <p:cNvCxnSpPr>
              <a:cxnSpLocks noChangeShapeType="1"/>
            </p:cNvCxnSpPr>
            <p:nvPr/>
          </p:nvCxnSpPr>
          <p:spPr bwMode="auto">
            <a:xfrm>
              <a:off x="1519" y="2750"/>
              <a:ext cx="0" cy="162"/>
            </a:xfrm>
            <a:prstGeom prst="straightConnector1">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7923" name="AutoShape 19">
              <a:extLst>
                <a:ext uri="{FF2B5EF4-FFF2-40B4-BE49-F238E27FC236}">
                  <a16:creationId xmlns:a16="http://schemas.microsoft.com/office/drawing/2014/main" id="{E900D645-D399-ED91-F08C-8D46EAD17F07}"/>
                </a:ext>
              </a:extLst>
            </p:cNvPr>
            <p:cNvCxnSpPr>
              <a:cxnSpLocks noChangeShapeType="1"/>
            </p:cNvCxnSpPr>
            <p:nvPr/>
          </p:nvCxnSpPr>
          <p:spPr bwMode="auto">
            <a:xfrm>
              <a:off x="1519" y="3203"/>
              <a:ext cx="0" cy="162"/>
            </a:xfrm>
            <a:prstGeom prst="straightConnector1">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cxnSp>
      </p:grpSp>
      <p:grpSp>
        <p:nvGrpSpPr>
          <p:cNvPr id="9230" name="Group 27">
            <a:extLst>
              <a:ext uri="{FF2B5EF4-FFF2-40B4-BE49-F238E27FC236}">
                <a16:creationId xmlns:a16="http://schemas.microsoft.com/office/drawing/2014/main" id="{9DDB8567-351A-E404-74B5-6C6760438BD7}"/>
              </a:ext>
            </a:extLst>
          </p:cNvPr>
          <p:cNvGrpSpPr>
            <a:grpSpLocks/>
          </p:cNvGrpSpPr>
          <p:nvPr/>
        </p:nvGrpSpPr>
        <p:grpSpPr bwMode="auto">
          <a:xfrm>
            <a:off x="2351089" y="1844676"/>
            <a:ext cx="288925" cy="3744913"/>
            <a:chOff x="113" y="1162"/>
            <a:chExt cx="182" cy="1905"/>
          </a:xfrm>
        </p:grpSpPr>
        <p:sp>
          <p:nvSpPr>
            <p:cNvPr id="37908" name="Line 28">
              <a:extLst>
                <a:ext uri="{FF2B5EF4-FFF2-40B4-BE49-F238E27FC236}">
                  <a16:creationId xmlns:a16="http://schemas.microsoft.com/office/drawing/2014/main" id="{3214B5AD-B126-3015-A3BA-A128E915FD04}"/>
                </a:ext>
              </a:extLst>
            </p:cNvPr>
            <p:cNvSpPr>
              <a:spLocks noChangeShapeType="1"/>
            </p:cNvSpPr>
            <p:nvPr/>
          </p:nvSpPr>
          <p:spPr bwMode="auto">
            <a:xfrm flipV="1">
              <a:off x="113" y="1162"/>
              <a:ext cx="182" cy="0"/>
            </a:xfrm>
            <a:prstGeom prst="line">
              <a:avLst/>
            </a:prstGeom>
            <a:noFill/>
            <a:ln w="50800">
              <a:solidFill>
                <a:srgbClr val="FF66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buClrTx/>
              </a:pPr>
              <a:endParaRPr lang="en-IE" sz="1200" kern="1200">
                <a:solidFill>
                  <a:srgbClr val="0F5494"/>
                </a:solidFill>
                <a:latin typeface="Verdana" panose="020B0604030504040204" pitchFamily="34" charset="0"/>
                <a:ea typeface="+mn-ea"/>
                <a:cs typeface="+mn-cs"/>
              </a:endParaRPr>
            </a:p>
          </p:txBody>
        </p:sp>
        <p:sp>
          <p:nvSpPr>
            <p:cNvPr id="37909" name="Line 29">
              <a:extLst>
                <a:ext uri="{FF2B5EF4-FFF2-40B4-BE49-F238E27FC236}">
                  <a16:creationId xmlns:a16="http://schemas.microsoft.com/office/drawing/2014/main" id="{8CF9413F-F6FE-D948-5474-FC733E2C5769}"/>
                </a:ext>
              </a:extLst>
            </p:cNvPr>
            <p:cNvSpPr>
              <a:spLocks noChangeShapeType="1"/>
            </p:cNvSpPr>
            <p:nvPr/>
          </p:nvSpPr>
          <p:spPr bwMode="auto">
            <a:xfrm flipV="1">
              <a:off x="113" y="1162"/>
              <a:ext cx="0" cy="1905"/>
            </a:xfrm>
            <a:prstGeom prst="line">
              <a:avLst/>
            </a:prstGeom>
            <a:noFill/>
            <a:ln w="50800">
              <a:solidFill>
                <a:srgbClr val="FF66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buClrTx/>
              </a:pPr>
              <a:endParaRPr lang="en-IE" sz="1200" kern="1200">
                <a:solidFill>
                  <a:srgbClr val="0F5494"/>
                </a:solidFill>
                <a:latin typeface="Verdana" panose="020B0604030504040204" pitchFamily="34" charset="0"/>
                <a:ea typeface="+mn-ea"/>
                <a:cs typeface="+mn-cs"/>
              </a:endParaRPr>
            </a:p>
          </p:txBody>
        </p:sp>
        <p:sp>
          <p:nvSpPr>
            <p:cNvPr id="37910" name="Line 30">
              <a:extLst>
                <a:ext uri="{FF2B5EF4-FFF2-40B4-BE49-F238E27FC236}">
                  <a16:creationId xmlns:a16="http://schemas.microsoft.com/office/drawing/2014/main" id="{9E7CA30F-9D0F-4F62-C4FC-985E38FA0E3D}"/>
                </a:ext>
              </a:extLst>
            </p:cNvPr>
            <p:cNvSpPr>
              <a:spLocks noChangeShapeType="1"/>
            </p:cNvSpPr>
            <p:nvPr/>
          </p:nvSpPr>
          <p:spPr bwMode="auto">
            <a:xfrm>
              <a:off x="113" y="3067"/>
              <a:ext cx="182" cy="0"/>
            </a:xfrm>
            <a:prstGeom prst="line">
              <a:avLst/>
            </a:prstGeom>
            <a:noFill/>
            <a:ln w="50800">
              <a:solidFill>
                <a:srgbClr val="FF6600"/>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buClrTx/>
              </a:pPr>
              <a:endParaRPr lang="en-IE" sz="1200" kern="1200">
                <a:solidFill>
                  <a:srgbClr val="0F5494"/>
                </a:solidFill>
                <a:latin typeface="Verdana" panose="020B0604030504040204" pitchFamily="34" charset="0"/>
                <a:ea typeface="+mn-ea"/>
                <a:cs typeface="+mn-cs"/>
              </a:endParaRPr>
            </a:p>
          </p:txBody>
        </p:sp>
      </p:grpSp>
      <p:sp>
        <p:nvSpPr>
          <p:cNvPr id="9231" name="Text Box 31">
            <a:extLst>
              <a:ext uri="{FF2B5EF4-FFF2-40B4-BE49-F238E27FC236}">
                <a16:creationId xmlns:a16="http://schemas.microsoft.com/office/drawing/2014/main" id="{CA592455-61DA-1C85-DDD8-4AA4A8D8D908}"/>
              </a:ext>
            </a:extLst>
          </p:cNvPr>
          <p:cNvSpPr txBox="1">
            <a:spLocks noChangeArrowheads="1"/>
          </p:cNvSpPr>
          <p:nvPr/>
        </p:nvSpPr>
        <p:spPr bwMode="auto">
          <a:xfrm rot="10800000">
            <a:off x="1521996" y="1557338"/>
            <a:ext cx="677108" cy="338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ClrTx/>
              <a:buNone/>
            </a:pPr>
            <a:r>
              <a:rPr lang="en-GB" altLang="en-US" sz="1600" b="1" i="0" kern="1200">
                <a:solidFill>
                  <a:srgbClr val="333399"/>
                </a:solidFill>
                <a:latin typeface="Arial" panose="020B0604020202020204" pitchFamily="34" charset="0"/>
                <a:ea typeface="+mn-ea"/>
                <a:cs typeface="+mn-cs"/>
              </a:rPr>
              <a:t>For projects screened out </a:t>
            </a:r>
          </a:p>
          <a:p>
            <a:pPr fontAlgn="base">
              <a:spcBef>
                <a:spcPct val="0"/>
              </a:spcBef>
              <a:spcAft>
                <a:spcPct val="0"/>
              </a:spcAft>
              <a:buClrTx/>
              <a:buNone/>
            </a:pPr>
            <a:r>
              <a:rPr lang="en-GB" altLang="en-US" sz="1600" b="1" i="0" kern="1200">
                <a:solidFill>
                  <a:srgbClr val="FF9900"/>
                </a:solidFill>
                <a:latin typeface="Arial" panose="020B0604020202020204" pitchFamily="34" charset="0"/>
                <a:ea typeface="+mn-ea"/>
                <a:cs typeface="+mn-cs"/>
              </a:rPr>
              <a:t>90 days + extension</a:t>
            </a:r>
          </a:p>
        </p:txBody>
      </p:sp>
      <p:sp>
        <p:nvSpPr>
          <p:cNvPr id="9232" name="Text Box 32">
            <a:extLst>
              <a:ext uri="{FF2B5EF4-FFF2-40B4-BE49-F238E27FC236}">
                <a16:creationId xmlns:a16="http://schemas.microsoft.com/office/drawing/2014/main" id="{8198D8F7-143F-2831-1AD4-E76C5458F373}"/>
              </a:ext>
            </a:extLst>
          </p:cNvPr>
          <p:cNvSpPr txBox="1">
            <a:spLocks noChangeArrowheads="1"/>
          </p:cNvSpPr>
          <p:nvPr/>
        </p:nvSpPr>
        <p:spPr bwMode="auto">
          <a:xfrm>
            <a:off x="7464426" y="1627189"/>
            <a:ext cx="3154363" cy="738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ClrTx/>
              <a:buNone/>
            </a:pPr>
            <a:r>
              <a:rPr lang="en-US" altLang="en-US" sz="1400" i="0" kern="1200">
                <a:solidFill>
                  <a:srgbClr val="FF9900"/>
                </a:solidFill>
                <a:latin typeface="Arial" panose="020B0604020202020204" pitchFamily="34" charset="0"/>
                <a:ea typeface="+mn-ea"/>
                <a:cs typeface="+mn-cs"/>
              </a:rPr>
              <a:t>Annex II.A information</a:t>
            </a:r>
            <a:r>
              <a:rPr lang="en-US" altLang="en-US" sz="1400" i="0" kern="1200">
                <a:solidFill>
                  <a:srgbClr val="000000"/>
                </a:solidFill>
                <a:latin typeface="Arial" panose="020B0604020202020204" pitchFamily="34" charset="0"/>
                <a:ea typeface="+mn-ea"/>
                <a:cs typeface="+mn-cs"/>
              </a:rPr>
              <a:t> &amp; </a:t>
            </a:r>
            <a:r>
              <a:rPr lang="en-US" altLang="en-US" sz="1400" i="0" kern="1200">
                <a:solidFill>
                  <a:srgbClr val="FF9900"/>
                </a:solidFill>
                <a:latin typeface="Arial" panose="020B0604020202020204" pitchFamily="34" charset="0"/>
                <a:ea typeface="+mn-ea"/>
                <a:cs typeface="+mn-cs"/>
              </a:rPr>
              <a:t>updated</a:t>
            </a:r>
            <a:r>
              <a:rPr lang="en-US" altLang="en-US" sz="1400" i="0" kern="1200">
                <a:solidFill>
                  <a:srgbClr val="000000"/>
                </a:solidFill>
                <a:latin typeface="Arial" panose="020B0604020202020204" pitchFamily="34" charset="0"/>
                <a:ea typeface="+mn-ea"/>
                <a:cs typeface="+mn-cs"/>
              </a:rPr>
              <a:t> </a:t>
            </a:r>
            <a:br>
              <a:rPr lang="en-US" altLang="en-US" sz="1400" i="0" kern="1200">
                <a:solidFill>
                  <a:srgbClr val="000000"/>
                </a:solidFill>
                <a:latin typeface="Arial" panose="020B0604020202020204" pitchFamily="34" charset="0"/>
                <a:ea typeface="+mn-ea"/>
                <a:cs typeface="+mn-cs"/>
              </a:rPr>
            </a:br>
            <a:r>
              <a:rPr lang="en-US" altLang="en-US" sz="1400" i="0" kern="1200">
                <a:solidFill>
                  <a:srgbClr val="000000"/>
                </a:solidFill>
                <a:latin typeface="Arial" panose="020B0604020202020204" pitchFamily="34" charset="0"/>
                <a:ea typeface="+mn-ea"/>
                <a:cs typeface="+mn-cs"/>
              </a:rPr>
              <a:t>screening criteria listed in Annex III + </a:t>
            </a:r>
          </a:p>
          <a:p>
            <a:pPr fontAlgn="base">
              <a:spcBef>
                <a:spcPct val="0"/>
              </a:spcBef>
              <a:spcAft>
                <a:spcPct val="0"/>
              </a:spcAft>
              <a:buClrTx/>
              <a:buNone/>
            </a:pPr>
            <a:r>
              <a:rPr lang="en-US" altLang="en-US" sz="1400" i="0" kern="1200">
                <a:solidFill>
                  <a:srgbClr val="FF9900"/>
                </a:solidFill>
                <a:latin typeface="Arial" panose="020B0604020202020204" pitchFamily="34" charset="0"/>
                <a:ea typeface="+mn-ea"/>
                <a:cs typeface="+mn-cs"/>
              </a:rPr>
              <a:t>content of the screening decision</a:t>
            </a:r>
          </a:p>
        </p:txBody>
      </p:sp>
      <p:sp>
        <p:nvSpPr>
          <p:cNvPr id="9233" name="AutoShape 13">
            <a:extLst>
              <a:ext uri="{FF2B5EF4-FFF2-40B4-BE49-F238E27FC236}">
                <a16:creationId xmlns:a16="http://schemas.microsoft.com/office/drawing/2014/main" id="{01E43BE6-ACDC-AB74-A921-62D912052127}"/>
              </a:ext>
            </a:extLst>
          </p:cNvPr>
          <p:cNvSpPr>
            <a:spLocks noChangeArrowheads="1"/>
          </p:cNvSpPr>
          <p:nvPr/>
        </p:nvSpPr>
        <p:spPr bwMode="auto">
          <a:xfrm rot="10800000">
            <a:off x="6816726" y="4579938"/>
            <a:ext cx="576263" cy="360362"/>
          </a:xfrm>
          <a:prstGeom prst="leftArrow">
            <a:avLst>
              <a:gd name="adj1" fmla="val 50000"/>
              <a:gd name="adj2" fmla="val 39978"/>
            </a:avLst>
          </a:prstGeom>
          <a:solidFill>
            <a:srgbClr val="FF9900"/>
          </a:solidFill>
          <a:ln w="12700">
            <a:solidFill>
              <a:schemeClr val="tx1"/>
            </a:solidFill>
            <a:miter lim="800000"/>
            <a:headEnd/>
            <a:tailEnd/>
          </a:ln>
        </p:spPr>
        <p:txBody>
          <a:bodyPr rot="10800000" wrap="none"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ClrTx/>
              <a:buNone/>
            </a:pPr>
            <a:endParaRPr lang="en-US" altLang="en-US" sz="1200" i="0" kern="1200">
              <a:ea typeface="+mn-ea"/>
              <a:cs typeface="+mn-cs"/>
            </a:endParaRPr>
          </a:p>
        </p:txBody>
      </p:sp>
      <p:sp>
        <p:nvSpPr>
          <p:cNvPr id="9234" name="AutoShape 13">
            <a:extLst>
              <a:ext uri="{FF2B5EF4-FFF2-40B4-BE49-F238E27FC236}">
                <a16:creationId xmlns:a16="http://schemas.microsoft.com/office/drawing/2014/main" id="{CC9EA2A9-0930-FA00-0EB0-D552A7909063}"/>
              </a:ext>
            </a:extLst>
          </p:cNvPr>
          <p:cNvSpPr>
            <a:spLocks noChangeArrowheads="1"/>
          </p:cNvSpPr>
          <p:nvPr/>
        </p:nvSpPr>
        <p:spPr bwMode="auto">
          <a:xfrm rot="10800000">
            <a:off x="6816726" y="5299076"/>
            <a:ext cx="576263" cy="360363"/>
          </a:xfrm>
          <a:prstGeom prst="leftArrow">
            <a:avLst>
              <a:gd name="adj1" fmla="val 50000"/>
              <a:gd name="adj2" fmla="val 39978"/>
            </a:avLst>
          </a:prstGeom>
          <a:solidFill>
            <a:srgbClr val="FF9900"/>
          </a:solidFill>
          <a:ln w="12700">
            <a:solidFill>
              <a:schemeClr val="tx1"/>
            </a:solidFill>
            <a:miter lim="800000"/>
            <a:headEnd/>
            <a:tailEnd/>
          </a:ln>
        </p:spPr>
        <p:txBody>
          <a:bodyPr rot="10800000" wrap="none"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ClrTx/>
              <a:buNone/>
            </a:pPr>
            <a:endParaRPr lang="en-US" altLang="en-US" sz="1200" i="0" kern="1200">
              <a:ea typeface="+mn-ea"/>
              <a:cs typeface="+mn-cs"/>
            </a:endParaRPr>
          </a:p>
        </p:txBody>
      </p:sp>
      <p:sp>
        <p:nvSpPr>
          <p:cNvPr id="9235" name="Text Box 12">
            <a:extLst>
              <a:ext uri="{FF2B5EF4-FFF2-40B4-BE49-F238E27FC236}">
                <a16:creationId xmlns:a16="http://schemas.microsoft.com/office/drawing/2014/main" id="{47CB32F9-6A4F-97DA-E527-EA9ABC7BF82D}"/>
              </a:ext>
            </a:extLst>
          </p:cNvPr>
          <p:cNvSpPr txBox="1">
            <a:spLocks noChangeArrowheads="1"/>
          </p:cNvSpPr>
          <p:nvPr/>
        </p:nvSpPr>
        <p:spPr bwMode="auto">
          <a:xfrm>
            <a:off x="7464426" y="5876926"/>
            <a:ext cx="2879725" cy="792163"/>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rIns="18000"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50000"/>
              </a:spcBef>
              <a:spcAft>
                <a:spcPct val="0"/>
              </a:spcAft>
              <a:buClrTx/>
              <a:buNone/>
            </a:pPr>
            <a:r>
              <a:rPr lang="en-GB" altLang="en-US" sz="1400" i="0" kern="1200">
                <a:solidFill>
                  <a:srgbClr val="FF9900"/>
                </a:solidFill>
                <a:latin typeface="Arial" panose="020B0604020202020204" pitchFamily="34" charset="0"/>
                <a:ea typeface="+mn-ea"/>
                <a:cs typeface="+mn-cs"/>
              </a:rPr>
              <a:t>For projects with significant and adverse environmental effects</a:t>
            </a:r>
            <a:endParaRPr lang="en-US" altLang="en-US" sz="1400" i="0" kern="1200">
              <a:solidFill>
                <a:srgbClr val="FF9900"/>
              </a:solidFill>
              <a:latin typeface="Arial" panose="020B0604020202020204" pitchFamily="34" charset="0"/>
              <a:ea typeface="+mn-ea"/>
              <a:cs typeface="+mn-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9229"/>
                                        </p:tgtEl>
                                        <p:attrNameLst>
                                          <p:attrName>style.visibility</p:attrName>
                                        </p:attrNameLst>
                                      </p:cBhvr>
                                      <p:to>
                                        <p:strVal val="visible"/>
                                      </p:to>
                                    </p:set>
                                    <p:animEffect transition="in" filter="randombar(horizontal)">
                                      <p:cBhvr>
                                        <p:cTn id="7" dur="500"/>
                                        <p:tgtEl>
                                          <p:spTgt spid="92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226"/>
                                        </p:tgtEl>
                                        <p:attrNameLst>
                                          <p:attrName>style.visibility</p:attrName>
                                        </p:attrNameLst>
                                      </p:cBhvr>
                                      <p:to>
                                        <p:strVal val="visible"/>
                                      </p:to>
                                    </p:set>
                                    <p:animEffect transition="in" filter="randombar(horizontal)">
                                      <p:cBhvr>
                                        <p:cTn id="12" dur="500"/>
                                        <p:tgtEl>
                                          <p:spTgt spid="9226"/>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9232"/>
                                        </p:tgtEl>
                                        <p:attrNameLst>
                                          <p:attrName>style.visibility</p:attrName>
                                        </p:attrNameLst>
                                      </p:cBhvr>
                                      <p:to>
                                        <p:strVal val="visible"/>
                                      </p:to>
                                    </p:set>
                                    <p:animEffect transition="in" filter="randombar(horizontal)">
                                      <p:cBhvr>
                                        <p:cTn id="15" dur="500"/>
                                        <p:tgtEl>
                                          <p:spTgt spid="923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4" presetClass="entr" presetSubtype="10" fill="hold" nodeType="clickEffect">
                                  <p:stCondLst>
                                    <p:cond delay="0"/>
                                  </p:stCondLst>
                                  <p:childTnLst>
                                    <p:set>
                                      <p:cBhvr>
                                        <p:cTn id="19" dur="1" fill="hold">
                                          <p:stCondLst>
                                            <p:cond delay="0"/>
                                          </p:stCondLst>
                                        </p:cTn>
                                        <p:tgtEl>
                                          <p:spTgt spid="9230"/>
                                        </p:tgtEl>
                                        <p:attrNameLst>
                                          <p:attrName>style.visibility</p:attrName>
                                        </p:attrNameLst>
                                      </p:cBhvr>
                                      <p:to>
                                        <p:strVal val="visible"/>
                                      </p:to>
                                    </p:set>
                                    <p:animEffect transition="in" filter="randombar(horizontal)">
                                      <p:cBhvr>
                                        <p:cTn id="20" dur="500"/>
                                        <p:tgtEl>
                                          <p:spTgt spid="9230"/>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9231"/>
                                        </p:tgtEl>
                                        <p:attrNameLst>
                                          <p:attrName>style.visibility</p:attrName>
                                        </p:attrNameLst>
                                      </p:cBhvr>
                                      <p:to>
                                        <p:strVal val="visible"/>
                                      </p:to>
                                    </p:set>
                                    <p:animEffect transition="in" filter="randombar(horizontal)">
                                      <p:cBhvr>
                                        <p:cTn id="23" dur="500"/>
                                        <p:tgtEl>
                                          <p:spTgt spid="923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9219"/>
                                        </p:tgtEl>
                                        <p:attrNameLst>
                                          <p:attrName>style.visibility</p:attrName>
                                        </p:attrNameLst>
                                      </p:cBhvr>
                                      <p:to>
                                        <p:strVal val="visible"/>
                                      </p:to>
                                    </p:set>
                                    <p:animEffect transition="in" filter="randombar(horizontal)">
                                      <p:cBhvr>
                                        <p:cTn id="28" dur="500"/>
                                        <p:tgtEl>
                                          <p:spTgt spid="921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9224"/>
                                        </p:tgtEl>
                                        <p:attrNameLst>
                                          <p:attrName>style.visibility</p:attrName>
                                        </p:attrNameLst>
                                      </p:cBhvr>
                                      <p:to>
                                        <p:strVal val="visible"/>
                                      </p:to>
                                    </p:set>
                                    <p:animEffect transition="in" filter="randombar(horizontal)">
                                      <p:cBhvr>
                                        <p:cTn id="31" dur="500"/>
                                        <p:tgtEl>
                                          <p:spTgt spid="9224"/>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9225"/>
                                        </p:tgtEl>
                                        <p:attrNameLst>
                                          <p:attrName>style.visibility</p:attrName>
                                        </p:attrNameLst>
                                      </p:cBhvr>
                                      <p:to>
                                        <p:strVal val="visible"/>
                                      </p:to>
                                    </p:set>
                                    <p:animEffect transition="in" filter="randombar(horizontal)">
                                      <p:cBhvr>
                                        <p:cTn id="36" dur="500"/>
                                        <p:tgtEl>
                                          <p:spTgt spid="9225"/>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9220"/>
                                        </p:tgtEl>
                                        <p:attrNameLst>
                                          <p:attrName>style.visibility</p:attrName>
                                        </p:attrNameLst>
                                      </p:cBhvr>
                                      <p:to>
                                        <p:strVal val="visible"/>
                                      </p:to>
                                    </p:set>
                                    <p:animEffect transition="in" filter="randombar(horizontal)">
                                      <p:cBhvr>
                                        <p:cTn id="39" dur="500"/>
                                        <p:tgtEl>
                                          <p:spTgt spid="9220"/>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9227"/>
                                        </p:tgtEl>
                                        <p:attrNameLst>
                                          <p:attrName>style.visibility</p:attrName>
                                        </p:attrNameLst>
                                      </p:cBhvr>
                                      <p:to>
                                        <p:strVal val="visible"/>
                                      </p:to>
                                    </p:set>
                                    <p:animEffect transition="in" filter="randombar(horizontal)">
                                      <p:cBhvr>
                                        <p:cTn id="44" dur="500"/>
                                        <p:tgtEl>
                                          <p:spTgt spid="9227"/>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9221"/>
                                        </p:tgtEl>
                                        <p:attrNameLst>
                                          <p:attrName>style.visibility</p:attrName>
                                        </p:attrNameLst>
                                      </p:cBhvr>
                                      <p:to>
                                        <p:strVal val="visible"/>
                                      </p:to>
                                    </p:set>
                                    <p:animEffect transition="in" filter="randombar(horizontal)">
                                      <p:cBhvr>
                                        <p:cTn id="47" dur="500"/>
                                        <p:tgtEl>
                                          <p:spTgt spid="9221"/>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9233"/>
                                        </p:tgtEl>
                                        <p:attrNameLst>
                                          <p:attrName>style.visibility</p:attrName>
                                        </p:attrNameLst>
                                      </p:cBhvr>
                                      <p:to>
                                        <p:strVal val="visible"/>
                                      </p:to>
                                    </p:set>
                                    <p:animEffect transition="in" filter="randombar(horizontal)">
                                      <p:cBhvr>
                                        <p:cTn id="52" dur="500"/>
                                        <p:tgtEl>
                                          <p:spTgt spid="9233"/>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9222"/>
                                        </p:tgtEl>
                                        <p:attrNameLst>
                                          <p:attrName>style.visibility</p:attrName>
                                        </p:attrNameLst>
                                      </p:cBhvr>
                                      <p:to>
                                        <p:strVal val="visible"/>
                                      </p:to>
                                    </p:set>
                                    <p:animEffect transition="in" filter="randombar(horizontal)">
                                      <p:cBhvr>
                                        <p:cTn id="55" dur="500"/>
                                        <p:tgtEl>
                                          <p:spTgt spid="9222"/>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4" presetClass="entr" presetSubtype="10" fill="hold" grpId="0" nodeType="clickEffect">
                                  <p:stCondLst>
                                    <p:cond delay="0"/>
                                  </p:stCondLst>
                                  <p:childTnLst>
                                    <p:set>
                                      <p:cBhvr>
                                        <p:cTn id="59" dur="1" fill="hold">
                                          <p:stCondLst>
                                            <p:cond delay="0"/>
                                          </p:stCondLst>
                                        </p:cTn>
                                        <p:tgtEl>
                                          <p:spTgt spid="9234"/>
                                        </p:tgtEl>
                                        <p:attrNameLst>
                                          <p:attrName>style.visibility</p:attrName>
                                        </p:attrNameLst>
                                      </p:cBhvr>
                                      <p:to>
                                        <p:strVal val="visible"/>
                                      </p:to>
                                    </p:set>
                                    <p:animEffect transition="in" filter="randombar(horizontal)">
                                      <p:cBhvr>
                                        <p:cTn id="60" dur="500"/>
                                        <p:tgtEl>
                                          <p:spTgt spid="9234"/>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9223"/>
                                        </p:tgtEl>
                                        <p:attrNameLst>
                                          <p:attrName>style.visibility</p:attrName>
                                        </p:attrNameLst>
                                      </p:cBhvr>
                                      <p:to>
                                        <p:strVal val="visible"/>
                                      </p:to>
                                    </p:set>
                                    <p:animEffect transition="in" filter="randombar(horizontal)">
                                      <p:cBhvr>
                                        <p:cTn id="63" dur="500"/>
                                        <p:tgtEl>
                                          <p:spTgt spid="9223"/>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14" presetClass="entr" presetSubtype="10" fill="hold" grpId="0" nodeType="clickEffect">
                                  <p:stCondLst>
                                    <p:cond delay="0"/>
                                  </p:stCondLst>
                                  <p:childTnLst>
                                    <p:set>
                                      <p:cBhvr>
                                        <p:cTn id="67" dur="1" fill="hold">
                                          <p:stCondLst>
                                            <p:cond delay="0"/>
                                          </p:stCondLst>
                                        </p:cTn>
                                        <p:tgtEl>
                                          <p:spTgt spid="9228"/>
                                        </p:tgtEl>
                                        <p:attrNameLst>
                                          <p:attrName>style.visibility</p:attrName>
                                        </p:attrNameLst>
                                      </p:cBhvr>
                                      <p:to>
                                        <p:strVal val="visible"/>
                                      </p:to>
                                    </p:set>
                                    <p:animEffect transition="in" filter="randombar(horizontal)">
                                      <p:cBhvr>
                                        <p:cTn id="68" dur="500"/>
                                        <p:tgtEl>
                                          <p:spTgt spid="9228"/>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9235"/>
                                        </p:tgtEl>
                                        <p:attrNameLst>
                                          <p:attrName>style.visibility</p:attrName>
                                        </p:attrNameLst>
                                      </p:cBhvr>
                                      <p:to>
                                        <p:strVal val="visible"/>
                                      </p:to>
                                    </p:set>
                                    <p:animEffect transition="in" filter="randombar(horizontal)">
                                      <p:cBhvr>
                                        <p:cTn id="71" dur="500"/>
                                        <p:tgtEl>
                                          <p:spTgt spid="9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0" grpId="0"/>
      <p:bldP spid="9221" grpId="0"/>
      <p:bldP spid="9222" grpId="0"/>
      <p:bldP spid="9223" grpId="0"/>
      <p:bldP spid="9224" grpId="0" animBg="1"/>
      <p:bldP spid="9225" grpId="0" animBg="1"/>
      <p:bldP spid="9226" grpId="0" animBg="1"/>
      <p:bldP spid="9227" grpId="0" animBg="1"/>
      <p:bldP spid="9228" grpId="0" animBg="1"/>
      <p:bldP spid="9231" grpId="0"/>
      <p:bldP spid="9232" grpId="0"/>
      <p:bldP spid="9233" grpId="0" animBg="1"/>
      <p:bldP spid="9234" grpId="0" animBg="1"/>
      <p:bldP spid="9235" grpId="0"/>
    </p:bldLst>
  </p:timing>
</p:sld>
</file>

<file path=ppt/theme/theme1.xml><?xml version="1.0" encoding="utf-8"?>
<a:theme xmlns:a="http://schemas.openxmlformats.org/drawingml/2006/main" name="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C0E4BC88-24AC-431B-95F9-16EE3DA3EBE9}" vid="{8D80B4F7-3850-4D3F-BDF1-21D392859092}"/>
    </a:ext>
  </a:extLst>
</a:theme>
</file>

<file path=ppt/theme/theme2.xml><?xml version="1.0" encoding="utf-8"?>
<a:theme xmlns:a="http://schemas.openxmlformats.org/drawingml/2006/main" name="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3BB642DDCC2EE498ECA4F26A8220958" ma:contentTypeVersion="15" ma:contentTypeDescription="Create a new document." ma:contentTypeScope="" ma:versionID="989890c6f4c2b46c83425858767ff162">
  <xsd:schema xmlns:xsd="http://www.w3.org/2001/XMLSchema" xmlns:xs="http://www.w3.org/2001/XMLSchema" xmlns:p="http://schemas.microsoft.com/office/2006/metadata/properties" xmlns:ns2="0c7bee4a-a801-419b-8078-88aa0861595d" xmlns:ns3="e9042645-366f-4cd7-9010-ab21c883e422" targetNamespace="http://schemas.microsoft.com/office/2006/metadata/properties" ma:root="true" ma:fieldsID="7e35fea299dca3e406bc53c138263d41" ns2:_="" ns3:_="">
    <xsd:import namespace="0c7bee4a-a801-419b-8078-88aa0861595d"/>
    <xsd:import namespace="e9042645-366f-4cd7-9010-ab21c883e42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7bee4a-a801-419b-8078-88aa0861595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07096bbf-04ee-4fab-bae0-f87aa84162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9042645-366f-4cd7-9010-ab21c883e42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f9d1d1cd-c2c6-40c4-af9a-b4dfdff86c2e}" ma:internalName="TaxCatchAll" ma:showField="CatchAllData" ma:web="e9042645-366f-4cd7-9010-ab21c883e42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c7bee4a-a801-419b-8078-88aa0861595d">
      <Terms xmlns="http://schemas.microsoft.com/office/infopath/2007/PartnerControls"/>
    </lcf76f155ced4ddcb4097134ff3c332f>
    <TaxCatchAll xmlns="e9042645-366f-4cd7-9010-ab21c883e422" xsi:nil="true"/>
  </documentManagement>
</p:properties>
</file>

<file path=customXml/itemProps1.xml><?xml version="1.0" encoding="utf-8"?>
<ds:datastoreItem xmlns:ds="http://schemas.openxmlformats.org/officeDocument/2006/customXml" ds:itemID="{7AD9ED53-403E-484E-AE13-94A6C2BCE389}">
  <ds:schemaRefs>
    <ds:schemaRef ds:uri="http://schemas.microsoft.com/sharepoint/v3/contenttype/forms"/>
  </ds:schemaRefs>
</ds:datastoreItem>
</file>

<file path=customXml/itemProps2.xml><?xml version="1.0" encoding="utf-8"?>
<ds:datastoreItem xmlns:ds="http://schemas.openxmlformats.org/officeDocument/2006/customXml" ds:itemID="{BC672D12-F74E-4498-B514-245C4E289E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7bee4a-a801-419b-8078-88aa0861595d"/>
    <ds:schemaRef ds:uri="e9042645-366f-4cd7-9010-ab21c883e42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79D9B7B-309A-4687-B9B1-0765F0FBB340}">
  <ds:schemaRefs>
    <ds:schemaRef ds:uri="http://schemas.microsoft.com/office/2006/metadata/properties"/>
    <ds:schemaRef ds:uri="http://schemas.microsoft.com/office/infopath/2007/PartnerControls"/>
    <ds:schemaRef ds:uri="0c7bee4a-a801-419b-8078-88aa0861595d"/>
    <ds:schemaRef ds:uri="e9042645-366f-4cd7-9010-ab21c883e422"/>
  </ds:schemaRefs>
</ds:datastoreItem>
</file>

<file path=docProps/app.xml><?xml version="1.0" encoding="utf-8"?>
<Properties xmlns="http://schemas.openxmlformats.org/officeDocument/2006/extended-properties" xmlns:vt="http://schemas.openxmlformats.org/officeDocument/2006/docPropsVTypes">
  <Template>blank</Template>
  <TotalTime>0</TotalTime>
  <Words>3660</Words>
  <Application>Microsoft Office PowerPoint</Application>
  <PresentationFormat>Widescreen</PresentationFormat>
  <Paragraphs>277</Paragraphs>
  <Slides>32</Slides>
  <Notes>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32</vt:i4>
      </vt:variant>
    </vt:vector>
  </HeadingPairs>
  <TitlesOfParts>
    <vt:vector size="41" baseType="lpstr">
      <vt:lpstr>Cambria</vt:lpstr>
      <vt:lpstr>Verdana</vt:lpstr>
      <vt:lpstr>Wingdings</vt:lpstr>
      <vt:lpstr>Arial Unicode MS</vt:lpstr>
      <vt:lpstr>Arial</vt:lpstr>
      <vt:lpstr>Calibri</vt:lpstr>
      <vt:lpstr>Times New Roman</vt:lpstr>
      <vt:lpstr>Office Theme</vt:lpstr>
      <vt:lpstr>Slide_Master</vt:lpstr>
      <vt:lpstr>                                                                            Introduction to the  Environmental Impact Assessment (EIA) and Strategic Environmental Assessment (SEA) Directives    </vt:lpstr>
      <vt:lpstr>Outline of the presentation</vt:lpstr>
      <vt:lpstr>Historical/international perspective </vt:lpstr>
      <vt:lpstr>Objectives of SEA/EIA Directives</vt:lpstr>
      <vt:lpstr>Environmental Assessments at EU level</vt:lpstr>
      <vt:lpstr>EU case law on </vt:lpstr>
      <vt:lpstr>Outline of the presentation</vt:lpstr>
      <vt:lpstr>Environmental Impact Assessment (EIA)</vt:lpstr>
      <vt:lpstr>The EIA Procedure after the 2014 amendment</vt:lpstr>
      <vt:lpstr>Scope of the Directive</vt:lpstr>
      <vt:lpstr>Activities subject to EIA</vt:lpstr>
      <vt:lpstr>Projects (1/2)</vt:lpstr>
      <vt:lpstr>Projects (2/2)</vt:lpstr>
      <vt:lpstr>Projects subject to an EIA</vt:lpstr>
      <vt:lpstr>Projects listed in Annex I</vt:lpstr>
      <vt:lpstr>Projects listed in Annex II - screening</vt:lpstr>
      <vt:lpstr>Annex III – Selection Criteria </vt:lpstr>
      <vt:lpstr>Screening of Projects in Annex II </vt:lpstr>
      <vt:lpstr>Limits to MS discretion (1/3)</vt:lpstr>
      <vt:lpstr>Limits to MS discretion (2/3)</vt:lpstr>
      <vt:lpstr>Limits to MS discretion (3/3) – cumulative effects</vt:lpstr>
      <vt:lpstr>Multi-stage development consent procedures</vt:lpstr>
      <vt:lpstr>Quiz and Discussion </vt:lpstr>
      <vt:lpstr>Annex I – Overhead electrical power lines</vt:lpstr>
      <vt:lpstr>Annex II – Deforestation</vt:lpstr>
      <vt:lpstr>Annex II – Urban development projects</vt:lpstr>
      <vt:lpstr>Annex II – Long-distance aqueducts</vt:lpstr>
      <vt:lpstr>Cumulative effects</vt:lpstr>
      <vt:lpstr>Change or extension of projects in Annex I/II</vt:lpstr>
      <vt:lpstr>Extension of projects – practical example</vt:lpstr>
      <vt:lpstr>Annex III – Mountain areas</vt:lpstr>
      <vt:lpstr>End of the first part….</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Impact Assessment (EIA) Directive</dc:title>
  <dc:creator>MALACEK Klaus (ENV)</dc:creator>
  <cp:lastModifiedBy>Framing Sabine</cp:lastModifiedBy>
  <cp:revision>527</cp:revision>
  <dcterms:created xsi:type="dcterms:W3CDTF">2024-12-09T09:01:17Z</dcterms:created>
  <dcterms:modified xsi:type="dcterms:W3CDTF">2025-04-03T12:20:15Z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0x01010013BB642DDCC2EE498ECA4F26A8220958</vt:lpwstr>
  </property>
  <property fmtid="{D5CDD505-2E9C-101B-9397-08002B2CF9AE}" pid="3" name="MSIP_Label_6bd9ddd1-4d20-43f6-abfa-fc3c07406f94_Enabled">
    <vt:lpwstr>true</vt:lpwstr>
  </property>
  <property fmtid="{D5CDD505-2E9C-101B-9397-08002B2CF9AE}" pid="4" name="MSIP_Label_6bd9ddd1-4d20-43f6-abfa-fc3c07406f94_SetDate">
    <vt:lpwstr>2023-09-26T10:27:54Z</vt:lpwstr>
  </property>
  <property fmtid="{D5CDD505-2E9C-101B-9397-08002B2CF9AE}" pid="5" name="MSIP_Label_6bd9ddd1-4d20-43f6-abfa-fc3c07406f94_Method">
    <vt:lpwstr>Standard</vt:lpwstr>
  </property>
  <property fmtid="{D5CDD505-2E9C-101B-9397-08002B2CF9AE}" pid="6" name="MSIP_Label_6bd9ddd1-4d20-43f6-abfa-fc3c07406f94_Name">
    <vt:lpwstr>Commission Use</vt:lpwstr>
  </property>
  <property fmtid="{D5CDD505-2E9C-101B-9397-08002B2CF9AE}" pid="7" name="MSIP_Label_6bd9ddd1-4d20-43f6-abfa-fc3c07406f94_SiteId">
    <vt:lpwstr>b24c8b06-522c-46fe-9080-70926f8dddb1</vt:lpwstr>
  </property>
  <property fmtid="{D5CDD505-2E9C-101B-9397-08002B2CF9AE}" pid="8" name="MSIP_Label_6bd9ddd1-4d20-43f6-abfa-fc3c07406f94_ActionId">
    <vt:lpwstr>5f9041e0-26c3-439f-9557-91c751557f9e</vt:lpwstr>
  </property>
  <property fmtid="{D5CDD505-2E9C-101B-9397-08002B2CF9AE}" pid="9" name="MSIP_Label_6bd9ddd1-4d20-43f6-abfa-fc3c07406f94_ContentBits">
    <vt:lpwstr>0</vt:lpwstr>
  </property>
  <property fmtid="{D5CDD505-2E9C-101B-9397-08002B2CF9AE}" pid="10" name="MediaServiceImageTags">
    <vt:lpwstr/>
  </property>
</Properties>
</file>